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00" r:id="rId2"/>
    <p:sldId id="782" r:id="rId3"/>
    <p:sldId id="781" r:id="rId4"/>
    <p:sldId id="711" r:id="rId5"/>
    <p:sldId id="707" r:id="rId6"/>
    <p:sldId id="708" r:id="rId7"/>
    <p:sldId id="709" r:id="rId8"/>
    <p:sldId id="710" r:id="rId9"/>
    <p:sldId id="736" r:id="rId10"/>
    <p:sldId id="788" r:id="rId11"/>
    <p:sldId id="737" r:id="rId12"/>
    <p:sldId id="738" r:id="rId13"/>
    <p:sldId id="739" r:id="rId14"/>
    <p:sldId id="769" r:id="rId15"/>
    <p:sldId id="770" r:id="rId16"/>
    <p:sldId id="775" r:id="rId17"/>
    <p:sldId id="783" r:id="rId18"/>
    <p:sldId id="776" r:id="rId19"/>
    <p:sldId id="771" r:id="rId20"/>
    <p:sldId id="790" r:id="rId21"/>
    <p:sldId id="791" r:id="rId22"/>
    <p:sldId id="784" r:id="rId23"/>
    <p:sldId id="734" r:id="rId24"/>
    <p:sldId id="741" r:id="rId25"/>
    <p:sldId id="742" r:id="rId26"/>
    <p:sldId id="743" r:id="rId27"/>
    <p:sldId id="716" r:id="rId28"/>
    <p:sldId id="785" r:id="rId29"/>
    <p:sldId id="792" r:id="rId30"/>
    <p:sldId id="793" r:id="rId31"/>
    <p:sldId id="794" r:id="rId32"/>
    <p:sldId id="745" r:id="rId33"/>
    <p:sldId id="795" r:id="rId34"/>
    <p:sldId id="796" r:id="rId35"/>
    <p:sldId id="719" r:id="rId36"/>
    <p:sldId id="720" r:id="rId37"/>
    <p:sldId id="747" r:id="rId38"/>
    <p:sldId id="768" r:id="rId39"/>
    <p:sldId id="748" r:id="rId40"/>
    <p:sldId id="750" r:id="rId41"/>
    <p:sldId id="751" r:id="rId42"/>
    <p:sldId id="752" r:id="rId43"/>
    <p:sldId id="753" r:id="rId44"/>
    <p:sldId id="754" r:id="rId45"/>
    <p:sldId id="755" r:id="rId46"/>
    <p:sldId id="756" r:id="rId47"/>
    <p:sldId id="757" r:id="rId48"/>
    <p:sldId id="765" r:id="rId49"/>
    <p:sldId id="729" r:id="rId50"/>
    <p:sldId id="777" r:id="rId51"/>
    <p:sldId id="730" r:id="rId52"/>
    <p:sldId id="798" r:id="rId53"/>
    <p:sldId id="774" r:id="rId54"/>
    <p:sldId id="779" r:id="rId55"/>
    <p:sldId id="766" r:id="rId56"/>
    <p:sldId id="797" r:id="rId57"/>
    <p:sldId id="656" r:id="rId58"/>
    <p:sldId id="703" r:id="rId59"/>
    <p:sldId id="705" r:id="rId60"/>
    <p:sldId id="700" r:id="rId61"/>
    <p:sldId id="772" r:id="rId62"/>
    <p:sldId id="773" r:id="rId63"/>
    <p:sldId id="778" r:id="rId64"/>
    <p:sldId id="731" r:id="rId65"/>
    <p:sldId id="718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1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122F5"/>
    <a:srgbClr val="751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4643"/>
  </p:normalViewPr>
  <p:slideViewPr>
    <p:cSldViewPr>
      <p:cViewPr varScale="1">
        <p:scale>
          <a:sx n="82" d="100"/>
          <a:sy n="82" d="100"/>
        </p:scale>
        <p:origin x="176" y="776"/>
      </p:cViewPr>
      <p:guideLst>
        <p:guide orient="horz" pos="1207"/>
        <p:guide pos="41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52A99-7C16-3F46-B490-6B88E430C802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7359-7839-8F45-AE98-1D0FEF8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5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87636-E23D-5044-AB34-6BA9749CCB55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B37D0-6058-404F-8318-20DC64C9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5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20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9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28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4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2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1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3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3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5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7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1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here tension between mixing and identifying malicious droplets!!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94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1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1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0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97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63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5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4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8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6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06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Robust soliton, Random sampling is a special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0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52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4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holistically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71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1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7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7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17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75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13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2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64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925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55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268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28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Honest minority!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13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555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Italicizing ‘solutions’, because these are not really solutions. Color for </a:t>
            </a:r>
            <a:r>
              <a:rPr lang="en-US" dirty="0" err="1"/>
              <a:t>SeF</a:t>
            </a:r>
            <a:r>
              <a:rPr lang="en-US"/>
              <a:t>, Table!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123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650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575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697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859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666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48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9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633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048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270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17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97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409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B37D0-6058-404F-8318-20DC64C94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8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9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8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4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9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77DE-0373-49CA-BC58-E0213467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24.png"/><Relationship Id="rId15" Type="http://schemas.openxmlformats.org/officeDocument/2006/relationships/image" Target="../media/image53.png"/><Relationship Id="rId10" Type="http://schemas.openxmlformats.org/officeDocument/2006/relationships/image" Target="../media/image23.png"/><Relationship Id="rId19" Type="http://schemas.openxmlformats.org/officeDocument/2006/relationships/image" Target="../media/image27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8.emf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0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2.emf"/><Relationship Id="rId4" Type="http://schemas.openxmlformats.org/officeDocument/2006/relationships/image" Target="../media/image5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58.emf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4.png"/><Relationship Id="rId3" Type="http://schemas.openxmlformats.org/officeDocument/2006/relationships/image" Target="../media/image27.png"/><Relationship Id="rId7" Type="http://schemas.openxmlformats.org/officeDocument/2006/relationships/image" Target="../media/image66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62.png"/><Relationship Id="rId5" Type="http://schemas.openxmlformats.org/officeDocument/2006/relationships/image" Target="../media/image69.png"/><Relationship Id="rId15" Type="http://schemas.openxmlformats.org/officeDocument/2006/relationships/image" Target="../media/image80.png"/><Relationship Id="rId10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55.emf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6.emf"/><Relationship Id="rId9" Type="http://schemas.openxmlformats.org/officeDocument/2006/relationships/image" Target="../media/image7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5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1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0.png"/><Relationship Id="rId4" Type="http://schemas.openxmlformats.org/officeDocument/2006/relationships/image" Target="../media/image84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7772400" cy="1686049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SeF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en-US" sz="3600" b="1" dirty="0">
                <a:solidFill>
                  <a:srgbClr val="C00000"/>
                </a:solidFill>
              </a:rPr>
              <a:t> A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Se</a:t>
            </a:r>
            <a:r>
              <a:rPr lang="en-US" sz="3600" b="1" dirty="0">
                <a:solidFill>
                  <a:srgbClr val="C00000"/>
                </a:solidFill>
              </a:rPr>
              <a:t>cure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3600" b="1" dirty="0">
                <a:solidFill>
                  <a:srgbClr val="C00000"/>
                </a:solidFill>
              </a:rPr>
              <a:t>ountain Architecture for Slashing Storage Costs in Blockchains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595" y="2018705"/>
            <a:ext cx="7272808" cy="474191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Swanand Kadhe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6406" y="4653136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Scaling Bitcoin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Tel Aviv</a:t>
            </a:r>
            <a:endParaRPr lang="en-US" sz="800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Sep 12, 2019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CADA12F-DFBA-5B48-A139-DA04199E3D81}"/>
              </a:ext>
            </a:extLst>
          </p:cNvPr>
          <p:cNvSpPr txBox="1">
            <a:spLocks/>
          </p:cNvSpPr>
          <p:nvPr/>
        </p:nvSpPr>
        <p:spPr>
          <a:xfrm>
            <a:off x="467543" y="3212976"/>
            <a:ext cx="8208912" cy="1238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Joint Work with </a:t>
            </a:r>
          </a:p>
          <a:p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Jichan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Chung </a:t>
            </a:r>
          </a:p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Kannan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Ramchandran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E03397-521C-8647-B667-F7907D402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67338"/>
            <a:ext cx="1224136" cy="1713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A3B18A-B1CD-9344-B6D7-1E9AAF0E1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8" y="5448634"/>
            <a:ext cx="2413992" cy="1098676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532AA195-3D07-A042-8E71-6C2FAFE1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99978"/>
            <a:ext cx="1097374" cy="109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39B1A50-8A5B-A54F-87F0-34448674BCF5}"/>
              </a:ext>
            </a:extLst>
          </p:cNvPr>
          <p:cNvSpPr txBox="1">
            <a:spLocks/>
          </p:cNvSpPr>
          <p:nvPr/>
        </p:nvSpPr>
        <p:spPr>
          <a:xfrm>
            <a:off x="935595" y="2465742"/>
            <a:ext cx="7272808" cy="474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UC Berkeley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1EE65-6D5D-ED48-A536-661864CE4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2857552"/>
            <a:ext cx="1248204" cy="16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Bitcoin Ecosystem: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Archival Full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FF433-13A8-BF43-9D93-7B020325681A}"/>
              </a:ext>
            </a:extLst>
          </p:cNvPr>
          <p:cNvSpPr/>
          <p:nvPr/>
        </p:nvSpPr>
        <p:spPr>
          <a:xfrm>
            <a:off x="611560" y="5225440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Every new full node enhances system security by validating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47D41-BAB9-5446-80FB-ED6E0B58B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020000"/>
            <a:ext cx="5403822" cy="36654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243452-8802-DD47-AEC5-BC62B58FA87D}"/>
              </a:ext>
            </a:extLst>
          </p:cNvPr>
          <p:cNvSpPr/>
          <p:nvPr/>
        </p:nvSpPr>
        <p:spPr>
          <a:xfrm>
            <a:off x="611560" y="5661248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Archival full nodes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/>
              <a:t>help in </a:t>
            </a:r>
            <a:r>
              <a:rPr lang="en-US" sz="2200" dirty="0">
                <a:solidFill>
                  <a:srgbClr val="C00000"/>
                </a:solidFill>
              </a:rPr>
              <a:t>bootstrap</a:t>
            </a:r>
            <a:r>
              <a:rPr lang="en-US" sz="2200" dirty="0"/>
              <a:t> in new full 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Crucial for securely scaling up the network!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851E08-F2D8-9E45-9048-1425E4D7DD5E}"/>
              </a:ext>
            </a:extLst>
          </p:cNvPr>
          <p:cNvSpPr/>
          <p:nvPr/>
        </p:nvSpPr>
        <p:spPr>
          <a:xfrm>
            <a:off x="611560" y="4798313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Most secure way to join Bitcoin</a:t>
            </a:r>
          </a:p>
        </p:txBody>
      </p:sp>
    </p:spTree>
    <p:extLst>
      <p:ext uri="{BB962C8B-B14F-4D97-AF65-F5344CB8AC3E}">
        <p14:creationId xmlns:p14="http://schemas.microsoft.com/office/powerpoint/2010/main" val="80998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FF433-13A8-BF43-9D93-7B020325681A}"/>
              </a:ext>
            </a:extLst>
          </p:cNvPr>
          <p:cNvSpPr/>
          <p:nvPr/>
        </p:nvSpPr>
        <p:spPr>
          <a:xfrm>
            <a:off x="179512" y="5517232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122F5"/>
                </a:solidFill>
              </a:rPr>
              <a:t>What if every user runs a pruned node or an SPV client?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EF5BC-83CE-F146-A3CB-138F671C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88" y="971600"/>
            <a:ext cx="6060681" cy="41135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BEDD638-9EFC-7642-9034-19E71AB38CCB}"/>
              </a:ext>
            </a:extLst>
          </p:cNvPr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Bitcoin Ecosystem: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Archival Full Nodes are Vital!</a:t>
            </a:r>
          </a:p>
        </p:txBody>
      </p:sp>
    </p:spTree>
    <p:extLst>
      <p:ext uri="{BB962C8B-B14F-4D97-AF65-F5344CB8AC3E}">
        <p14:creationId xmlns:p14="http://schemas.microsoft.com/office/powerpoint/2010/main" val="243259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DCDA6-8606-3F4F-BB09-D4EDA4EF0AEB}"/>
              </a:ext>
            </a:extLst>
          </p:cNvPr>
          <p:cNvSpPr/>
          <p:nvPr/>
        </p:nvSpPr>
        <p:spPr>
          <a:xfrm>
            <a:off x="179512" y="5517232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No scalability</a:t>
            </a:r>
            <a:r>
              <a:rPr lang="en-US" sz="2200" dirty="0">
                <a:solidFill>
                  <a:srgbClr val="0122F5"/>
                </a:solidFill>
              </a:rPr>
              <a:t> if every user runs a pruned node or an SPV client!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71E10-1728-704D-B20E-51119875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554" y="969618"/>
            <a:ext cx="6263781" cy="41393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82D7B59-3C08-7840-B958-E3002EA9363F}"/>
              </a:ext>
            </a:extLst>
          </p:cNvPr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Bitcoin Ecosystem: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Archival Full Nodes are Vital!</a:t>
            </a:r>
          </a:p>
        </p:txBody>
      </p:sp>
    </p:spTree>
    <p:extLst>
      <p:ext uri="{BB962C8B-B14F-4D97-AF65-F5344CB8AC3E}">
        <p14:creationId xmlns:p14="http://schemas.microsoft.com/office/powerpoint/2010/main" val="101280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F6F80D-2BF9-7349-BB6D-181E387C9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08720"/>
            <a:ext cx="6275495" cy="425674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8509379-333B-A64E-ABB1-89711D41E320}"/>
              </a:ext>
            </a:extLst>
          </p:cNvPr>
          <p:cNvSpPr/>
          <p:nvPr/>
        </p:nvSpPr>
        <p:spPr>
          <a:xfrm>
            <a:off x="179512" y="5344616"/>
            <a:ext cx="8712968" cy="10645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Full Node on a Storage-Constrained Device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FF433-13A8-BF43-9D93-7B020325681A}"/>
              </a:ext>
            </a:extLst>
          </p:cNvPr>
          <p:cNvSpPr/>
          <p:nvPr/>
        </p:nvSpPr>
        <p:spPr>
          <a:xfrm>
            <a:off x="179512" y="5345340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200" dirty="0">
                <a:solidFill>
                  <a:srgbClr val="0122F5"/>
                </a:solidFill>
              </a:rPr>
              <a:t>Secure Fountain architecture to enable </a:t>
            </a:r>
            <a:r>
              <a:rPr lang="en-US" sz="2200" dirty="0">
                <a:solidFill>
                  <a:srgbClr val="C00000"/>
                </a:solidFill>
              </a:rPr>
              <a:t>storage-constrained machines to act as archival full nodes without compromising security and decentralization!</a:t>
            </a:r>
            <a:endParaRPr lang="en-US" sz="2200" dirty="0">
              <a:solidFill>
                <a:srgbClr val="0122F5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84C407-4A4F-BB42-B69B-76F0A8A93CA2}"/>
              </a:ext>
            </a:extLst>
          </p:cNvPr>
          <p:cNvSpPr/>
          <p:nvPr/>
        </p:nvSpPr>
        <p:spPr>
          <a:xfrm>
            <a:off x="6012160" y="3378696"/>
            <a:ext cx="914400" cy="9144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6B9989-ABF9-CF46-9E29-F49FEA5ECDCC}"/>
              </a:ext>
            </a:extLst>
          </p:cNvPr>
          <p:cNvSpPr/>
          <p:nvPr/>
        </p:nvSpPr>
        <p:spPr>
          <a:xfrm>
            <a:off x="5097760" y="1412776"/>
            <a:ext cx="914400" cy="9144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DE854F-D9FB-2044-A479-912E172D294F}"/>
              </a:ext>
            </a:extLst>
          </p:cNvPr>
          <p:cNvSpPr/>
          <p:nvPr/>
        </p:nvSpPr>
        <p:spPr>
          <a:xfrm>
            <a:off x="3419872" y="2691176"/>
            <a:ext cx="914400" cy="9144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661019-4E54-1E49-9276-E8F8D4561ED8}"/>
              </a:ext>
            </a:extLst>
          </p:cNvPr>
          <p:cNvSpPr/>
          <p:nvPr/>
        </p:nvSpPr>
        <p:spPr>
          <a:xfrm>
            <a:off x="3131840" y="1103670"/>
            <a:ext cx="914400" cy="9144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Challenges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6C1873-6FED-BB4E-810A-6BCA111C581A}"/>
              </a:ext>
            </a:extLst>
          </p:cNvPr>
          <p:cNvGrpSpPr/>
          <p:nvPr/>
        </p:nvGrpSpPr>
        <p:grpSpPr>
          <a:xfrm>
            <a:off x="215516" y="1276982"/>
            <a:ext cx="8712968" cy="1055142"/>
            <a:chOff x="179512" y="5373216"/>
            <a:chExt cx="8712968" cy="1055142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8509379-333B-A64E-ABB1-89711D41E320}"/>
                </a:ext>
              </a:extLst>
            </p:cNvPr>
            <p:cNvSpPr/>
            <p:nvPr/>
          </p:nvSpPr>
          <p:spPr>
            <a:xfrm>
              <a:off x="179512" y="5373216"/>
              <a:ext cx="8712968" cy="10551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8FF433-13A8-BF43-9D93-7B020325681A}"/>
                </a:ext>
              </a:extLst>
            </p:cNvPr>
            <p:cNvSpPr/>
            <p:nvPr/>
          </p:nvSpPr>
          <p:spPr>
            <a:xfrm>
              <a:off x="179512" y="5517232"/>
              <a:ext cx="86409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122F5"/>
                  </a:solidFill>
                </a:rPr>
                <a:t>How to design protocols that enable </a:t>
              </a:r>
              <a:r>
                <a:rPr lang="en-US" sz="2200" dirty="0">
                  <a:solidFill>
                    <a:srgbClr val="C00000"/>
                  </a:solidFill>
                </a:rPr>
                <a:t>storage-constrained machines to act as archival full nodes without affecting security</a:t>
              </a:r>
              <a:r>
                <a:rPr lang="en-US" sz="2200" dirty="0">
                  <a:solidFill>
                    <a:srgbClr val="0122F5"/>
                  </a:solidFill>
                </a:rPr>
                <a:t> properties of blockchain?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FFCB09-8CDC-0B4A-A187-54D88E615A9F}"/>
              </a:ext>
            </a:extLst>
          </p:cNvPr>
          <p:cNvSpPr/>
          <p:nvPr/>
        </p:nvSpPr>
        <p:spPr>
          <a:xfrm>
            <a:off x="430684" y="279849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Security:</a:t>
            </a:r>
            <a:r>
              <a:rPr lang="en-US" sz="2200" dirty="0"/>
              <a:t> network must scale up in a secure</a:t>
            </a:r>
            <a:r>
              <a:rPr lang="en-US" sz="2200" i="1" dirty="0"/>
              <a:t> </a:t>
            </a:r>
            <a:r>
              <a:rPr lang="en-US" sz="2200" dirty="0"/>
              <a:t>manner even if a subset of storage-constrained full nodes are </a:t>
            </a:r>
            <a:r>
              <a:rPr lang="en-US" sz="2200" dirty="0">
                <a:solidFill>
                  <a:srgbClr val="FF0000"/>
                </a:solidFill>
              </a:rPr>
              <a:t>adversarial</a:t>
            </a:r>
            <a:r>
              <a:rPr lang="en-US" sz="22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47CC5F-0795-FB48-B947-170CA6A153DB}"/>
              </a:ext>
            </a:extLst>
          </p:cNvPr>
          <p:cNvSpPr/>
          <p:nvPr/>
        </p:nvSpPr>
        <p:spPr>
          <a:xfrm>
            <a:off x="430684" y="377314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Decentralization:</a:t>
            </a:r>
            <a:r>
              <a:rPr lang="en-US" sz="2200" dirty="0"/>
              <a:t> full nodes must perform their computations without relying on others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CC9379-D8D6-404F-9489-F7872040B10D}"/>
              </a:ext>
            </a:extLst>
          </p:cNvPr>
          <p:cNvSpPr/>
          <p:nvPr/>
        </p:nvSpPr>
        <p:spPr>
          <a:xfrm>
            <a:off x="430684" y="557798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Low Bootstrap Cost:</a:t>
            </a:r>
            <a:r>
              <a:rPr lang="en-US" sz="2200" dirty="0"/>
              <a:t> number of storage-constrained full nodes that a new node needs to contact in order to recover the blockchain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30F605-1F65-8048-B594-D72642939B65}"/>
              </a:ext>
            </a:extLst>
          </p:cNvPr>
          <p:cNvSpPr/>
          <p:nvPr/>
        </p:nvSpPr>
        <p:spPr>
          <a:xfrm>
            <a:off x="467544" y="472514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Low Computation Cost:</a:t>
            </a:r>
            <a:r>
              <a:rPr lang="en-US" sz="2200" dirty="0"/>
              <a:t> low complexity at storage-constrained nodes as well as new nodes</a:t>
            </a:r>
          </a:p>
        </p:txBody>
      </p:sp>
    </p:spTree>
    <p:extLst>
      <p:ext uri="{BB962C8B-B14F-4D97-AF65-F5344CB8AC3E}">
        <p14:creationId xmlns:p14="http://schemas.microsoft.com/office/powerpoint/2010/main" val="16936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8F208A-03C9-5344-BF27-C5E6B201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50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Storage Savings vs. Bootstrap Cost: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Fundamental Trade-Off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300DCE-1217-3B41-BDED-BECB1E04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64704"/>
            <a:ext cx="6929338" cy="4849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5F0C17-D0E0-AA44-BAB2-6480CAE1F830}"/>
              </a:ext>
            </a:extLst>
          </p:cNvPr>
          <p:cNvSpPr txBox="1"/>
          <p:nvPr/>
        </p:nvSpPr>
        <p:spPr>
          <a:xfrm>
            <a:off x="0" y="1146155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Blockchain size = 238GB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47790-D7E4-8242-9D12-64D4D947F804}"/>
              </a:ext>
            </a:extLst>
          </p:cNvPr>
          <p:cNvSpPr txBox="1"/>
          <p:nvPr/>
        </p:nvSpPr>
        <p:spPr>
          <a:xfrm>
            <a:off x="4211960" y="4437112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10GB per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343AC-52AF-5A4D-AE83-CF0A8665CC0D}"/>
                  </a:ext>
                </a:extLst>
              </p:cNvPr>
              <p:cNvSpPr txBox="1"/>
              <p:nvPr/>
            </p:nvSpPr>
            <p:spPr>
              <a:xfrm>
                <a:off x="2417650" y="4621778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24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343AC-52AF-5A4D-AE83-CF0A8665C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50" y="4621778"/>
                <a:ext cx="692818" cy="400110"/>
              </a:xfrm>
              <a:prstGeom prst="rect">
                <a:avLst/>
              </a:prstGeom>
              <a:blipFill>
                <a:blip r:embed="rId4"/>
                <a:stretch>
                  <a:fillRect t="-6250" r="-714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14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8C7D99-81A4-3843-B9F9-274A4DC80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64704"/>
            <a:ext cx="6878946" cy="49048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8F208A-03C9-5344-BF27-C5E6B201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50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Storage Savings vs. Bootstrap Cost: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Fundamental Trade-Off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F0C17-D0E0-AA44-BAB2-6480CAE1F830}"/>
              </a:ext>
            </a:extLst>
          </p:cNvPr>
          <p:cNvSpPr txBox="1"/>
          <p:nvPr/>
        </p:nvSpPr>
        <p:spPr>
          <a:xfrm>
            <a:off x="0" y="1146155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Blockchain size = 238GB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47790-D7E4-8242-9D12-64D4D947F804}"/>
              </a:ext>
            </a:extLst>
          </p:cNvPr>
          <p:cNvSpPr txBox="1"/>
          <p:nvPr/>
        </p:nvSpPr>
        <p:spPr>
          <a:xfrm>
            <a:off x="4211960" y="4437112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1GB per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343AC-52AF-5A4D-AE83-CF0A8665CC0D}"/>
                  </a:ext>
                </a:extLst>
              </p:cNvPr>
              <p:cNvSpPr txBox="1"/>
              <p:nvPr/>
            </p:nvSpPr>
            <p:spPr>
              <a:xfrm>
                <a:off x="2417650" y="4621778"/>
                <a:ext cx="8226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240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343AC-52AF-5A4D-AE83-CF0A8665C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50" y="4621778"/>
                <a:ext cx="822661" cy="400110"/>
              </a:xfrm>
              <a:prstGeom prst="rect">
                <a:avLst/>
              </a:prstGeom>
              <a:blipFill>
                <a:blip r:embed="rId4"/>
                <a:stretch>
                  <a:fillRect t="-6250" r="-606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74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9341C0-C0F9-9D44-AF2B-93B34B1AAC26}"/>
              </a:ext>
            </a:extLst>
          </p:cNvPr>
          <p:cNvGrpSpPr/>
          <p:nvPr/>
        </p:nvGrpSpPr>
        <p:grpSpPr>
          <a:xfrm>
            <a:off x="398766" y="5877272"/>
            <a:ext cx="8208912" cy="430887"/>
            <a:chOff x="398766" y="5950441"/>
            <a:chExt cx="8208912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6D38683-A354-1845-97D0-244C17FB4DB8}"/>
                    </a:ext>
                  </a:extLst>
                </p:cNvPr>
                <p:cNvSpPr/>
                <p:nvPr/>
              </p:nvSpPr>
              <p:spPr>
                <a:xfrm>
                  <a:off x="398766" y="5950441"/>
                  <a:ext cx="8208912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Arial"/>
                    <a:buChar char="•"/>
                  </a:pPr>
                  <a14:m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122F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2200" dirty="0">
                      <a:solidFill>
                        <a:srgbClr val="0122F5"/>
                      </a:solidFill>
                    </a:rPr>
                    <a:t> – fold storage savings per node             Bootstrap cost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122F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200" i="1">
                          <a:solidFill>
                            <a:srgbClr val="0122F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sz="2200" dirty="0">
                    <a:solidFill>
                      <a:srgbClr val="0122F5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6D38683-A354-1845-97D0-244C17FB4D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766" y="5950441"/>
                  <a:ext cx="8208912" cy="430887"/>
                </a:xfrm>
                <a:prstGeom prst="rect">
                  <a:avLst/>
                </a:prstGeom>
                <a:blipFill>
                  <a:blip r:embed="rId3"/>
                  <a:stretch>
                    <a:fillRect l="-772" t="-8571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41B4EC26-DC7D-E447-B837-AE4FB754322F}"/>
                </a:ext>
              </a:extLst>
            </p:cNvPr>
            <p:cNvSpPr/>
            <p:nvPr/>
          </p:nvSpPr>
          <p:spPr>
            <a:xfrm>
              <a:off x="4788024" y="6098320"/>
              <a:ext cx="323056" cy="135127"/>
            </a:xfrm>
            <a:prstGeom prst="rightArrow">
              <a:avLst/>
            </a:prstGeom>
            <a:solidFill>
              <a:srgbClr val="0122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C8F208A-03C9-5344-BF27-C5E6B201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50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Storage Savings vs. Bootstrap Cost: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Fundamental Trade-Off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BE31C-A90E-9C48-BD2D-583982987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15" y="1170848"/>
            <a:ext cx="6161361" cy="46344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634E8C-887F-8A48-B811-DA78A7DE996F}"/>
              </a:ext>
            </a:extLst>
          </p:cNvPr>
          <p:cNvSpPr/>
          <p:nvPr/>
        </p:nvSpPr>
        <p:spPr>
          <a:xfrm>
            <a:off x="398766" y="1025003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Information-theoretic trade-off</a:t>
            </a:r>
          </a:p>
        </p:txBody>
      </p:sp>
    </p:spTree>
    <p:extLst>
      <p:ext uri="{BB962C8B-B14F-4D97-AF65-F5344CB8AC3E}">
        <p14:creationId xmlns:p14="http://schemas.microsoft.com/office/powerpoint/2010/main" val="2872915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Decentralization via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Random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3C6F4-3213-6946-9DC8-0EA53531CC73}"/>
              </a:ext>
            </a:extLst>
          </p:cNvPr>
          <p:cNvSpPr/>
          <p:nvPr/>
        </p:nvSpPr>
        <p:spPr>
          <a:xfrm>
            <a:off x="440556" y="6129389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Used in                    history </a:t>
            </a:r>
            <a:r>
              <a:rPr lang="en-US" sz="2200" dirty="0" err="1"/>
              <a:t>sharding</a:t>
            </a:r>
            <a:endParaRPr lang="en-US" sz="2200" dirty="0">
              <a:solidFill>
                <a:srgbClr val="7515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4A7E86-3215-9346-A720-51720309E1C1}"/>
                  </a:ext>
                </a:extLst>
              </p:cNvPr>
              <p:cNvSpPr/>
              <p:nvPr/>
            </p:nvSpPr>
            <p:spPr>
              <a:xfrm>
                <a:off x="440556" y="1410743"/>
                <a:ext cx="82241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When the blockchain grows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blocks, </a:t>
                </a:r>
                <a:r>
                  <a:rPr lang="en-US" sz="2200" dirty="0">
                    <a:solidFill>
                      <a:srgbClr val="0122F5"/>
                    </a:solidFill>
                  </a:rPr>
                  <a:t>randomly store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blocks out of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>
                  <a:solidFill>
                    <a:srgbClr val="0122F5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4A7E86-3215-9346-A720-51720309E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6" y="1410743"/>
                <a:ext cx="8224192" cy="769441"/>
              </a:xfrm>
              <a:prstGeom prst="rect">
                <a:avLst/>
              </a:prstGeom>
              <a:blipFill>
                <a:blip r:embed="rId3"/>
                <a:stretch>
                  <a:fillRect l="-7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DFDCE5F-0305-934F-A92C-E89D4C3FDB2E}"/>
              </a:ext>
            </a:extLst>
          </p:cNvPr>
          <p:cNvSpPr/>
          <p:nvPr/>
        </p:nvSpPr>
        <p:spPr>
          <a:xfrm>
            <a:off x="873817" y="2745359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7A08B3-3E46-884F-92F3-DD47F6835D76}"/>
              </a:ext>
            </a:extLst>
          </p:cNvPr>
          <p:cNvSpPr/>
          <p:nvPr/>
        </p:nvSpPr>
        <p:spPr>
          <a:xfrm>
            <a:off x="873817" y="2745359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498BC9-EC30-8B4E-815A-7BF79E76407F}"/>
              </a:ext>
            </a:extLst>
          </p:cNvPr>
          <p:cNvCxnSpPr/>
          <p:nvPr/>
        </p:nvCxnSpPr>
        <p:spPr>
          <a:xfrm>
            <a:off x="1305865" y="2817367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AA089-DCC5-4844-9464-A94EFD60C2E1}"/>
              </a:ext>
            </a:extLst>
          </p:cNvPr>
          <p:cNvSpPr/>
          <p:nvPr/>
        </p:nvSpPr>
        <p:spPr>
          <a:xfrm>
            <a:off x="1665905" y="2745359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F49E1-A212-CF49-9DB0-3FD1AF0D927D}"/>
              </a:ext>
            </a:extLst>
          </p:cNvPr>
          <p:cNvSpPr/>
          <p:nvPr/>
        </p:nvSpPr>
        <p:spPr>
          <a:xfrm>
            <a:off x="1665905" y="2745359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32A14E-D569-7045-9B14-00973460F77D}"/>
              </a:ext>
            </a:extLst>
          </p:cNvPr>
          <p:cNvCxnSpPr/>
          <p:nvPr/>
        </p:nvCxnSpPr>
        <p:spPr>
          <a:xfrm>
            <a:off x="2097953" y="2817367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D632198-7E1F-2F40-A44F-BF12A907C446}"/>
              </a:ext>
            </a:extLst>
          </p:cNvPr>
          <p:cNvSpPr/>
          <p:nvPr/>
        </p:nvSpPr>
        <p:spPr>
          <a:xfrm>
            <a:off x="2457993" y="2745359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7B1558-CA53-D543-A206-3A5529E16DA5}"/>
              </a:ext>
            </a:extLst>
          </p:cNvPr>
          <p:cNvSpPr/>
          <p:nvPr/>
        </p:nvSpPr>
        <p:spPr>
          <a:xfrm>
            <a:off x="2457993" y="2745359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F0CF6C-5724-8444-A472-3ABAE0FC7EEC}"/>
              </a:ext>
            </a:extLst>
          </p:cNvPr>
          <p:cNvCxnSpPr/>
          <p:nvPr/>
        </p:nvCxnSpPr>
        <p:spPr>
          <a:xfrm>
            <a:off x="2890041" y="2817367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3029C84-FCB7-F243-8E3D-57AF4470384A}"/>
              </a:ext>
            </a:extLst>
          </p:cNvPr>
          <p:cNvSpPr/>
          <p:nvPr/>
        </p:nvSpPr>
        <p:spPr>
          <a:xfrm>
            <a:off x="3826145" y="2745359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76C47-3347-7F40-BFEC-66B4418527A1}"/>
              </a:ext>
            </a:extLst>
          </p:cNvPr>
          <p:cNvSpPr/>
          <p:nvPr/>
        </p:nvSpPr>
        <p:spPr>
          <a:xfrm>
            <a:off x="3826145" y="2745359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7CE060-0E49-AF4F-9137-31AA3F87BBD3}"/>
              </a:ext>
            </a:extLst>
          </p:cNvPr>
          <p:cNvCxnSpPr/>
          <p:nvPr/>
        </p:nvCxnSpPr>
        <p:spPr>
          <a:xfrm>
            <a:off x="3466105" y="2817367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870D18-8770-8B43-9EC2-EA89FFA1A166}"/>
              </a:ext>
            </a:extLst>
          </p:cNvPr>
          <p:cNvSpPr/>
          <p:nvPr/>
        </p:nvSpPr>
        <p:spPr>
          <a:xfrm>
            <a:off x="1942535" y="3860699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75C061-4C6E-6B4D-8244-09EA1470D49C}"/>
              </a:ext>
            </a:extLst>
          </p:cNvPr>
          <p:cNvSpPr/>
          <p:nvPr/>
        </p:nvSpPr>
        <p:spPr>
          <a:xfrm>
            <a:off x="1942535" y="3860226"/>
            <a:ext cx="432048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55301D-37CE-6847-9DEE-306BB7958CAB}"/>
              </a:ext>
            </a:extLst>
          </p:cNvPr>
          <p:cNvSpPr/>
          <p:nvPr/>
        </p:nvSpPr>
        <p:spPr>
          <a:xfrm>
            <a:off x="2915816" y="3861165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F177FA-87B5-B24A-B5D5-027A086A82D0}"/>
              </a:ext>
            </a:extLst>
          </p:cNvPr>
          <p:cNvSpPr/>
          <p:nvPr/>
        </p:nvSpPr>
        <p:spPr>
          <a:xfrm>
            <a:off x="2915816" y="3860692"/>
            <a:ext cx="432048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6CAFA1-3350-FF4C-BE9E-5CF7A16A00C6}"/>
                  </a:ext>
                </a:extLst>
              </p:cNvPr>
              <p:cNvSpPr txBox="1"/>
              <p:nvPr/>
            </p:nvSpPr>
            <p:spPr>
              <a:xfrm>
                <a:off x="850576" y="3312131"/>
                <a:ext cx="478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6CAFA1-3350-FF4C-BE9E-5CF7A16A0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76" y="3312131"/>
                <a:ext cx="4785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C8B88D-EFC1-3548-BE78-D5B965BBD4D4}"/>
                  </a:ext>
                </a:extLst>
              </p:cNvPr>
              <p:cNvSpPr txBox="1"/>
              <p:nvPr/>
            </p:nvSpPr>
            <p:spPr>
              <a:xfrm>
                <a:off x="1640004" y="3312131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C8B88D-EFC1-3548-BE78-D5B965BB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004" y="3312131"/>
                <a:ext cx="4838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2B4109-33C3-8741-8618-C707CB4A88EC}"/>
                  </a:ext>
                </a:extLst>
              </p:cNvPr>
              <p:cNvSpPr txBox="1"/>
              <p:nvPr/>
            </p:nvSpPr>
            <p:spPr>
              <a:xfrm>
                <a:off x="2457993" y="3312131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2B4109-33C3-8741-8618-C707CB4A8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993" y="3312131"/>
                <a:ext cx="4838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7F63F5-B4C3-7446-AD89-6604105B6A11}"/>
                  </a:ext>
                </a:extLst>
              </p:cNvPr>
              <p:cNvSpPr txBox="1"/>
              <p:nvPr/>
            </p:nvSpPr>
            <p:spPr>
              <a:xfrm>
                <a:off x="3821538" y="3312131"/>
                <a:ext cx="493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7F63F5-B4C3-7446-AD89-6604105B6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38" y="3312131"/>
                <a:ext cx="4935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210865-5E81-E84F-9BD0-D12D983A4753}"/>
                  </a:ext>
                </a:extLst>
              </p:cNvPr>
              <p:cNvSpPr txBox="1"/>
              <p:nvPr/>
            </p:nvSpPr>
            <p:spPr>
              <a:xfrm>
                <a:off x="1835696" y="4440884"/>
                <a:ext cx="534121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210865-5E81-E84F-9BD0-D12D983A4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40884"/>
                <a:ext cx="534121" cy="3931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96D107-F9C8-264C-AC31-DC17F95E886A}"/>
                  </a:ext>
                </a:extLst>
              </p:cNvPr>
              <p:cNvSpPr txBox="1"/>
              <p:nvPr/>
            </p:nvSpPr>
            <p:spPr>
              <a:xfrm>
                <a:off x="2843808" y="4440884"/>
                <a:ext cx="585417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 dirty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96D107-F9C8-264C-AC31-DC17F95E8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440884"/>
                <a:ext cx="585417" cy="393121"/>
              </a:xfrm>
              <a:prstGeom prst="rect">
                <a:avLst/>
              </a:prstGeom>
              <a:blipFill>
                <a:blip r:embed="rId11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C26020A-6ED2-4A4C-B4F9-D2F965029FF1}"/>
              </a:ext>
            </a:extLst>
          </p:cNvPr>
          <p:cNvSpPr/>
          <p:nvPr/>
        </p:nvSpPr>
        <p:spPr>
          <a:xfrm>
            <a:off x="4633299" y="2708920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F2FAB0-D2FB-B749-B367-02A5BDEFCB99}"/>
              </a:ext>
            </a:extLst>
          </p:cNvPr>
          <p:cNvSpPr/>
          <p:nvPr/>
        </p:nvSpPr>
        <p:spPr>
          <a:xfrm>
            <a:off x="4633299" y="270892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E806A9-A43C-7D46-A23C-9CB198A80E59}"/>
              </a:ext>
            </a:extLst>
          </p:cNvPr>
          <p:cNvCxnSpPr/>
          <p:nvPr/>
        </p:nvCxnSpPr>
        <p:spPr>
          <a:xfrm>
            <a:off x="5065347" y="2780928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CC94DBC-4BB6-5147-99C5-A1BEDEE6C42B}"/>
              </a:ext>
            </a:extLst>
          </p:cNvPr>
          <p:cNvSpPr/>
          <p:nvPr/>
        </p:nvSpPr>
        <p:spPr>
          <a:xfrm>
            <a:off x="5425387" y="2708920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59C627-54CB-BA40-8066-9BF1AB635283}"/>
              </a:ext>
            </a:extLst>
          </p:cNvPr>
          <p:cNvSpPr/>
          <p:nvPr/>
        </p:nvSpPr>
        <p:spPr>
          <a:xfrm>
            <a:off x="5425387" y="270892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FB65F2A-A6A2-1148-B7C8-240C91ADFB21}"/>
              </a:ext>
            </a:extLst>
          </p:cNvPr>
          <p:cNvCxnSpPr/>
          <p:nvPr/>
        </p:nvCxnSpPr>
        <p:spPr>
          <a:xfrm>
            <a:off x="5857435" y="2780928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41C27AF-C2EB-3C4F-87AB-8677C1ADCD8E}"/>
              </a:ext>
            </a:extLst>
          </p:cNvPr>
          <p:cNvSpPr/>
          <p:nvPr/>
        </p:nvSpPr>
        <p:spPr>
          <a:xfrm>
            <a:off x="6217475" y="2708920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55DD71-45B1-5841-A169-F026592AFF96}"/>
              </a:ext>
            </a:extLst>
          </p:cNvPr>
          <p:cNvSpPr/>
          <p:nvPr/>
        </p:nvSpPr>
        <p:spPr>
          <a:xfrm>
            <a:off x="6217475" y="270892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F87B57-BEFB-0848-B8F6-76391B229E0C}"/>
              </a:ext>
            </a:extLst>
          </p:cNvPr>
          <p:cNvCxnSpPr/>
          <p:nvPr/>
        </p:nvCxnSpPr>
        <p:spPr>
          <a:xfrm>
            <a:off x="6649523" y="2780928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80AB141-DDF7-094C-93ED-A3FB863D9696}"/>
              </a:ext>
            </a:extLst>
          </p:cNvPr>
          <p:cNvSpPr/>
          <p:nvPr/>
        </p:nvSpPr>
        <p:spPr>
          <a:xfrm>
            <a:off x="7585627" y="2708920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756EEC-1690-7B44-932E-8AF63D48753C}"/>
              </a:ext>
            </a:extLst>
          </p:cNvPr>
          <p:cNvSpPr/>
          <p:nvPr/>
        </p:nvSpPr>
        <p:spPr>
          <a:xfrm>
            <a:off x="7585627" y="270892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DA63EEE-04DE-F640-8CB2-02C36B7960D6}"/>
              </a:ext>
            </a:extLst>
          </p:cNvPr>
          <p:cNvCxnSpPr/>
          <p:nvPr/>
        </p:nvCxnSpPr>
        <p:spPr>
          <a:xfrm>
            <a:off x="7225587" y="2780928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1DB420-BA7E-6844-9919-1C3E62DDBE3D}"/>
                  </a:ext>
                </a:extLst>
              </p:cNvPr>
              <p:cNvSpPr txBox="1"/>
              <p:nvPr/>
            </p:nvSpPr>
            <p:spPr>
              <a:xfrm>
                <a:off x="4610058" y="3275692"/>
                <a:ext cx="713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1DB420-BA7E-6844-9919-1C3E62DD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058" y="3275692"/>
                <a:ext cx="7132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546AC2-5BE3-F048-9D07-DBF2135BB990}"/>
                  </a:ext>
                </a:extLst>
              </p:cNvPr>
              <p:cNvSpPr txBox="1"/>
              <p:nvPr/>
            </p:nvSpPr>
            <p:spPr>
              <a:xfrm>
                <a:off x="5399486" y="3275692"/>
                <a:ext cx="713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546AC2-5BE3-F048-9D07-DBF2135B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486" y="3275692"/>
                <a:ext cx="7132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48F74B-A6D2-7547-B59A-DD097242DEE9}"/>
                  </a:ext>
                </a:extLst>
              </p:cNvPr>
              <p:cNvSpPr txBox="1"/>
              <p:nvPr/>
            </p:nvSpPr>
            <p:spPr>
              <a:xfrm>
                <a:off x="6217475" y="3275692"/>
                <a:ext cx="713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48F74B-A6D2-7547-B59A-DD097242D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475" y="3275692"/>
                <a:ext cx="71320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FAB1891-E429-2141-BA48-C8B405A5BDA4}"/>
                  </a:ext>
                </a:extLst>
              </p:cNvPr>
              <p:cNvSpPr txBox="1"/>
              <p:nvPr/>
            </p:nvSpPr>
            <p:spPr>
              <a:xfrm>
                <a:off x="7581020" y="3275692"/>
                <a:ext cx="5913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FAB1891-E429-2141-BA48-C8B405A5B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020" y="3275692"/>
                <a:ext cx="59138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040E427-030F-1B42-81ED-204802A102B4}"/>
              </a:ext>
            </a:extLst>
          </p:cNvPr>
          <p:cNvCxnSpPr/>
          <p:nvPr/>
        </p:nvCxnSpPr>
        <p:spPr>
          <a:xfrm>
            <a:off x="4258193" y="2831045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95547F0-A97D-0649-9CF7-C189512F3DBA}"/>
              </a:ext>
            </a:extLst>
          </p:cNvPr>
          <p:cNvSpPr/>
          <p:nvPr/>
        </p:nvSpPr>
        <p:spPr>
          <a:xfrm>
            <a:off x="5460218" y="3861172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1F0CEB4-B8B3-4842-88BE-F5BF273D7C57}"/>
              </a:ext>
            </a:extLst>
          </p:cNvPr>
          <p:cNvSpPr/>
          <p:nvPr/>
        </p:nvSpPr>
        <p:spPr>
          <a:xfrm>
            <a:off x="5460218" y="3860699"/>
            <a:ext cx="432048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5C560-7976-CD41-9C2B-71F434153D6C}"/>
              </a:ext>
            </a:extLst>
          </p:cNvPr>
          <p:cNvSpPr/>
          <p:nvPr/>
        </p:nvSpPr>
        <p:spPr>
          <a:xfrm>
            <a:off x="6433499" y="3861638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7DE3FD-AF2D-2C47-8403-12AD89FE0B2F}"/>
              </a:ext>
            </a:extLst>
          </p:cNvPr>
          <p:cNvSpPr/>
          <p:nvPr/>
        </p:nvSpPr>
        <p:spPr>
          <a:xfrm>
            <a:off x="6433499" y="3861165"/>
            <a:ext cx="432048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E7644DA-F106-1440-A014-D72348889C91}"/>
                  </a:ext>
                </a:extLst>
              </p:cNvPr>
              <p:cNvSpPr txBox="1"/>
              <p:nvPr/>
            </p:nvSpPr>
            <p:spPr>
              <a:xfrm>
                <a:off x="5353379" y="4440884"/>
                <a:ext cx="534121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E7644DA-F106-1440-A014-D7234888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379" y="4440884"/>
                <a:ext cx="534121" cy="393121"/>
              </a:xfrm>
              <a:prstGeom prst="rect">
                <a:avLst/>
              </a:prstGeom>
              <a:blipFill>
                <a:blip r:embed="rId1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6E3F8F7-B6EB-504C-875A-4F2DFF10F1F0}"/>
                  </a:ext>
                </a:extLst>
              </p:cNvPr>
              <p:cNvSpPr txBox="1"/>
              <p:nvPr/>
            </p:nvSpPr>
            <p:spPr>
              <a:xfrm>
                <a:off x="6361491" y="4440884"/>
                <a:ext cx="513474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6E3F8F7-B6EB-504C-875A-4F2DFF10F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91" y="4440884"/>
                <a:ext cx="513474" cy="394532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484B40B-CCC2-7842-A23E-374BAFB42FA9}"/>
                  </a:ext>
                </a:extLst>
              </p:cNvPr>
              <p:cNvSpPr/>
              <p:nvPr/>
            </p:nvSpPr>
            <p:spPr>
              <a:xfrm>
                <a:off x="440556" y="5240033"/>
                <a:ext cx="82089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3">
                        <a:lumMod val="75000"/>
                      </a:schemeClr>
                    </a:solidFill>
                  </a:rPr>
                  <a:t>Storage savings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2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=10,000;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1000–fold savings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484B40B-CCC2-7842-A23E-374BAFB42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6" y="5240033"/>
                <a:ext cx="8208912" cy="769441"/>
              </a:xfrm>
              <a:prstGeom prst="rect">
                <a:avLst/>
              </a:prstGeom>
              <a:blipFill>
                <a:blip r:embed="rId18"/>
                <a:stretch>
                  <a:fillRect l="-773" t="-4918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7EA53A19-A7F0-3A47-B959-E7C7B2A78D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0650"/>
            <a:ext cx="1080120" cy="2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4" grpId="0" animBg="1"/>
      <p:bldP spid="25" grpId="0" animBg="1"/>
      <p:bldP spid="26" grpId="0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50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Storage Savings vs. Bootstrap Cost: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Random Sampling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E6974-78AF-EA48-8A20-1654C27A0B91}"/>
              </a:ext>
            </a:extLst>
          </p:cNvPr>
          <p:cNvSpPr/>
          <p:nvPr/>
        </p:nvSpPr>
        <p:spPr>
          <a:xfrm>
            <a:off x="398766" y="5877272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Prohibitive bootstrap cost!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2540E-17AE-1442-ABCF-35780DB72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052736"/>
            <a:ext cx="5842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Is Bitcoin/Blockchain Storage Really an Issue?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EA9B26-E6DC-834E-B112-6CC05735366A}"/>
              </a:ext>
            </a:extLst>
          </p:cNvPr>
          <p:cNvSpPr/>
          <p:nvPr/>
        </p:nvSpPr>
        <p:spPr>
          <a:xfrm>
            <a:off x="457200" y="42930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122F5"/>
                </a:solidFill>
              </a:rPr>
              <a:t>Blockchain size is an ever growing problem!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EE7826-8932-A942-94BC-590EE56D35A1}"/>
                  </a:ext>
                </a:extLst>
              </p:cNvPr>
              <p:cNvSpPr/>
              <p:nvPr/>
            </p:nvSpPr>
            <p:spPr>
              <a:xfrm>
                <a:off x="643521" y="4810891"/>
                <a:ext cx="820891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200" dirty="0"/>
                  <a:t>Storage growth-rate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/>
                  <a:t>1MB per 10 minutes</a:t>
                </a:r>
              </a:p>
              <a:p>
                <a:r>
                  <a:rPr lang="en-US" sz="2200" dirty="0"/>
                  <a:t>		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/>
                  <a:t> 144 MB per day</a:t>
                </a:r>
              </a:p>
              <a:p>
                <a:r>
                  <a:rPr lang="en-US" sz="2200" dirty="0"/>
                  <a:t>		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/>
                  <a:t> 52,560 MB per year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EE7826-8932-A942-94BC-590EE56D3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21" y="4810891"/>
                <a:ext cx="8208912" cy="1107996"/>
              </a:xfrm>
              <a:prstGeom prst="rect">
                <a:avLst/>
              </a:prstGeom>
              <a:blipFill>
                <a:blip r:embed="rId3"/>
                <a:stretch>
                  <a:fillRect l="-773" t="-340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FD9B920-EC96-AC47-BD1E-F437AB8461BD}"/>
              </a:ext>
            </a:extLst>
          </p:cNvPr>
          <p:cNvGrpSpPr/>
          <p:nvPr/>
        </p:nvGrpSpPr>
        <p:grpSpPr>
          <a:xfrm>
            <a:off x="643521" y="6290588"/>
            <a:ext cx="8208912" cy="430887"/>
            <a:chOff x="398766" y="6022449"/>
            <a:chExt cx="8208912" cy="4308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FFB3FF-2157-CE49-99C5-4E8A23CCA54C}"/>
                </a:ext>
              </a:extLst>
            </p:cNvPr>
            <p:cNvSpPr/>
            <p:nvPr/>
          </p:nvSpPr>
          <p:spPr>
            <a:xfrm>
              <a:off x="398766" y="6022449"/>
              <a:ext cx="8208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200" dirty="0">
                  <a:solidFill>
                    <a:srgbClr val="C00000"/>
                  </a:solidFill>
                </a:rPr>
                <a:t>Scaling throughput 1000 fold          52 TB storage per year!</a:t>
              </a:r>
            </a:p>
          </p:txBody>
        </p:sp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130EE0A4-F426-034A-9DBE-4BF45101753D}"/>
                </a:ext>
              </a:extLst>
            </p:cNvPr>
            <p:cNvSpPr/>
            <p:nvPr/>
          </p:nvSpPr>
          <p:spPr>
            <a:xfrm>
              <a:off x="4248944" y="6174193"/>
              <a:ext cx="323056" cy="13512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81A91FE-434F-9144-9120-784629230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652120" cy="3179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7A08-280F-7442-AE5E-47042DA29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1680500"/>
            <a:ext cx="2070100" cy="208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EA6239-A836-0845-B472-A262D54CD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99" y="916390"/>
            <a:ext cx="3716114" cy="3469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6A7B5B-BF5A-5B49-8E27-E3A1BC2F5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9" y="5661248"/>
            <a:ext cx="2804335" cy="5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Erasure Coding: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Random Linear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03C6F4-3213-6946-9DC8-0EA53531CC73}"/>
                  </a:ext>
                </a:extLst>
              </p:cNvPr>
              <p:cNvSpPr/>
              <p:nvPr/>
            </p:nvSpPr>
            <p:spPr>
              <a:xfrm>
                <a:off x="440556" y="5708371"/>
                <a:ext cx="82089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C00000"/>
                    </a:solidFill>
                  </a:rPr>
                  <a:t>Recovering the block involves matrix inversion: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coputations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03C6F4-3213-6946-9DC8-0EA53531C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6" y="5708371"/>
                <a:ext cx="8208912" cy="430887"/>
              </a:xfrm>
              <a:prstGeom prst="rect">
                <a:avLst/>
              </a:prstGeom>
              <a:blipFill>
                <a:blip r:embed="rId3"/>
                <a:stretch>
                  <a:fillRect l="-773"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4A7E86-3215-9346-A720-51720309E1C1}"/>
                  </a:ext>
                </a:extLst>
              </p:cNvPr>
              <p:cNvSpPr/>
              <p:nvPr/>
            </p:nvSpPr>
            <p:spPr>
              <a:xfrm>
                <a:off x="346038" y="980728"/>
                <a:ext cx="84519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Split every block into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fragments, and compute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122F5"/>
                    </a:solidFill>
                  </a:rPr>
                  <a:t>coded fragments </a:t>
                </a:r>
                <a:r>
                  <a:rPr lang="en-US" sz="2200" dirty="0"/>
                  <a:t>using </a:t>
                </a:r>
                <a:r>
                  <a:rPr lang="en-US" sz="2200" dirty="0">
                    <a:solidFill>
                      <a:srgbClr val="C00000"/>
                    </a:solidFill>
                  </a:rPr>
                  <a:t>random linear coding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4A7E86-3215-9346-A720-51720309E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38" y="980728"/>
                <a:ext cx="8451924" cy="769441"/>
              </a:xfrm>
              <a:prstGeom prst="rect">
                <a:avLst/>
              </a:prstGeom>
              <a:blipFill>
                <a:blip r:embed="rId4"/>
                <a:stretch>
                  <a:fillRect l="-750" t="-483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484B40B-CCC2-7842-A23E-374BAFB42FA9}"/>
                  </a:ext>
                </a:extLst>
              </p:cNvPr>
              <p:cNvSpPr/>
              <p:nvPr/>
            </p:nvSpPr>
            <p:spPr>
              <a:xfrm>
                <a:off x="440556" y="4408333"/>
                <a:ext cx="82089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3">
                        <a:lumMod val="75000"/>
                      </a:schemeClr>
                    </a:solidFill>
                  </a:rPr>
                  <a:t>Storage savings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484B40B-CCC2-7842-A23E-374BAFB42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6" y="4408333"/>
                <a:ext cx="8208912" cy="430887"/>
              </a:xfrm>
              <a:prstGeom prst="rect">
                <a:avLst/>
              </a:prstGeom>
              <a:blipFill>
                <a:blip r:embed="rId5"/>
                <a:stretch>
                  <a:fillRect l="-773" t="-5714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381ABCD1-42A3-604B-BD3E-088CD0869BD0}"/>
              </a:ext>
            </a:extLst>
          </p:cNvPr>
          <p:cNvSpPr/>
          <p:nvPr/>
        </p:nvSpPr>
        <p:spPr>
          <a:xfrm>
            <a:off x="5220072" y="6444044"/>
            <a:ext cx="31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Perard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et al. ‘18, Dai et al. ‘18]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0FA07BA-7D36-4E4D-9339-F2F547C058E3}"/>
              </a:ext>
            </a:extLst>
          </p:cNvPr>
          <p:cNvCxnSpPr>
            <a:cxnSpLocks/>
          </p:cNvCxnSpPr>
          <p:nvPr/>
        </p:nvCxnSpPr>
        <p:spPr>
          <a:xfrm>
            <a:off x="5220072" y="6444044"/>
            <a:ext cx="313528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BFC6FA7-6C12-204B-8CAC-70C04238EE39}"/>
              </a:ext>
            </a:extLst>
          </p:cNvPr>
          <p:cNvSpPr/>
          <p:nvPr/>
        </p:nvSpPr>
        <p:spPr>
          <a:xfrm>
            <a:off x="440556" y="5302369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Not possible to detect malicious coded fragments due to mixing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2042B-78BB-1A4D-ADDA-406D62A19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831790"/>
            <a:ext cx="7395418" cy="2461306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D0FE57E7-2E62-1F48-8155-025C7B97F704}"/>
              </a:ext>
            </a:extLst>
          </p:cNvPr>
          <p:cNvSpPr/>
          <p:nvPr/>
        </p:nvSpPr>
        <p:spPr>
          <a:xfrm>
            <a:off x="467544" y="4870321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Small bootstrap cost</a:t>
            </a:r>
          </a:p>
        </p:txBody>
      </p:sp>
    </p:spTree>
    <p:extLst>
      <p:ext uri="{BB962C8B-B14F-4D97-AF65-F5344CB8AC3E}">
        <p14:creationId xmlns:p14="http://schemas.microsoft.com/office/powerpoint/2010/main" val="15557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Erasure Coding: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Reed-Solomon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3C6F4-3213-6946-9DC8-0EA53531CC73}"/>
              </a:ext>
            </a:extLst>
          </p:cNvPr>
          <p:cNvSpPr/>
          <p:nvPr/>
        </p:nvSpPr>
        <p:spPr>
          <a:xfrm>
            <a:off x="457200" y="5683895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Finite field size should grow with size of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Prohibitive computation costs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4A7E86-3215-9346-A720-51720309E1C1}"/>
                  </a:ext>
                </a:extLst>
              </p:cNvPr>
              <p:cNvSpPr/>
              <p:nvPr/>
            </p:nvSpPr>
            <p:spPr>
              <a:xfrm>
                <a:off x="440556" y="950324"/>
                <a:ext cx="84519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Split every block into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fragments, and compute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122F5"/>
                    </a:solidFill>
                  </a:rPr>
                  <a:t>coded fragments </a:t>
                </a:r>
                <a:r>
                  <a:rPr lang="en-US" sz="2200" dirty="0"/>
                  <a:t>using a </a:t>
                </a:r>
                <a:r>
                  <a:rPr lang="en-US" sz="2200" dirty="0">
                    <a:solidFill>
                      <a:srgbClr val="C00000"/>
                    </a:solidFill>
                  </a:rPr>
                  <a:t>Reed-Solomon code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4A7E86-3215-9346-A720-51720309E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6" y="950324"/>
                <a:ext cx="8451924" cy="769441"/>
              </a:xfrm>
              <a:prstGeom prst="rect">
                <a:avLst/>
              </a:prstGeom>
              <a:blipFill>
                <a:blip r:embed="rId3"/>
                <a:stretch>
                  <a:fillRect l="-751" t="-4918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484B40B-CCC2-7842-A23E-374BAFB42FA9}"/>
                  </a:ext>
                </a:extLst>
              </p:cNvPr>
              <p:cNvSpPr/>
              <p:nvPr/>
            </p:nvSpPr>
            <p:spPr>
              <a:xfrm>
                <a:off x="457200" y="4052194"/>
                <a:ext cx="82089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3">
                        <a:lumMod val="75000"/>
                      </a:schemeClr>
                    </a:solidFill>
                  </a:rPr>
                  <a:t>Storage savings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484B40B-CCC2-7842-A23E-374BAFB42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52194"/>
                <a:ext cx="8208912" cy="430887"/>
              </a:xfrm>
              <a:prstGeom prst="rect">
                <a:avLst/>
              </a:prstGeom>
              <a:blipFill>
                <a:blip r:embed="rId4"/>
                <a:stretch>
                  <a:fillRect l="-929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381ABCD1-42A3-604B-BD3E-088CD0869BD0}"/>
              </a:ext>
            </a:extLst>
          </p:cNvPr>
          <p:cNvSpPr/>
          <p:nvPr/>
        </p:nvSpPr>
        <p:spPr>
          <a:xfrm>
            <a:off x="5076056" y="6444044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[Raman-Varshney ‘18, Li et al. ‘18]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0FA07BA-7D36-4E4D-9339-F2F547C058E3}"/>
              </a:ext>
            </a:extLst>
          </p:cNvPr>
          <p:cNvCxnSpPr>
            <a:cxnSpLocks/>
          </p:cNvCxnSpPr>
          <p:nvPr/>
        </p:nvCxnSpPr>
        <p:spPr>
          <a:xfrm>
            <a:off x="5076056" y="6444044"/>
            <a:ext cx="327929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BFC6FA7-6C12-204B-8CAC-70C04238EE39}"/>
              </a:ext>
            </a:extLst>
          </p:cNvPr>
          <p:cNvSpPr/>
          <p:nvPr/>
        </p:nvSpPr>
        <p:spPr>
          <a:xfrm>
            <a:off x="432318" y="489064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Reed-Solomon codes are error-correcting codes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Malicious coded fragments can be corrected!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0765C-20AE-1840-89F0-E23E29EFC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638176"/>
            <a:ext cx="7323410" cy="24373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02244C-962E-984C-BBD9-A676167DE5EF}"/>
              </a:ext>
            </a:extLst>
          </p:cNvPr>
          <p:cNvSpPr/>
          <p:nvPr/>
        </p:nvSpPr>
        <p:spPr>
          <a:xfrm>
            <a:off x="457200" y="4459758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Small bootstrap cost</a:t>
            </a:r>
          </a:p>
        </p:txBody>
      </p:sp>
    </p:spTree>
    <p:extLst>
      <p:ext uri="{BB962C8B-B14F-4D97-AF65-F5344CB8AC3E}">
        <p14:creationId xmlns:p14="http://schemas.microsoft.com/office/powerpoint/2010/main" val="7073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62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4B037FA-50EE-144A-805E-DE284439F06A}"/>
              </a:ext>
            </a:extLst>
          </p:cNvPr>
          <p:cNvSpPr/>
          <p:nvPr/>
        </p:nvSpPr>
        <p:spPr>
          <a:xfrm>
            <a:off x="179512" y="5542210"/>
            <a:ext cx="8712968" cy="1055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26E60-A5ED-474B-8C83-E81AD64E5B40}"/>
              </a:ext>
            </a:extLst>
          </p:cNvPr>
          <p:cNvSpPr/>
          <p:nvPr/>
        </p:nvSpPr>
        <p:spPr>
          <a:xfrm>
            <a:off x="215516" y="568506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122F5"/>
                </a:solidFill>
              </a:rPr>
              <a:t>How to achieve </a:t>
            </a:r>
            <a:r>
              <a:rPr lang="en-US" sz="2200" dirty="0">
                <a:solidFill>
                  <a:srgbClr val="C00000"/>
                </a:solidFill>
              </a:rPr>
              <a:t>nearly-optimal bootstrap cost</a:t>
            </a:r>
            <a:r>
              <a:rPr lang="en-US" sz="2200" dirty="0">
                <a:solidFill>
                  <a:srgbClr val="0122F5"/>
                </a:solidFill>
              </a:rPr>
              <a:t> with </a:t>
            </a:r>
            <a:r>
              <a:rPr lang="en-US" sz="2200" dirty="0">
                <a:solidFill>
                  <a:srgbClr val="C00000"/>
                </a:solidFill>
              </a:rPr>
              <a:t>low computational complexity</a:t>
            </a:r>
            <a:r>
              <a:rPr lang="en-US" sz="2200" dirty="0">
                <a:solidFill>
                  <a:srgbClr val="0122F5"/>
                </a:solidFill>
              </a:rPr>
              <a:t> without compromising </a:t>
            </a:r>
            <a:r>
              <a:rPr lang="en-US" sz="2200" dirty="0">
                <a:solidFill>
                  <a:srgbClr val="C00000"/>
                </a:solidFill>
              </a:rPr>
              <a:t>security</a:t>
            </a:r>
            <a:r>
              <a:rPr lang="en-US" sz="2200" dirty="0">
                <a:solidFill>
                  <a:srgbClr val="0122F5"/>
                </a:solidFill>
              </a:rPr>
              <a:t> and </a:t>
            </a:r>
            <a:r>
              <a:rPr lang="en-US" sz="2200" dirty="0">
                <a:solidFill>
                  <a:srgbClr val="C00000"/>
                </a:solidFill>
              </a:rPr>
              <a:t>decentralization</a:t>
            </a:r>
            <a:r>
              <a:rPr lang="en-US" sz="2200" dirty="0">
                <a:solidFill>
                  <a:srgbClr val="0122F5"/>
                </a:solidFill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7FC1A-E20A-5F41-986F-F7D6F1736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27" y="991716"/>
            <a:ext cx="5854700" cy="43815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353BE5-26CC-E740-AE83-ED3F2A6D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 Secure Fountain Architecture</a:t>
            </a:r>
          </a:p>
        </p:txBody>
      </p:sp>
    </p:spTree>
    <p:extLst>
      <p:ext uri="{BB962C8B-B14F-4D97-AF65-F5344CB8AC3E}">
        <p14:creationId xmlns:p14="http://schemas.microsoft.com/office/powerpoint/2010/main" val="421561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 Secure Fountain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FF433-13A8-BF43-9D93-7B020325681A}"/>
              </a:ext>
            </a:extLst>
          </p:cNvPr>
          <p:cNvSpPr/>
          <p:nvPr/>
        </p:nvSpPr>
        <p:spPr>
          <a:xfrm>
            <a:off x="-252536" y="5229200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/>
              <a:t>We envision a blockchain network consisting of</a:t>
            </a:r>
            <a:r>
              <a:rPr lang="en-US" sz="2200" dirty="0">
                <a:solidFill>
                  <a:srgbClr val="0122F5"/>
                </a:solidFill>
              </a:rPr>
              <a:t> droplets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3A369-150E-BE4B-9704-A1232F369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46" y="1009199"/>
            <a:ext cx="5484050" cy="36682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501C84-08CC-6542-BB7B-0C5BC881189E}"/>
              </a:ext>
            </a:extLst>
          </p:cNvPr>
          <p:cNvSpPr/>
          <p:nvPr/>
        </p:nvSpPr>
        <p:spPr>
          <a:xfrm>
            <a:off x="251520" y="5690809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Droplet: </a:t>
            </a:r>
            <a:r>
              <a:rPr lang="en-US" sz="2200" dirty="0">
                <a:solidFill>
                  <a:srgbClr val="C00000"/>
                </a:solidFill>
              </a:rPr>
              <a:t>a storage-constrained node acting as a full node</a:t>
            </a:r>
          </a:p>
        </p:txBody>
      </p:sp>
    </p:spTree>
    <p:extLst>
      <p:ext uri="{BB962C8B-B14F-4D97-AF65-F5344CB8AC3E}">
        <p14:creationId xmlns:p14="http://schemas.microsoft.com/office/powerpoint/2010/main" val="2093152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 Secure Fountain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FF433-13A8-BF43-9D93-7B020325681A}"/>
              </a:ext>
            </a:extLst>
          </p:cNvPr>
          <p:cNvSpPr/>
          <p:nvPr/>
        </p:nvSpPr>
        <p:spPr>
          <a:xfrm>
            <a:off x="601216" y="5539879"/>
            <a:ext cx="8435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During </a:t>
            </a:r>
            <a:r>
              <a:rPr lang="en-US" sz="2200" dirty="0">
                <a:solidFill>
                  <a:srgbClr val="C00000"/>
                </a:solidFill>
              </a:rPr>
              <a:t>bootstrap</a:t>
            </a:r>
            <a:r>
              <a:rPr lang="en-US" sz="2200" dirty="0"/>
              <a:t>, a new node, called a</a:t>
            </a:r>
            <a:r>
              <a:rPr lang="en-US" sz="2200" dirty="0">
                <a:solidFill>
                  <a:srgbClr val="0122F5"/>
                </a:solidFill>
              </a:rPr>
              <a:t> bucket node, </a:t>
            </a:r>
            <a:r>
              <a:rPr lang="en-US" sz="2200" dirty="0"/>
              <a:t>collects sufficiently many droplets, and recovers the blockchain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453D9-4CF8-7E4F-B235-9D6E16898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052736"/>
            <a:ext cx="5415939" cy="41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9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 Secure Fountain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501C84-08CC-6542-BB7B-0C5BC881189E}"/>
              </a:ext>
            </a:extLst>
          </p:cNvPr>
          <p:cNvSpPr/>
          <p:nvPr/>
        </p:nvSpPr>
        <p:spPr>
          <a:xfrm>
            <a:off x="611560" y="5539879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Blockchain should be recoverable even when some droplet nodes are</a:t>
            </a:r>
            <a:r>
              <a:rPr lang="en-US" sz="2200" dirty="0">
                <a:solidFill>
                  <a:srgbClr val="0122F5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adversarial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0122F5"/>
                </a:solidFill>
              </a:rPr>
              <a:t> </a:t>
            </a:r>
            <a:r>
              <a:rPr lang="en-US" sz="2200" dirty="0"/>
              <a:t>providing </a:t>
            </a:r>
            <a:r>
              <a:rPr lang="en-US" sz="2200" dirty="0">
                <a:solidFill>
                  <a:srgbClr val="FF0000"/>
                </a:solidFill>
              </a:rPr>
              <a:t>malicious droplets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453D9-4CF8-7E4F-B235-9D6E16898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052736"/>
            <a:ext cx="5415939" cy="4147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0710C-EB0F-FC4A-B5DB-E6203C61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276872"/>
            <a:ext cx="249219" cy="230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BDE448-1C04-8145-8D91-1A20C10AD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813" y="4437112"/>
            <a:ext cx="249219" cy="230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42D521-1156-D747-8871-D8D4EF9AB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221088"/>
            <a:ext cx="249219" cy="230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95452A-C360-064F-BDE4-1ED959E15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797" y="3774306"/>
            <a:ext cx="249219" cy="230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7C95D-2B42-3647-96B4-C7D976540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280" y="2225055"/>
            <a:ext cx="360114" cy="334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96C3DE-7A07-1D4B-9F48-72760F1B9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220" y="3696049"/>
            <a:ext cx="360114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9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 Secure Fountain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453D9-4CF8-7E4F-B235-9D6E16898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052736"/>
            <a:ext cx="5415939" cy="4147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0710C-EB0F-FC4A-B5DB-E6203C61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276872"/>
            <a:ext cx="249219" cy="230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BDE448-1C04-8145-8D91-1A20C10AD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813" y="4437112"/>
            <a:ext cx="249219" cy="230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95452A-C360-064F-BDE4-1ED959E15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797" y="3774306"/>
            <a:ext cx="249219" cy="230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05506-8984-7044-A258-4C3A566F9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100" y="4797152"/>
            <a:ext cx="127713" cy="2371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DC9CAD6-FEF1-A64A-908C-4FF0E0B6F928}"/>
              </a:ext>
            </a:extLst>
          </p:cNvPr>
          <p:cNvSpPr/>
          <p:nvPr/>
        </p:nvSpPr>
        <p:spPr>
          <a:xfrm>
            <a:off x="586928" y="5301208"/>
            <a:ext cx="8233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After recovering and validating the blockchain, a </a:t>
            </a:r>
            <a:r>
              <a:rPr lang="en-US" sz="2200" dirty="0">
                <a:solidFill>
                  <a:srgbClr val="0122F5"/>
                </a:solidFill>
              </a:rPr>
              <a:t>bucket node</a:t>
            </a:r>
            <a:r>
              <a:rPr lang="en-US" sz="2200" dirty="0"/>
              <a:t> turns itself into a </a:t>
            </a:r>
            <a:r>
              <a:rPr lang="en-US" sz="2200" dirty="0">
                <a:solidFill>
                  <a:srgbClr val="0122F5"/>
                </a:solidFill>
              </a:rPr>
              <a:t>droplet node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69FB29-5D1D-6B44-9253-A566C49B6810}"/>
              </a:ext>
            </a:extLst>
          </p:cNvPr>
          <p:cNvSpPr/>
          <p:nvPr/>
        </p:nvSpPr>
        <p:spPr>
          <a:xfrm>
            <a:off x="957312" y="6075144"/>
            <a:ext cx="7791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Droplet nodes will slowly replace full archival nodes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D74B4C-DE23-4E48-BC4B-44DCEBDF7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221088"/>
            <a:ext cx="249219" cy="2307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CE150F-F5A5-084C-B8C8-E833FBD93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280" y="2225055"/>
            <a:ext cx="360114" cy="334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9FFF04-DABC-E045-ADB8-8F9D819ED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220" y="3696049"/>
            <a:ext cx="360114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35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Encoder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03C6F4-3213-6946-9DC8-0EA53531CC73}"/>
                  </a:ext>
                </a:extLst>
              </p:cNvPr>
              <p:cNvSpPr/>
              <p:nvPr/>
            </p:nvSpPr>
            <p:spPr>
              <a:xfrm>
                <a:off x="440556" y="5990814"/>
                <a:ext cx="82089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Most recent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/>
                  <a:t> blocks are stored in </a:t>
                </a:r>
                <a:r>
                  <a:rPr lang="en-US" sz="2200" dirty="0" err="1"/>
                  <a:t>uncoded</a:t>
                </a:r>
                <a:r>
                  <a:rPr lang="en-US" sz="2200" dirty="0"/>
                  <a:t> format to handle </a:t>
                </a:r>
                <a:r>
                  <a:rPr lang="en-US" sz="2200" dirty="0">
                    <a:solidFill>
                      <a:srgbClr val="751508"/>
                    </a:solidFill>
                  </a:rPr>
                  <a:t>forks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03C6F4-3213-6946-9DC8-0EA53531C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6" y="5990814"/>
                <a:ext cx="8208912" cy="430887"/>
              </a:xfrm>
              <a:prstGeom prst="rect">
                <a:avLst/>
              </a:prstGeom>
              <a:blipFill>
                <a:blip r:embed="rId3"/>
                <a:stretch>
                  <a:fillRect l="-773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4A7E86-3215-9346-A720-51720309E1C1}"/>
                  </a:ext>
                </a:extLst>
              </p:cNvPr>
              <p:cNvSpPr/>
              <p:nvPr/>
            </p:nvSpPr>
            <p:spPr>
              <a:xfrm>
                <a:off x="440556" y="1410743"/>
                <a:ext cx="82241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 the current epoch, when the blockchain grows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blocks, </a:t>
                </a:r>
                <a:r>
                  <a:rPr lang="en-US" sz="2200" dirty="0">
                    <a:solidFill>
                      <a:srgbClr val="0122F5"/>
                    </a:solidFill>
                  </a:rPr>
                  <a:t>encode</a:t>
                </a:r>
                <a:r>
                  <a:rPr lang="en-US" sz="2200" dirty="0"/>
                  <a:t>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blocks into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droplets using a </a:t>
                </a:r>
                <a:r>
                  <a:rPr lang="en-US" sz="2200" dirty="0">
                    <a:solidFill>
                      <a:srgbClr val="0122F5"/>
                    </a:solidFill>
                  </a:rPr>
                  <a:t>fountain code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4A7E86-3215-9346-A720-51720309E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6" y="1410743"/>
                <a:ext cx="8224192" cy="769441"/>
              </a:xfrm>
              <a:prstGeom prst="rect">
                <a:avLst/>
              </a:prstGeom>
              <a:blipFill>
                <a:blip r:embed="rId4"/>
                <a:stretch>
                  <a:fillRect l="-772"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DFDCE5F-0305-934F-A92C-E89D4C3FDB2E}"/>
              </a:ext>
            </a:extLst>
          </p:cNvPr>
          <p:cNvSpPr/>
          <p:nvPr/>
        </p:nvSpPr>
        <p:spPr>
          <a:xfrm>
            <a:off x="873817" y="2745359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7A08B3-3E46-884F-92F3-DD47F6835D76}"/>
              </a:ext>
            </a:extLst>
          </p:cNvPr>
          <p:cNvSpPr/>
          <p:nvPr/>
        </p:nvSpPr>
        <p:spPr>
          <a:xfrm>
            <a:off x="873817" y="2745359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498BC9-EC30-8B4E-815A-7BF79E76407F}"/>
              </a:ext>
            </a:extLst>
          </p:cNvPr>
          <p:cNvCxnSpPr/>
          <p:nvPr/>
        </p:nvCxnSpPr>
        <p:spPr>
          <a:xfrm>
            <a:off x="1305865" y="2817367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AA089-DCC5-4844-9464-A94EFD60C2E1}"/>
              </a:ext>
            </a:extLst>
          </p:cNvPr>
          <p:cNvSpPr/>
          <p:nvPr/>
        </p:nvSpPr>
        <p:spPr>
          <a:xfrm>
            <a:off x="1665905" y="2745359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F49E1-A212-CF49-9DB0-3FD1AF0D927D}"/>
              </a:ext>
            </a:extLst>
          </p:cNvPr>
          <p:cNvSpPr/>
          <p:nvPr/>
        </p:nvSpPr>
        <p:spPr>
          <a:xfrm>
            <a:off x="1665905" y="2745359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32A14E-D569-7045-9B14-00973460F77D}"/>
              </a:ext>
            </a:extLst>
          </p:cNvPr>
          <p:cNvCxnSpPr/>
          <p:nvPr/>
        </p:nvCxnSpPr>
        <p:spPr>
          <a:xfrm>
            <a:off x="2097953" y="2817367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D632198-7E1F-2F40-A44F-BF12A907C446}"/>
              </a:ext>
            </a:extLst>
          </p:cNvPr>
          <p:cNvSpPr/>
          <p:nvPr/>
        </p:nvSpPr>
        <p:spPr>
          <a:xfrm>
            <a:off x="2457993" y="2745359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7B1558-CA53-D543-A206-3A5529E16DA5}"/>
              </a:ext>
            </a:extLst>
          </p:cNvPr>
          <p:cNvSpPr/>
          <p:nvPr/>
        </p:nvSpPr>
        <p:spPr>
          <a:xfrm>
            <a:off x="2457993" y="2745359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F0CF6C-5724-8444-A472-3ABAE0FC7EEC}"/>
              </a:ext>
            </a:extLst>
          </p:cNvPr>
          <p:cNvCxnSpPr/>
          <p:nvPr/>
        </p:nvCxnSpPr>
        <p:spPr>
          <a:xfrm>
            <a:off x="2890041" y="2817367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3029C84-FCB7-F243-8E3D-57AF4470384A}"/>
              </a:ext>
            </a:extLst>
          </p:cNvPr>
          <p:cNvSpPr/>
          <p:nvPr/>
        </p:nvSpPr>
        <p:spPr>
          <a:xfrm>
            <a:off x="3826145" y="2745359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76C47-3347-7F40-BFEC-66B4418527A1}"/>
              </a:ext>
            </a:extLst>
          </p:cNvPr>
          <p:cNvSpPr/>
          <p:nvPr/>
        </p:nvSpPr>
        <p:spPr>
          <a:xfrm>
            <a:off x="3826145" y="2745359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7CE060-0E49-AF4F-9137-31AA3F87BBD3}"/>
              </a:ext>
            </a:extLst>
          </p:cNvPr>
          <p:cNvCxnSpPr/>
          <p:nvPr/>
        </p:nvCxnSpPr>
        <p:spPr>
          <a:xfrm>
            <a:off x="3466105" y="2817367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870D18-8770-8B43-9EC2-EA89FFA1A166}"/>
              </a:ext>
            </a:extLst>
          </p:cNvPr>
          <p:cNvSpPr/>
          <p:nvPr/>
        </p:nvSpPr>
        <p:spPr>
          <a:xfrm>
            <a:off x="1942535" y="3860699"/>
            <a:ext cx="43204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75C061-4C6E-6B4D-8244-09EA1470D49C}"/>
              </a:ext>
            </a:extLst>
          </p:cNvPr>
          <p:cNvSpPr/>
          <p:nvPr/>
        </p:nvSpPr>
        <p:spPr>
          <a:xfrm>
            <a:off x="1942535" y="3860226"/>
            <a:ext cx="432048" cy="21602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55301D-37CE-6847-9DEE-306BB7958CAB}"/>
              </a:ext>
            </a:extLst>
          </p:cNvPr>
          <p:cNvSpPr/>
          <p:nvPr/>
        </p:nvSpPr>
        <p:spPr>
          <a:xfrm>
            <a:off x="2915816" y="3861165"/>
            <a:ext cx="43204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F177FA-87B5-B24A-B5D5-027A086A82D0}"/>
              </a:ext>
            </a:extLst>
          </p:cNvPr>
          <p:cNvSpPr/>
          <p:nvPr/>
        </p:nvSpPr>
        <p:spPr>
          <a:xfrm>
            <a:off x="2915816" y="3860692"/>
            <a:ext cx="432048" cy="21602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514827-B153-E94D-81CA-33EBE2DB592D}"/>
                  </a:ext>
                </a:extLst>
              </p:cNvPr>
              <p:cNvSpPr/>
              <p:nvPr/>
            </p:nvSpPr>
            <p:spPr>
              <a:xfrm>
                <a:off x="467544" y="908720"/>
                <a:ext cx="82089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200" dirty="0">
                    <a:solidFill>
                      <a:srgbClr val="0122F5"/>
                    </a:solidFill>
                  </a:rPr>
                  <a:t>Epoch:</a:t>
                </a:r>
                <a:r>
                  <a:rPr lang="en-US" sz="2200" dirty="0"/>
                  <a:t> time required for blockchain to grow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blocks</a:t>
                </a:r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514827-B153-E94D-81CA-33EBE2DB5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8208912" cy="430887"/>
              </a:xfrm>
              <a:prstGeom prst="rect">
                <a:avLst/>
              </a:prstGeom>
              <a:blipFill>
                <a:blip r:embed="rId5"/>
                <a:stretch>
                  <a:fillRect l="-773" t="-1212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6CAFA1-3350-FF4C-BE9E-5CF7A16A00C6}"/>
                  </a:ext>
                </a:extLst>
              </p:cNvPr>
              <p:cNvSpPr txBox="1"/>
              <p:nvPr/>
            </p:nvSpPr>
            <p:spPr>
              <a:xfrm>
                <a:off x="850576" y="3312131"/>
                <a:ext cx="478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6CAFA1-3350-FF4C-BE9E-5CF7A16A0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76" y="3312131"/>
                <a:ext cx="4785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C8B88D-EFC1-3548-BE78-D5B965BBD4D4}"/>
                  </a:ext>
                </a:extLst>
              </p:cNvPr>
              <p:cNvSpPr txBox="1"/>
              <p:nvPr/>
            </p:nvSpPr>
            <p:spPr>
              <a:xfrm>
                <a:off x="1640004" y="3312131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C8B88D-EFC1-3548-BE78-D5B965BB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004" y="3312131"/>
                <a:ext cx="4838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2B4109-33C3-8741-8618-C707CB4A88EC}"/>
                  </a:ext>
                </a:extLst>
              </p:cNvPr>
              <p:cNvSpPr txBox="1"/>
              <p:nvPr/>
            </p:nvSpPr>
            <p:spPr>
              <a:xfrm>
                <a:off x="2457993" y="3312131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2B4109-33C3-8741-8618-C707CB4A8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993" y="3312131"/>
                <a:ext cx="4838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7F63F5-B4C3-7446-AD89-6604105B6A11}"/>
                  </a:ext>
                </a:extLst>
              </p:cNvPr>
              <p:cNvSpPr txBox="1"/>
              <p:nvPr/>
            </p:nvSpPr>
            <p:spPr>
              <a:xfrm>
                <a:off x="3821538" y="3312131"/>
                <a:ext cx="493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7F63F5-B4C3-7446-AD89-6604105B6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38" y="3312131"/>
                <a:ext cx="4935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210865-5E81-E84F-9BD0-D12D983A4753}"/>
                  </a:ext>
                </a:extLst>
              </p:cNvPr>
              <p:cNvSpPr txBox="1"/>
              <p:nvPr/>
            </p:nvSpPr>
            <p:spPr>
              <a:xfrm>
                <a:off x="1835696" y="4440884"/>
                <a:ext cx="59535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210865-5E81-E84F-9BD0-D12D983A4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40884"/>
                <a:ext cx="595356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96D107-F9C8-264C-AC31-DC17F95E886A}"/>
                  </a:ext>
                </a:extLst>
              </p:cNvPr>
              <p:cNvSpPr txBox="1"/>
              <p:nvPr/>
            </p:nvSpPr>
            <p:spPr>
              <a:xfrm>
                <a:off x="2843808" y="4440884"/>
                <a:ext cx="58278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96D107-F9C8-264C-AC31-DC17F95E8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440884"/>
                <a:ext cx="582788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C26020A-6ED2-4A4C-B4F9-D2F965029FF1}"/>
              </a:ext>
            </a:extLst>
          </p:cNvPr>
          <p:cNvSpPr/>
          <p:nvPr/>
        </p:nvSpPr>
        <p:spPr>
          <a:xfrm>
            <a:off x="4633299" y="2708920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F2FAB0-D2FB-B749-B367-02A5BDEFCB99}"/>
              </a:ext>
            </a:extLst>
          </p:cNvPr>
          <p:cNvSpPr/>
          <p:nvPr/>
        </p:nvSpPr>
        <p:spPr>
          <a:xfrm>
            <a:off x="4633299" y="270892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E806A9-A43C-7D46-A23C-9CB198A80E59}"/>
              </a:ext>
            </a:extLst>
          </p:cNvPr>
          <p:cNvCxnSpPr/>
          <p:nvPr/>
        </p:nvCxnSpPr>
        <p:spPr>
          <a:xfrm>
            <a:off x="5065347" y="2780928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CC94DBC-4BB6-5147-99C5-A1BEDEE6C42B}"/>
              </a:ext>
            </a:extLst>
          </p:cNvPr>
          <p:cNvSpPr/>
          <p:nvPr/>
        </p:nvSpPr>
        <p:spPr>
          <a:xfrm>
            <a:off x="5425387" y="2708920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59C627-54CB-BA40-8066-9BF1AB635283}"/>
              </a:ext>
            </a:extLst>
          </p:cNvPr>
          <p:cNvSpPr/>
          <p:nvPr/>
        </p:nvSpPr>
        <p:spPr>
          <a:xfrm>
            <a:off x="5425387" y="270892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FB65F2A-A6A2-1148-B7C8-240C91ADFB21}"/>
              </a:ext>
            </a:extLst>
          </p:cNvPr>
          <p:cNvCxnSpPr/>
          <p:nvPr/>
        </p:nvCxnSpPr>
        <p:spPr>
          <a:xfrm>
            <a:off x="5857435" y="2780928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41C27AF-C2EB-3C4F-87AB-8677C1ADCD8E}"/>
              </a:ext>
            </a:extLst>
          </p:cNvPr>
          <p:cNvSpPr/>
          <p:nvPr/>
        </p:nvSpPr>
        <p:spPr>
          <a:xfrm>
            <a:off x="6217475" y="2708920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55DD71-45B1-5841-A169-F026592AFF96}"/>
              </a:ext>
            </a:extLst>
          </p:cNvPr>
          <p:cNvSpPr/>
          <p:nvPr/>
        </p:nvSpPr>
        <p:spPr>
          <a:xfrm>
            <a:off x="6217475" y="270892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F87B57-BEFB-0848-B8F6-76391B229E0C}"/>
              </a:ext>
            </a:extLst>
          </p:cNvPr>
          <p:cNvCxnSpPr/>
          <p:nvPr/>
        </p:nvCxnSpPr>
        <p:spPr>
          <a:xfrm>
            <a:off x="6649523" y="2780928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80AB141-DDF7-094C-93ED-A3FB863D9696}"/>
              </a:ext>
            </a:extLst>
          </p:cNvPr>
          <p:cNvSpPr/>
          <p:nvPr/>
        </p:nvSpPr>
        <p:spPr>
          <a:xfrm>
            <a:off x="7585627" y="2708920"/>
            <a:ext cx="43204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756EEC-1690-7B44-932E-8AF63D48753C}"/>
              </a:ext>
            </a:extLst>
          </p:cNvPr>
          <p:cNvSpPr/>
          <p:nvPr/>
        </p:nvSpPr>
        <p:spPr>
          <a:xfrm>
            <a:off x="7585627" y="270892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DA63EEE-04DE-F640-8CB2-02C36B7960D6}"/>
              </a:ext>
            </a:extLst>
          </p:cNvPr>
          <p:cNvCxnSpPr/>
          <p:nvPr/>
        </p:nvCxnSpPr>
        <p:spPr>
          <a:xfrm>
            <a:off x="7225587" y="2780928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1DB420-BA7E-6844-9919-1C3E62DDBE3D}"/>
                  </a:ext>
                </a:extLst>
              </p:cNvPr>
              <p:cNvSpPr txBox="1"/>
              <p:nvPr/>
            </p:nvSpPr>
            <p:spPr>
              <a:xfrm>
                <a:off x="4610058" y="3275692"/>
                <a:ext cx="713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1DB420-BA7E-6844-9919-1C3E62DD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058" y="3275692"/>
                <a:ext cx="7132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546AC2-5BE3-F048-9D07-DBF2135BB990}"/>
                  </a:ext>
                </a:extLst>
              </p:cNvPr>
              <p:cNvSpPr txBox="1"/>
              <p:nvPr/>
            </p:nvSpPr>
            <p:spPr>
              <a:xfrm>
                <a:off x="5399486" y="3275692"/>
                <a:ext cx="713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546AC2-5BE3-F048-9D07-DBF2135B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486" y="3275692"/>
                <a:ext cx="7132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48F74B-A6D2-7547-B59A-DD097242DEE9}"/>
                  </a:ext>
                </a:extLst>
              </p:cNvPr>
              <p:cNvSpPr txBox="1"/>
              <p:nvPr/>
            </p:nvSpPr>
            <p:spPr>
              <a:xfrm>
                <a:off x="6217475" y="3275692"/>
                <a:ext cx="713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48F74B-A6D2-7547-B59A-DD097242D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475" y="3275692"/>
                <a:ext cx="71320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FAB1891-E429-2141-BA48-C8B405A5BDA4}"/>
                  </a:ext>
                </a:extLst>
              </p:cNvPr>
              <p:cNvSpPr txBox="1"/>
              <p:nvPr/>
            </p:nvSpPr>
            <p:spPr>
              <a:xfrm>
                <a:off x="7581020" y="3275692"/>
                <a:ext cx="5913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FAB1891-E429-2141-BA48-C8B405A5B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020" y="3275692"/>
                <a:ext cx="59138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040E427-030F-1B42-81ED-204802A102B4}"/>
              </a:ext>
            </a:extLst>
          </p:cNvPr>
          <p:cNvCxnSpPr/>
          <p:nvPr/>
        </p:nvCxnSpPr>
        <p:spPr>
          <a:xfrm>
            <a:off x="4258193" y="2831045"/>
            <a:ext cx="36004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95547F0-A97D-0649-9CF7-C189512F3DBA}"/>
              </a:ext>
            </a:extLst>
          </p:cNvPr>
          <p:cNvSpPr/>
          <p:nvPr/>
        </p:nvSpPr>
        <p:spPr>
          <a:xfrm>
            <a:off x="5460218" y="3861172"/>
            <a:ext cx="43204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1F0CEB4-B8B3-4842-88BE-F5BF273D7C57}"/>
              </a:ext>
            </a:extLst>
          </p:cNvPr>
          <p:cNvSpPr/>
          <p:nvPr/>
        </p:nvSpPr>
        <p:spPr>
          <a:xfrm>
            <a:off x="5460218" y="3860699"/>
            <a:ext cx="432048" cy="21602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5C560-7976-CD41-9C2B-71F434153D6C}"/>
              </a:ext>
            </a:extLst>
          </p:cNvPr>
          <p:cNvSpPr/>
          <p:nvPr/>
        </p:nvSpPr>
        <p:spPr>
          <a:xfrm>
            <a:off x="6433499" y="3861638"/>
            <a:ext cx="43204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7DE3FD-AF2D-2C47-8403-12AD89FE0B2F}"/>
              </a:ext>
            </a:extLst>
          </p:cNvPr>
          <p:cNvSpPr/>
          <p:nvPr/>
        </p:nvSpPr>
        <p:spPr>
          <a:xfrm>
            <a:off x="6433499" y="3861165"/>
            <a:ext cx="432048" cy="21602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E7644DA-F106-1440-A014-D72348889C91}"/>
                  </a:ext>
                </a:extLst>
              </p:cNvPr>
              <p:cNvSpPr txBox="1"/>
              <p:nvPr/>
            </p:nvSpPr>
            <p:spPr>
              <a:xfrm>
                <a:off x="5353379" y="4440884"/>
                <a:ext cx="59535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E7644DA-F106-1440-A014-D7234888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379" y="4440884"/>
                <a:ext cx="595356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6E3F8F7-B6EB-504C-875A-4F2DFF10F1F0}"/>
                  </a:ext>
                </a:extLst>
              </p:cNvPr>
              <p:cNvSpPr txBox="1"/>
              <p:nvPr/>
            </p:nvSpPr>
            <p:spPr>
              <a:xfrm>
                <a:off x="6361491" y="4440884"/>
                <a:ext cx="58278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6E3F8F7-B6EB-504C-875A-4F2DFF10F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91" y="4440884"/>
                <a:ext cx="582788" cy="3815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484B40B-CCC2-7842-A23E-374BAFB42FA9}"/>
                  </a:ext>
                </a:extLst>
              </p:cNvPr>
              <p:cNvSpPr/>
              <p:nvPr/>
            </p:nvSpPr>
            <p:spPr>
              <a:xfrm>
                <a:off x="440556" y="5185644"/>
                <a:ext cx="82089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3">
                        <a:lumMod val="75000"/>
                      </a:schemeClr>
                    </a:solidFill>
                  </a:rPr>
                  <a:t>Storage savings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2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=10,000;</m:t>
                    </m:r>
                    <m:r>
                      <a:rPr lang="en-US" sz="2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1000–fold savings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484B40B-CCC2-7842-A23E-374BAFB42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6" y="5185644"/>
                <a:ext cx="8208912" cy="769441"/>
              </a:xfrm>
              <a:prstGeom prst="rect">
                <a:avLst/>
              </a:prstGeom>
              <a:blipFill>
                <a:blip r:embed="rId18"/>
                <a:stretch>
                  <a:fillRect l="-773" t="-4918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7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Fountain Codes: A Quick Primer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28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514827-B153-E94D-81CA-33EBE2DB592D}"/>
              </a:ext>
            </a:extLst>
          </p:cNvPr>
          <p:cNvSpPr/>
          <p:nvPr/>
        </p:nvSpPr>
        <p:spPr>
          <a:xfrm>
            <a:off x="467544" y="980728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Encoder:</a:t>
            </a:r>
            <a:r>
              <a:rPr lang="en-US" sz="2200" dirty="0"/>
              <a:t> metaphorical fountain takes fixed size input symbols and produces an endless supply of encoded symbols</a:t>
            </a:r>
            <a:endParaRPr lang="en-US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99E126-59F9-AE46-926A-6157F09549A2}"/>
              </a:ext>
            </a:extLst>
          </p:cNvPr>
          <p:cNvSpPr/>
          <p:nvPr/>
        </p:nvSpPr>
        <p:spPr>
          <a:xfrm>
            <a:off x="457200" y="5683895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Decoder:</a:t>
            </a:r>
            <a:r>
              <a:rPr lang="en-US" sz="2200" dirty="0"/>
              <a:t> original symbols can be recovered from any subset of encoded symbols of sufficient size</a:t>
            </a:r>
            <a:endParaRPr lang="en-US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D4159-E917-4644-B4D6-8D97D658B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47540"/>
            <a:ext cx="7556500" cy="184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4D384A-A346-8943-8384-5B3018152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4001740"/>
            <a:ext cx="5067300" cy="15875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455C3382-D486-6646-94C4-995BBFAD8A0A}"/>
              </a:ext>
            </a:extLst>
          </p:cNvPr>
          <p:cNvSpPr/>
          <p:nvPr/>
        </p:nvSpPr>
        <p:spPr>
          <a:xfrm>
            <a:off x="5724128" y="6444044"/>
            <a:ext cx="2664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[Byers et al. ‘98,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Luby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‘02]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25EC498-A3D2-1C46-9DBC-3E39655DCC7D}"/>
              </a:ext>
            </a:extLst>
          </p:cNvPr>
          <p:cNvCxnSpPr>
            <a:cxnSpLocks/>
          </p:cNvCxnSpPr>
          <p:nvPr/>
        </p:nvCxnSpPr>
        <p:spPr>
          <a:xfrm>
            <a:off x="5724128" y="6453336"/>
            <a:ext cx="2478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2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Luby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-Transform (LT) Codes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2066786" y="2280948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75144F-4FEC-0B4C-95A9-4CDE2D5DDB21}"/>
              </a:ext>
            </a:extLst>
          </p:cNvPr>
          <p:cNvGrpSpPr/>
          <p:nvPr/>
        </p:nvGrpSpPr>
        <p:grpSpPr>
          <a:xfrm>
            <a:off x="1276196" y="3717032"/>
            <a:ext cx="432048" cy="576064"/>
            <a:chOff x="1276196" y="3717032"/>
            <a:chExt cx="432048" cy="57606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3717032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3717032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2CD146-4245-2B48-8FC2-D69A13156F2A}"/>
              </a:ext>
            </a:extLst>
          </p:cNvPr>
          <p:cNvGrpSpPr/>
          <p:nvPr/>
        </p:nvGrpSpPr>
        <p:grpSpPr>
          <a:xfrm>
            <a:off x="2068284" y="3717032"/>
            <a:ext cx="432048" cy="576064"/>
            <a:chOff x="2068284" y="3717032"/>
            <a:chExt cx="432048" cy="5760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3717032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3717032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7700C1-821A-B342-95F5-585EA3DB5F4E}"/>
              </a:ext>
            </a:extLst>
          </p:cNvPr>
          <p:cNvGrpSpPr/>
          <p:nvPr/>
        </p:nvGrpSpPr>
        <p:grpSpPr>
          <a:xfrm>
            <a:off x="2860372" y="3717032"/>
            <a:ext cx="432048" cy="576064"/>
            <a:chOff x="2860372" y="3717032"/>
            <a:chExt cx="432048" cy="57606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3717032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3717032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03BDC9-2ADA-754C-B690-8E71315B6CD8}"/>
              </a:ext>
            </a:extLst>
          </p:cNvPr>
          <p:cNvGrpSpPr/>
          <p:nvPr/>
        </p:nvGrpSpPr>
        <p:grpSpPr>
          <a:xfrm>
            <a:off x="4429482" y="3717032"/>
            <a:ext cx="432048" cy="576064"/>
            <a:chOff x="4429482" y="3717032"/>
            <a:chExt cx="432048" cy="57606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3717032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3717032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450646-61A2-6C4C-855B-36F1307B51D3}"/>
              </a:ext>
            </a:extLst>
          </p:cNvPr>
          <p:cNvGrpSpPr/>
          <p:nvPr/>
        </p:nvGrpSpPr>
        <p:grpSpPr>
          <a:xfrm>
            <a:off x="3637394" y="3717032"/>
            <a:ext cx="432048" cy="576064"/>
            <a:chOff x="3637394" y="3717032"/>
            <a:chExt cx="432048" cy="57606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3717032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3717032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C8B985-2FB3-C248-B8D9-A9A7AB479892}"/>
              </a:ext>
            </a:extLst>
          </p:cNvPr>
          <p:cNvGrpSpPr/>
          <p:nvPr/>
        </p:nvGrpSpPr>
        <p:grpSpPr>
          <a:xfrm>
            <a:off x="5221570" y="3717032"/>
            <a:ext cx="432048" cy="576064"/>
            <a:chOff x="5221570" y="3717032"/>
            <a:chExt cx="432048" cy="57606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3717032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3717032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7D479C-42D7-D343-A74E-8C39499732E1}"/>
              </a:ext>
            </a:extLst>
          </p:cNvPr>
          <p:cNvGrpSpPr/>
          <p:nvPr/>
        </p:nvGrpSpPr>
        <p:grpSpPr>
          <a:xfrm>
            <a:off x="6819652" y="3711726"/>
            <a:ext cx="432048" cy="576064"/>
            <a:chOff x="6819652" y="3711726"/>
            <a:chExt cx="432048" cy="57606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3711726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3711726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F3EC5E-4F04-4542-9B1D-CECE463124A1}"/>
              </a:ext>
            </a:extLst>
          </p:cNvPr>
          <p:cNvGrpSpPr/>
          <p:nvPr/>
        </p:nvGrpSpPr>
        <p:grpSpPr>
          <a:xfrm>
            <a:off x="6027564" y="3711726"/>
            <a:ext cx="432048" cy="576064"/>
            <a:chOff x="6027564" y="3711726"/>
            <a:chExt cx="432048" cy="57606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3711726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3711726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78B047-107B-B548-917E-AF8F86BBA448}"/>
              </a:ext>
            </a:extLst>
          </p:cNvPr>
          <p:cNvGrpSpPr/>
          <p:nvPr/>
        </p:nvGrpSpPr>
        <p:grpSpPr>
          <a:xfrm>
            <a:off x="7611740" y="3711726"/>
            <a:ext cx="432048" cy="576064"/>
            <a:chOff x="7611740" y="3711726"/>
            <a:chExt cx="432048" cy="57606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3711726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3711726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AA5E210-2FAA-DD4B-96AA-55E4C1C58F87}"/>
              </a:ext>
            </a:extLst>
          </p:cNvPr>
          <p:cNvCxnSpPr>
            <a:stCxn id="7" idx="2"/>
            <a:endCxn id="28" idx="0"/>
          </p:cNvCxnSpPr>
          <p:nvPr/>
        </p:nvCxnSpPr>
        <p:spPr>
          <a:xfrm>
            <a:off x="2282810" y="2857012"/>
            <a:ext cx="1498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83AFB3-3607-F243-8C46-EDE8B2834E74}"/>
              </a:ext>
            </a:extLst>
          </p:cNvPr>
          <p:cNvCxnSpPr>
            <a:cxnSpLocks/>
            <a:stCxn id="7" idx="2"/>
            <a:endCxn id="30" idx="0"/>
          </p:cNvCxnSpPr>
          <p:nvPr/>
        </p:nvCxnSpPr>
        <p:spPr>
          <a:xfrm>
            <a:off x="2282810" y="2857012"/>
            <a:ext cx="793586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F91D5DC-A105-3B44-94E6-09E9E2F46EBD}"/>
              </a:ext>
            </a:extLst>
          </p:cNvPr>
          <p:cNvCxnSpPr>
            <a:cxnSpLocks/>
            <a:stCxn id="7" idx="2"/>
            <a:endCxn id="44" idx="0"/>
          </p:cNvCxnSpPr>
          <p:nvPr/>
        </p:nvCxnSpPr>
        <p:spPr>
          <a:xfrm>
            <a:off x="2282810" y="2857012"/>
            <a:ext cx="2362696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A55F4B4-DC3B-D64A-95DA-329CBA69732D}"/>
              </a:ext>
            </a:extLst>
          </p:cNvPr>
          <p:cNvCxnSpPr>
            <a:stCxn id="10" idx="2"/>
            <a:endCxn id="28" idx="0"/>
          </p:cNvCxnSpPr>
          <p:nvPr/>
        </p:nvCxnSpPr>
        <p:spPr>
          <a:xfrm flipH="1">
            <a:off x="2284308" y="2857012"/>
            <a:ext cx="790590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257264-3DCA-6E4F-BCB2-E9EF325A8E0A}"/>
              </a:ext>
            </a:extLst>
          </p:cNvPr>
          <p:cNvCxnSpPr>
            <a:stCxn id="10" idx="2"/>
            <a:endCxn id="52" idx="0"/>
          </p:cNvCxnSpPr>
          <p:nvPr/>
        </p:nvCxnSpPr>
        <p:spPr>
          <a:xfrm>
            <a:off x="3074898" y="2857012"/>
            <a:ext cx="3168690" cy="85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FB5346B-8F81-474D-AAB5-0740A47E16A8}"/>
              </a:ext>
            </a:extLst>
          </p:cNvPr>
          <p:cNvCxnSpPr>
            <a:stCxn id="10" idx="2"/>
            <a:endCxn id="54" idx="0"/>
          </p:cNvCxnSpPr>
          <p:nvPr/>
        </p:nvCxnSpPr>
        <p:spPr>
          <a:xfrm>
            <a:off x="3074898" y="2857012"/>
            <a:ext cx="4752866" cy="85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A61E70D-B340-684A-8E24-525B7783FDD0}"/>
              </a:ext>
            </a:extLst>
          </p:cNvPr>
          <p:cNvCxnSpPr>
            <a:cxnSpLocks/>
            <a:stCxn id="13" idx="2"/>
            <a:endCxn id="26" idx="0"/>
          </p:cNvCxnSpPr>
          <p:nvPr/>
        </p:nvCxnSpPr>
        <p:spPr>
          <a:xfrm flipH="1">
            <a:off x="1492220" y="2857012"/>
            <a:ext cx="2374766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8AA1D73-2A55-0B4D-8CCE-C8AFD7939DE4}"/>
              </a:ext>
            </a:extLst>
          </p:cNvPr>
          <p:cNvCxnSpPr>
            <a:stCxn id="13" idx="2"/>
            <a:endCxn id="28" idx="0"/>
          </p:cNvCxnSpPr>
          <p:nvPr/>
        </p:nvCxnSpPr>
        <p:spPr>
          <a:xfrm flipH="1">
            <a:off x="2284308" y="2857012"/>
            <a:ext cx="1582678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A3293BC-8CBA-7644-BDAC-70A623DB0638}"/>
              </a:ext>
            </a:extLst>
          </p:cNvPr>
          <p:cNvCxnSpPr>
            <a:stCxn id="13" idx="2"/>
            <a:endCxn id="48" idx="0"/>
          </p:cNvCxnSpPr>
          <p:nvPr/>
        </p:nvCxnSpPr>
        <p:spPr>
          <a:xfrm>
            <a:off x="3866986" y="2857012"/>
            <a:ext cx="1570608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0FC6A49-02F0-614C-B4C8-5BB90F625E91}"/>
              </a:ext>
            </a:extLst>
          </p:cNvPr>
          <p:cNvCxnSpPr>
            <a:stCxn id="13" idx="2"/>
            <a:endCxn id="50" idx="0"/>
          </p:cNvCxnSpPr>
          <p:nvPr/>
        </p:nvCxnSpPr>
        <p:spPr>
          <a:xfrm>
            <a:off x="3866986" y="2857012"/>
            <a:ext cx="3168690" cy="85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78750F1-711B-0E4C-ACC5-C6CBC114E641}"/>
              </a:ext>
            </a:extLst>
          </p:cNvPr>
          <p:cNvCxnSpPr>
            <a:cxnSpLocks/>
            <a:stCxn id="18" idx="2"/>
            <a:endCxn id="30" idx="0"/>
          </p:cNvCxnSpPr>
          <p:nvPr/>
        </p:nvCxnSpPr>
        <p:spPr>
          <a:xfrm flipH="1">
            <a:off x="3076396" y="2857012"/>
            <a:ext cx="1567612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11EA1AE-3CD6-3740-864A-0CB92E353296}"/>
              </a:ext>
            </a:extLst>
          </p:cNvPr>
          <p:cNvCxnSpPr>
            <a:stCxn id="18" idx="2"/>
            <a:endCxn id="52" idx="0"/>
          </p:cNvCxnSpPr>
          <p:nvPr/>
        </p:nvCxnSpPr>
        <p:spPr>
          <a:xfrm>
            <a:off x="4644008" y="2857012"/>
            <a:ext cx="1599580" cy="85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C8848C5-54C3-0D4B-969D-2F94310BB66E}"/>
              </a:ext>
            </a:extLst>
          </p:cNvPr>
          <p:cNvCxnSpPr>
            <a:stCxn id="18" idx="2"/>
            <a:endCxn id="54" idx="0"/>
          </p:cNvCxnSpPr>
          <p:nvPr/>
        </p:nvCxnSpPr>
        <p:spPr>
          <a:xfrm>
            <a:off x="4644008" y="2857012"/>
            <a:ext cx="3183756" cy="85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BEFA3E6-1C68-0147-914E-998941ABE511}"/>
              </a:ext>
            </a:extLst>
          </p:cNvPr>
          <p:cNvCxnSpPr>
            <a:stCxn id="16" idx="2"/>
            <a:endCxn id="26" idx="0"/>
          </p:cNvCxnSpPr>
          <p:nvPr/>
        </p:nvCxnSpPr>
        <p:spPr>
          <a:xfrm flipH="1">
            <a:off x="1492220" y="2857012"/>
            <a:ext cx="3943876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C63B0F0-B010-7C47-8E01-EF4C77393EF0}"/>
              </a:ext>
            </a:extLst>
          </p:cNvPr>
          <p:cNvCxnSpPr>
            <a:stCxn id="16" idx="2"/>
            <a:endCxn id="52" idx="0"/>
          </p:cNvCxnSpPr>
          <p:nvPr/>
        </p:nvCxnSpPr>
        <p:spPr>
          <a:xfrm>
            <a:off x="5436096" y="2857012"/>
            <a:ext cx="807492" cy="85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3CF8C7-CF2F-AA4E-82E9-BAF735995C86}"/>
              </a:ext>
            </a:extLst>
          </p:cNvPr>
          <p:cNvCxnSpPr>
            <a:stCxn id="21" idx="2"/>
            <a:endCxn id="26" idx="0"/>
          </p:cNvCxnSpPr>
          <p:nvPr/>
        </p:nvCxnSpPr>
        <p:spPr>
          <a:xfrm flipH="1">
            <a:off x="1492220" y="2857012"/>
            <a:ext cx="4735964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0F1E2A-3421-1944-9012-47DC4EC0002C}"/>
              </a:ext>
            </a:extLst>
          </p:cNvPr>
          <p:cNvCxnSpPr>
            <a:cxnSpLocks/>
            <a:stCxn id="21" idx="2"/>
            <a:endCxn id="50" idx="0"/>
          </p:cNvCxnSpPr>
          <p:nvPr/>
        </p:nvCxnSpPr>
        <p:spPr>
          <a:xfrm>
            <a:off x="6228184" y="2857012"/>
            <a:ext cx="807492" cy="85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B3862D2-5371-5242-AF98-3B80B599545E}"/>
              </a:ext>
            </a:extLst>
          </p:cNvPr>
          <p:cNvCxnSpPr>
            <a:stCxn id="21" idx="2"/>
            <a:endCxn id="44" idx="0"/>
          </p:cNvCxnSpPr>
          <p:nvPr/>
        </p:nvCxnSpPr>
        <p:spPr>
          <a:xfrm flipH="1">
            <a:off x="4645506" y="2857012"/>
            <a:ext cx="1582678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C74CC3B-27BC-5643-B6CB-F12A938757DC}"/>
              </a:ext>
            </a:extLst>
          </p:cNvPr>
          <p:cNvCxnSpPr>
            <a:stCxn id="21" idx="2"/>
            <a:endCxn id="48" idx="0"/>
          </p:cNvCxnSpPr>
          <p:nvPr/>
        </p:nvCxnSpPr>
        <p:spPr>
          <a:xfrm flipH="1">
            <a:off x="5437594" y="2857012"/>
            <a:ext cx="790590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0D5EBD3-C81A-8A45-9CBF-37EBCF01F1D7}"/>
              </a:ext>
            </a:extLst>
          </p:cNvPr>
          <p:cNvCxnSpPr>
            <a:stCxn id="21" idx="2"/>
            <a:endCxn id="52" idx="0"/>
          </p:cNvCxnSpPr>
          <p:nvPr/>
        </p:nvCxnSpPr>
        <p:spPr>
          <a:xfrm>
            <a:off x="6228184" y="2857012"/>
            <a:ext cx="15404" cy="85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69B3C51-D215-1B47-ACCA-C5DA429F4537}"/>
              </a:ext>
            </a:extLst>
          </p:cNvPr>
          <p:cNvCxnSpPr>
            <a:stCxn id="13" idx="2"/>
            <a:endCxn id="46" idx="0"/>
          </p:cNvCxnSpPr>
          <p:nvPr/>
        </p:nvCxnSpPr>
        <p:spPr>
          <a:xfrm flipH="1">
            <a:off x="3853418" y="2857012"/>
            <a:ext cx="13568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0F174BB-B1A6-2246-B00A-D5417C8D1D33}"/>
                  </a:ext>
                </a:extLst>
              </p:cNvPr>
              <p:cNvSpPr/>
              <p:nvPr/>
            </p:nvSpPr>
            <p:spPr>
              <a:xfrm>
                <a:off x="323528" y="4843249"/>
                <a:ext cx="820891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122F5"/>
                    </a:solidFill>
                  </a:rPr>
                  <a:t>Encoding</a:t>
                </a:r>
                <a:r>
                  <a:rPr lang="en-US" sz="2200" dirty="0"/>
                  <a:t> </a:t>
                </a:r>
              </a:p>
              <a:p>
                <a:pPr marL="800100" lvl="1" indent="-342900">
                  <a:buFont typeface="Arial"/>
                  <a:buChar char="•"/>
                </a:pPr>
                <a:r>
                  <a:rPr lang="en-US" sz="2200" dirty="0"/>
                  <a:t>Intelligently choose </a:t>
                </a:r>
                <a:r>
                  <a:rPr lang="en-US" sz="2200" i="1" dirty="0"/>
                  <a:t>degree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200" dirty="0"/>
              </a:p>
              <a:p>
                <a:pPr marL="800100" lvl="1" indent="-342900">
                  <a:buFont typeface="Arial"/>
                  <a:buChar char="•"/>
                </a:pPr>
                <a:r>
                  <a:rPr lang="en-US" sz="2200" dirty="0"/>
                  <a:t>Randomly choose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i="1" dirty="0"/>
                  <a:t>neighbors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0F174BB-B1A6-2246-B00A-D5417C8D1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43249"/>
                <a:ext cx="8208912" cy="1107996"/>
              </a:xfrm>
              <a:prstGeom prst="rect">
                <a:avLst/>
              </a:prstGeom>
              <a:blipFill>
                <a:blip r:embed="rId3"/>
                <a:stretch>
                  <a:fillRect l="-772" t="-2247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7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EA9B26-E6DC-834E-B112-6CC05735366A}"/>
              </a:ext>
            </a:extLst>
          </p:cNvPr>
          <p:cNvSpPr/>
          <p:nvPr/>
        </p:nvSpPr>
        <p:spPr>
          <a:xfrm>
            <a:off x="457200" y="42930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122F5"/>
                </a:solidFill>
              </a:rPr>
              <a:t>Blockchain size is a growing problem!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A91FE-434F-9144-9120-784629230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652120" cy="317931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8160996-5F75-F247-868D-06C1030D6C2F}"/>
              </a:ext>
            </a:extLst>
          </p:cNvPr>
          <p:cNvSpPr/>
          <p:nvPr/>
        </p:nvSpPr>
        <p:spPr>
          <a:xfrm>
            <a:off x="215516" y="2195736"/>
            <a:ext cx="8712968" cy="1055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6CB35-1086-3943-8AAE-00E5D6E2A3EC}"/>
              </a:ext>
            </a:extLst>
          </p:cNvPr>
          <p:cNvSpPr/>
          <p:nvPr/>
        </p:nvSpPr>
        <p:spPr>
          <a:xfrm>
            <a:off x="215516" y="2339752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122F5"/>
                </a:solidFill>
              </a:rPr>
              <a:t>How can we </a:t>
            </a:r>
            <a:r>
              <a:rPr lang="en-US" sz="2200" dirty="0">
                <a:solidFill>
                  <a:srgbClr val="C00000"/>
                </a:solidFill>
              </a:rPr>
              <a:t>securely scale </a:t>
            </a:r>
            <a:r>
              <a:rPr lang="en-US" sz="2200" dirty="0">
                <a:solidFill>
                  <a:srgbClr val="0122F5"/>
                </a:solidFill>
              </a:rPr>
              <a:t>the bitcoin/blockchain network allowing nodes to </a:t>
            </a:r>
            <a:r>
              <a:rPr lang="en-US" sz="2200" dirty="0">
                <a:solidFill>
                  <a:srgbClr val="C00000"/>
                </a:solidFill>
              </a:rPr>
              <a:t>save storage costs by orders of magnitude?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5487A6-C98D-C642-955F-E63896DA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Scaling Bitcoin!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30E127-D049-2940-BFB6-ED7B648B3853}"/>
                  </a:ext>
                </a:extLst>
              </p:cNvPr>
              <p:cNvSpPr/>
              <p:nvPr/>
            </p:nvSpPr>
            <p:spPr>
              <a:xfrm>
                <a:off x="643521" y="4810891"/>
                <a:ext cx="820891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200" dirty="0"/>
                  <a:t>Storage growth-rate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/>
                  <a:t>1MB per 10 minutes</a:t>
                </a:r>
              </a:p>
              <a:p>
                <a:r>
                  <a:rPr lang="en-US" sz="2200" dirty="0"/>
                  <a:t>		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/>
                  <a:t> 144 MB per day</a:t>
                </a:r>
              </a:p>
              <a:p>
                <a:r>
                  <a:rPr lang="en-US" sz="2200" dirty="0"/>
                  <a:t>		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/>
                  <a:t> 52,560 MB per year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30E127-D049-2940-BFB6-ED7B648B3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21" y="4810891"/>
                <a:ext cx="8208912" cy="1107996"/>
              </a:xfrm>
              <a:prstGeom prst="rect">
                <a:avLst/>
              </a:prstGeom>
              <a:blipFill>
                <a:blip r:embed="rId4"/>
                <a:stretch>
                  <a:fillRect l="-773" t="-340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6066164-B77D-AE48-9B61-F7C7F990136B}"/>
              </a:ext>
            </a:extLst>
          </p:cNvPr>
          <p:cNvGrpSpPr/>
          <p:nvPr/>
        </p:nvGrpSpPr>
        <p:grpSpPr>
          <a:xfrm>
            <a:off x="643521" y="6290588"/>
            <a:ext cx="8208912" cy="430887"/>
            <a:chOff x="398766" y="6022449"/>
            <a:chExt cx="8208912" cy="4308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88D57E-951B-3440-8C78-3BE28FB063DF}"/>
                </a:ext>
              </a:extLst>
            </p:cNvPr>
            <p:cNvSpPr/>
            <p:nvPr/>
          </p:nvSpPr>
          <p:spPr>
            <a:xfrm>
              <a:off x="398766" y="6022449"/>
              <a:ext cx="8208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200" dirty="0">
                  <a:solidFill>
                    <a:srgbClr val="C00000"/>
                  </a:solidFill>
                </a:rPr>
                <a:t>Scaling throughput 1000 fold          52 TB storage per year!</a:t>
              </a: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0CB5709A-6BEE-CD43-AB08-7F7EE3D58A36}"/>
                </a:ext>
              </a:extLst>
            </p:cNvPr>
            <p:cNvSpPr/>
            <p:nvPr/>
          </p:nvSpPr>
          <p:spPr>
            <a:xfrm>
              <a:off x="4248944" y="6174193"/>
              <a:ext cx="323056" cy="13512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D9666A9-80C0-7245-A63B-103B4158A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9" y="5661248"/>
            <a:ext cx="2804335" cy="5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12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Decoding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67857B3-F929-254E-9FB3-B58DDDD2F1B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72F1832-615E-224D-AFCC-42FCF5516276}"/>
                </a:ext>
              </a:extLst>
            </p:cNvPr>
            <p:cNvGrpSpPr/>
            <p:nvPr/>
          </p:nvGrpSpPr>
          <p:grpSpPr>
            <a:xfrm>
              <a:off x="1149874" y="1772816"/>
              <a:ext cx="6335544" cy="860020"/>
              <a:chOff x="1149874" y="1772816"/>
              <a:chExt cx="6335544" cy="8600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AA5E210-2FAA-DD4B-96AA-55E4C1C58F87}"/>
                  </a:ext>
                </a:extLst>
              </p:cNvPr>
              <p:cNvCxnSpPr>
                <a:stCxn id="7" idx="2"/>
                <a:endCxn id="28" idx="0"/>
              </p:cNvCxnSpPr>
              <p:nvPr/>
            </p:nvCxnSpPr>
            <p:spPr>
              <a:xfrm>
                <a:off x="1940464" y="1772816"/>
                <a:ext cx="149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F83AFB3-3607-F243-8C46-EDE8B2834E74}"/>
                  </a:ext>
                </a:extLst>
              </p:cNvPr>
              <p:cNvCxnSpPr>
                <a:cxnSpLocks/>
                <a:stCxn id="7" idx="2"/>
                <a:endCxn id="30" idx="0"/>
              </p:cNvCxnSpPr>
              <p:nvPr/>
            </p:nvCxnSpPr>
            <p:spPr>
              <a:xfrm>
                <a:off x="1940464" y="1772816"/>
                <a:ext cx="79358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F91D5DC-A105-3B44-94E6-09E9E2F46EBD}"/>
                  </a:ext>
                </a:extLst>
              </p:cNvPr>
              <p:cNvCxnSpPr>
                <a:cxnSpLocks/>
                <a:stCxn id="7" idx="2"/>
                <a:endCxn id="44" idx="0"/>
              </p:cNvCxnSpPr>
              <p:nvPr/>
            </p:nvCxnSpPr>
            <p:spPr>
              <a:xfrm>
                <a:off x="1940464" y="1772816"/>
                <a:ext cx="236269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A55F4B4-DC3B-D64A-95DA-329CBA69732D}"/>
                  </a:ext>
                </a:extLst>
              </p:cNvPr>
              <p:cNvCxnSpPr>
                <a:stCxn id="10" idx="2"/>
                <a:endCxn id="28" idx="0"/>
              </p:cNvCxnSpPr>
              <p:nvPr/>
            </p:nvCxnSpPr>
            <p:spPr>
              <a:xfrm flipH="1">
                <a:off x="1941962" y="1772816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B257264-3DCA-6E4F-BCB2-E9EF325A8E0A}"/>
                  </a:ext>
                </a:extLst>
              </p:cNvPr>
              <p:cNvCxnSpPr>
                <a:stCxn id="10" idx="2"/>
                <a:endCxn id="52" idx="0"/>
              </p:cNvCxnSpPr>
              <p:nvPr/>
            </p:nvCxnSpPr>
            <p:spPr>
              <a:xfrm>
                <a:off x="2732552" y="1772816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FB5346B-8F81-474D-AAB5-0740A47E16A8}"/>
                  </a:ext>
                </a:extLst>
              </p:cNvPr>
              <p:cNvCxnSpPr>
                <a:stCxn id="10" idx="2"/>
                <a:endCxn id="54" idx="0"/>
              </p:cNvCxnSpPr>
              <p:nvPr/>
            </p:nvCxnSpPr>
            <p:spPr>
              <a:xfrm>
                <a:off x="2732552" y="1772816"/>
                <a:ext cx="475286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A61E70D-B340-684A-8E24-525B7783FDD0}"/>
                  </a:ext>
                </a:extLst>
              </p:cNvPr>
              <p:cNvCxnSpPr>
                <a:cxnSpLocks/>
                <a:stCxn id="13" idx="2"/>
                <a:endCxn id="26" idx="0"/>
              </p:cNvCxnSpPr>
              <p:nvPr/>
            </p:nvCxnSpPr>
            <p:spPr>
              <a:xfrm flipH="1">
                <a:off x="1149874" y="1772816"/>
                <a:ext cx="237476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8AA1D73-2A55-0B4D-8CCE-C8AFD7939DE4}"/>
                  </a:ext>
                </a:extLst>
              </p:cNvPr>
              <p:cNvCxnSpPr>
                <a:stCxn id="13" idx="2"/>
                <a:endCxn id="28" idx="0"/>
              </p:cNvCxnSpPr>
              <p:nvPr/>
            </p:nvCxnSpPr>
            <p:spPr>
              <a:xfrm flipH="1">
                <a:off x="1941962" y="1772816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A3293BC-8CBA-7644-BDAC-70A623DB0638}"/>
                  </a:ext>
                </a:extLst>
              </p:cNvPr>
              <p:cNvCxnSpPr>
                <a:stCxn id="13" idx="2"/>
                <a:endCxn id="48" idx="0"/>
              </p:cNvCxnSpPr>
              <p:nvPr/>
            </p:nvCxnSpPr>
            <p:spPr>
              <a:xfrm>
                <a:off x="3524640" y="1772816"/>
                <a:ext cx="157060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0FC6A49-02F0-614C-B4C8-5BB90F625E91}"/>
                  </a:ext>
                </a:extLst>
              </p:cNvPr>
              <p:cNvCxnSpPr>
                <a:stCxn id="13" idx="2"/>
                <a:endCxn id="50" idx="0"/>
              </p:cNvCxnSpPr>
              <p:nvPr/>
            </p:nvCxnSpPr>
            <p:spPr>
              <a:xfrm>
                <a:off x="3524640" y="1772816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8750F1-711B-0E4C-ACC5-C6CBC114E641}"/>
                  </a:ext>
                </a:extLst>
              </p:cNvPr>
              <p:cNvCxnSpPr>
                <a:cxnSpLocks/>
                <a:stCxn id="18" idx="2"/>
                <a:endCxn id="30" idx="0"/>
              </p:cNvCxnSpPr>
              <p:nvPr/>
            </p:nvCxnSpPr>
            <p:spPr>
              <a:xfrm flipH="1">
                <a:off x="2734050" y="1772816"/>
                <a:ext cx="1567612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11EA1AE-3CD6-3740-864A-0CB92E353296}"/>
                  </a:ext>
                </a:extLst>
              </p:cNvPr>
              <p:cNvCxnSpPr>
                <a:stCxn id="18" idx="2"/>
                <a:endCxn id="52" idx="0"/>
              </p:cNvCxnSpPr>
              <p:nvPr/>
            </p:nvCxnSpPr>
            <p:spPr>
              <a:xfrm>
                <a:off x="4301662" y="1772816"/>
                <a:ext cx="159958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C8848C5-54C3-0D4B-969D-2F94310BB66E}"/>
                  </a:ext>
                </a:extLst>
              </p:cNvPr>
              <p:cNvCxnSpPr>
                <a:stCxn id="18" idx="2"/>
                <a:endCxn id="54" idx="0"/>
              </p:cNvCxnSpPr>
              <p:nvPr/>
            </p:nvCxnSpPr>
            <p:spPr>
              <a:xfrm>
                <a:off x="4301662" y="1772816"/>
                <a:ext cx="318375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BEFA3E6-1C68-0147-914E-998941ABE511}"/>
                  </a:ext>
                </a:extLst>
              </p:cNvPr>
              <p:cNvCxnSpPr>
                <a:stCxn id="16" idx="2"/>
                <a:endCxn id="26" idx="0"/>
              </p:cNvCxnSpPr>
              <p:nvPr/>
            </p:nvCxnSpPr>
            <p:spPr>
              <a:xfrm flipH="1">
                <a:off x="1149874" y="1772816"/>
                <a:ext cx="394387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C63B0F0-B010-7C47-8E01-EF4C77393EF0}"/>
                  </a:ext>
                </a:extLst>
              </p:cNvPr>
              <p:cNvCxnSpPr>
                <a:stCxn id="16" idx="2"/>
                <a:endCxn id="52" idx="0"/>
              </p:cNvCxnSpPr>
              <p:nvPr/>
            </p:nvCxnSpPr>
            <p:spPr>
              <a:xfrm>
                <a:off x="5093750" y="1772816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63CF8C7-CF2F-AA4E-82E9-BAF735995C86}"/>
                  </a:ext>
                </a:extLst>
              </p:cNvPr>
              <p:cNvCxnSpPr>
                <a:stCxn id="21" idx="2"/>
                <a:endCxn id="26" idx="0"/>
              </p:cNvCxnSpPr>
              <p:nvPr/>
            </p:nvCxnSpPr>
            <p:spPr>
              <a:xfrm flipH="1">
                <a:off x="1149874" y="1772816"/>
                <a:ext cx="4735964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C0F1E2A-3421-1944-9012-47DC4EC0002C}"/>
                  </a:ext>
                </a:extLst>
              </p:cNvPr>
              <p:cNvCxnSpPr>
                <a:cxnSpLocks/>
                <a:stCxn id="21" idx="2"/>
                <a:endCxn id="50" idx="0"/>
              </p:cNvCxnSpPr>
              <p:nvPr/>
            </p:nvCxnSpPr>
            <p:spPr>
              <a:xfrm>
                <a:off x="5885838" y="1772816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B3862D2-5371-5242-AF98-3B80B599545E}"/>
                  </a:ext>
                </a:extLst>
              </p:cNvPr>
              <p:cNvCxnSpPr>
                <a:stCxn id="21" idx="2"/>
                <a:endCxn id="44" idx="0"/>
              </p:cNvCxnSpPr>
              <p:nvPr/>
            </p:nvCxnSpPr>
            <p:spPr>
              <a:xfrm flipH="1">
                <a:off x="4303160" y="1772816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C74CC3B-27BC-5643-B6CB-F12A938757DC}"/>
                  </a:ext>
                </a:extLst>
              </p:cNvPr>
              <p:cNvCxnSpPr>
                <a:stCxn id="21" idx="2"/>
                <a:endCxn id="48" idx="0"/>
              </p:cNvCxnSpPr>
              <p:nvPr/>
            </p:nvCxnSpPr>
            <p:spPr>
              <a:xfrm flipH="1">
                <a:off x="5095248" y="1772816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0D5EBD3-C81A-8A45-9CBF-37EBCF01F1D7}"/>
                  </a:ext>
                </a:extLst>
              </p:cNvPr>
              <p:cNvCxnSpPr>
                <a:stCxn id="21" idx="2"/>
                <a:endCxn id="52" idx="0"/>
              </p:cNvCxnSpPr>
              <p:nvPr/>
            </p:nvCxnSpPr>
            <p:spPr>
              <a:xfrm>
                <a:off x="5885838" y="1772816"/>
                <a:ext cx="15404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9B3C51-D215-1B47-ACCA-C5DA429F4537}"/>
                </a:ext>
              </a:extLst>
            </p:cNvPr>
            <p:cNvCxnSpPr>
              <a:stCxn id="13" idx="2"/>
              <a:endCxn id="46" idx="0"/>
            </p:cNvCxnSpPr>
            <p:nvPr/>
          </p:nvCxnSpPr>
          <p:spPr>
            <a:xfrm flipH="1">
              <a:off x="3511072" y="1772816"/>
              <a:ext cx="1356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B0E43CC7-5AA4-3D48-8420-E7FBA60D6B83}"/>
              </a:ext>
            </a:extLst>
          </p:cNvPr>
          <p:cNvSpPr/>
          <p:nvPr/>
        </p:nvSpPr>
        <p:spPr>
          <a:xfrm>
            <a:off x="273822" y="1380926"/>
            <a:ext cx="1738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Pick a singleton </a:t>
            </a:r>
            <a:endParaRPr lang="en-US" sz="2200" dirty="0">
              <a:solidFill>
                <a:srgbClr val="0122F5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4F85E4-1468-6643-9777-3BAD574E2DF8}"/>
              </a:ext>
            </a:extLst>
          </p:cNvPr>
          <p:cNvSpPr/>
          <p:nvPr/>
        </p:nvSpPr>
        <p:spPr>
          <a:xfrm>
            <a:off x="3215621" y="2488922"/>
            <a:ext cx="612068" cy="866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35B7EF-5081-8F47-BB9F-C0C3BEA2C50C}"/>
              </a:ext>
            </a:extLst>
          </p:cNvPr>
          <p:cNvCxnSpPr>
            <a:stCxn id="46" idx="0"/>
            <a:endCxn id="13" idx="2"/>
          </p:cNvCxnSpPr>
          <p:nvPr/>
        </p:nvCxnSpPr>
        <p:spPr>
          <a:xfrm flipV="1">
            <a:off x="3511072" y="1772816"/>
            <a:ext cx="13568" cy="86002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1231C8E6-9C46-304E-8365-848CE27D4D39}"/>
              </a:ext>
            </a:extLst>
          </p:cNvPr>
          <p:cNvSpPr/>
          <p:nvPr/>
        </p:nvSpPr>
        <p:spPr>
          <a:xfrm>
            <a:off x="6892452" y="1116831"/>
            <a:ext cx="1738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/>
              <a:t>Peel-off </a:t>
            </a:r>
            <a:r>
              <a:rPr lang="en-US" sz="2200" dirty="0"/>
              <a:t>its contribution</a:t>
            </a:r>
            <a:endParaRPr lang="en-US" sz="2200" i="1" dirty="0">
              <a:solidFill>
                <a:srgbClr val="0122F5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5B05A4-670A-524C-B337-852889DFBE9F}"/>
              </a:ext>
            </a:extLst>
          </p:cNvPr>
          <p:cNvSpPr/>
          <p:nvPr/>
        </p:nvSpPr>
        <p:spPr>
          <a:xfrm>
            <a:off x="273822" y="385250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Collect an arbitrary subset of droplets of </a:t>
            </a:r>
            <a:r>
              <a:rPr lang="en-US" sz="2200" i="1" dirty="0">
                <a:solidFill>
                  <a:srgbClr val="0122F5"/>
                </a:solidFill>
              </a:rPr>
              <a:t>sufficient</a:t>
            </a:r>
            <a:r>
              <a:rPr lang="en-US" sz="2200" dirty="0">
                <a:solidFill>
                  <a:srgbClr val="0122F5"/>
                </a:solidFill>
              </a:rPr>
              <a:t> size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Peeling decoder recovers original source symbols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32804-B380-334B-84FB-267BA85F81C6}"/>
              </a:ext>
            </a:extLst>
          </p:cNvPr>
          <p:cNvSpPr txBox="1"/>
          <p:nvPr/>
        </p:nvSpPr>
        <p:spPr>
          <a:xfrm>
            <a:off x="6811617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4170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" grpId="0" animBg="1"/>
      <p:bldP spid="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Decoding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2F1832-615E-224D-AFCC-42FCF551627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A5E210-2FAA-DD4B-96AA-55E4C1C58F87}"/>
                </a:ext>
              </a:extLst>
            </p:cNvPr>
            <p:cNvCxnSpPr>
              <a:stCxn id="7" idx="2"/>
              <a:endCxn id="28" idx="0"/>
            </p:cNvCxnSpPr>
            <p:nvPr/>
          </p:nvCxnSpPr>
          <p:spPr>
            <a:xfrm>
              <a:off x="1940464" y="1772816"/>
              <a:ext cx="149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F83AFB3-3607-F243-8C46-EDE8B2834E74}"/>
                </a:ext>
              </a:extLst>
            </p:cNvPr>
            <p:cNvCxnSpPr>
              <a:cxnSpLocks/>
              <a:stCxn id="7" idx="2"/>
              <a:endCxn id="30" idx="0"/>
            </p:cNvCxnSpPr>
            <p:nvPr/>
          </p:nvCxnSpPr>
          <p:spPr>
            <a:xfrm>
              <a:off x="1940464" y="1772816"/>
              <a:ext cx="79358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F91D5DC-A105-3B44-94E6-09E9E2F46EBD}"/>
                </a:ext>
              </a:extLst>
            </p:cNvPr>
            <p:cNvCxnSpPr>
              <a:cxnSpLocks/>
              <a:stCxn id="7" idx="2"/>
              <a:endCxn id="44" idx="0"/>
            </p:cNvCxnSpPr>
            <p:nvPr/>
          </p:nvCxnSpPr>
          <p:spPr>
            <a:xfrm>
              <a:off x="1940464" y="1772816"/>
              <a:ext cx="236269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A55F4B4-DC3B-D64A-95DA-329CBA69732D}"/>
                </a:ext>
              </a:extLst>
            </p:cNvPr>
            <p:cNvCxnSpPr>
              <a:stCxn id="10" idx="2"/>
              <a:endCxn id="28" idx="0"/>
            </p:cNvCxnSpPr>
            <p:nvPr/>
          </p:nvCxnSpPr>
          <p:spPr>
            <a:xfrm flipH="1">
              <a:off x="1941962" y="1772816"/>
              <a:ext cx="790590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257264-3DCA-6E4F-BCB2-E9EF325A8E0A}"/>
                </a:ext>
              </a:extLst>
            </p:cNvPr>
            <p:cNvCxnSpPr>
              <a:stCxn id="10" idx="2"/>
              <a:endCxn id="52" idx="0"/>
            </p:cNvCxnSpPr>
            <p:nvPr/>
          </p:nvCxnSpPr>
          <p:spPr>
            <a:xfrm>
              <a:off x="2732552" y="1772816"/>
              <a:ext cx="316869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B5346B-8F81-474D-AAB5-0740A47E16A8}"/>
                </a:ext>
              </a:extLst>
            </p:cNvPr>
            <p:cNvCxnSpPr>
              <a:stCxn id="10" idx="2"/>
              <a:endCxn id="54" idx="0"/>
            </p:cNvCxnSpPr>
            <p:nvPr/>
          </p:nvCxnSpPr>
          <p:spPr>
            <a:xfrm>
              <a:off x="2732552" y="1772816"/>
              <a:ext cx="475286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8750F1-711B-0E4C-ACC5-C6CBC114E641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flipH="1">
              <a:off x="2734050" y="1772816"/>
              <a:ext cx="1567612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1EA1AE-3CD6-3740-864A-0CB92E353296}"/>
                </a:ext>
              </a:extLst>
            </p:cNvPr>
            <p:cNvCxnSpPr>
              <a:stCxn id="18" idx="2"/>
              <a:endCxn id="52" idx="0"/>
            </p:cNvCxnSpPr>
            <p:nvPr/>
          </p:nvCxnSpPr>
          <p:spPr>
            <a:xfrm>
              <a:off x="4301662" y="1772816"/>
              <a:ext cx="159958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C8848C5-54C3-0D4B-969D-2F94310BB66E}"/>
                </a:ext>
              </a:extLst>
            </p:cNvPr>
            <p:cNvCxnSpPr>
              <a:stCxn id="18" idx="2"/>
              <a:endCxn id="54" idx="0"/>
            </p:cNvCxnSpPr>
            <p:nvPr/>
          </p:nvCxnSpPr>
          <p:spPr>
            <a:xfrm>
              <a:off x="4301662" y="1772816"/>
              <a:ext cx="318375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EFA3E6-1C68-0147-914E-998941ABE511}"/>
                </a:ext>
              </a:extLst>
            </p:cNvPr>
            <p:cNvCxnSpPr>
              <a:stCxn id="16" idx="2"/>
              <a:endCxn id="26" idx="0"/>
            </p:cNvCxnSpPr>
            <p:nvPr/>
          </p:nvCxnSpPr>
          <p:spPr>
            <a:xfrm flipH="1">
              <a:off x="1149874" y="1772816"/>
              <a:ext cx="394387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63B0F0-B010-7C47-8E01-EF4C77393EF0}"/>
                </a:ext>
              </a:extLst>
            </p:cNvPr>
            <p:cNvCxnSpPr>
              <a:stCxn id="16" idx="2"/>
              <a:endCxn id="52" idx="0"/>
            </p:cNvCxnSpPr>
            <p:nvPr/>
          </p:nvCxnSpPr>
          <p:spPr>
            <a:xfrm>
              <a:off x="5093750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63CF8C7-CF2F-AA4E-82E9-BAF735995C86}"/>
                </a:ext>
              </a:extLst>
            </p:cNvPr>
            <p:cNvCxnSpPr>
              <a:stCxn id="21" idx="2"/>
              <a:endCxn id="26" idx="0"/>
            </p:cNvCxnSpPr>
            <p:nvPr/>
          </p:nvCxnSpPr>
          <p:spPr>
            <a:xfrm flipH="1">
              <a:off x="1149874" y="1772816"/>
              <a:ext cx="4735964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C0F1E2A-3421-1944-9012-47DC4EC0002C}"/>
                </a:ext>
              </a:extLst>
            </p:cNvPr>
            <p:cNvCxnSpPr>
              <a:cxnSpLocks/>
              <a:stCxn id="21" idx="2"/>
              <a:endCxn id="50" idx="0"/>
            </p:cNvCxnSpPr>
            <p:nvPr/>
          </p:nvCxnSpPr>
          <p:spPr>
            <a:xfrm>
              <a:off x="5885838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B3862D2-5371-5242-AF98-3B80B599545E}"/>
                </a:ext>
              </a:extLst>
            </p:cNvPr>
            <p:cNvCxnSpPr>
              <a:stCxn id="21" idx="2"/>
              <a:endCxn id="44" idx="0"/>
            </p:cNvCxnSpPr>
            <p:nvPr/>
          </p:nvCxnSpPr>
          <p:spPr>
            <a:xfrm flipH="1">
              <a:off x="4303160" y="1772816"/>
              <a:ext cx="158267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C74CC3B-27BC-5643-B6CB-F12A938757DC}"/>
                </a:ext>
              </a:extLst>
            </p:cNvPr>
            <p:cNvCxnSpPr>
              <a:stCxn id="21" idx="2"/>
              <a:endCxn id="48" idx="0"/>
            </p:cNvCxnSpPr>
            <p:nvPr/>
          </p:nvCxnSpPr>
          <p:spPr>
            <a:xfrm flipH="1">
              <a:off x="5095248" y="1772816"/>
              <a:ext cx="790590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D5EBD3-C81A-8A45-9CBF-37EBCF01F1D7}"/>
                </a:ext>
              </a:extLst>
            </p:cNvPr>
            <p:cNvCxnSpPr>
              <a:stCxn id="21" idx="2"/>
              <a:endCxn id="52" idx="0"/>
            </p:cNvCxnSpPr>
            <p:nvPr/>
          </p:nvCxnSpPr>
          <p:spPr>
            <a:xfrm>
              <a:off x="5885838" y="1772816"/>
              <a:ext cx="15404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04F85E4-1468-6643-9777-3BAD574E2DF8}"/>
              </a:ext>
            </a:extLst>
          </p:cNvPr>
          <p:cNvSpPr/>
          <p:nvPr/>
        </p:nvSpPr>
        <p:spPr>
          <a:xfrm>
            <a:off x="4788024" y="2490550"/>
            <a:ext cx="612068" cy="866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13A5E1-4508-A348-9E8B-5F44422AAB76}"/>
              </a:ext>
            </a:extLst>
          </p:cNvPr>
          <p:cNvGrpSpPr/>
          <p:nvPr/>
        </p:nvGrpSpPr>
        <p:grpSpPr>
          <a:xfrm>
            <a:off x="4877392" y="2624877"/>
            <a:ext cx="432048" cy="576064"/>
            <a:chOff x="4877392" y="2624877"/>
            <a:chExt cx="432048" cy="57606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388F360-5D4D-2244-A185-86F2240B7435}"/>
                </a:ext>
              </a:extLst>
            </p:cNvPr>
            <p:cNvSpPr/>
            <p:nvPr/>
          </p:nvSpPr>
          <p:spPr>
            <a:xfrm>
              <a:off x="4877392" y="2624877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8D3DEB6-0B2B-814E-9838-2C6645FF1FB0}"/>
                </a:ext>
              </a:extLst>
            </p:cNvPr>
            <p:cNvSpPr/>
            <p:nvPr/>
          </p:nvSpPr>
          <p:spPr>
            <a:xfrm>
              <a:off x="4877392" y="2624877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AA93024-9845-3E42-9890-CD985D116D12}"/>
              </a:ext>
            </a:extLst>
          </p:cNvPr>
          <p:cNvSpPr/>
          <p:nvPr/>
        </p:nvSpPr>
        <p:spPr>
          <a:xfrm>
            <a:off x="263704" y="1445279"/>
            <a:ext cx="1738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Repeat</a:t>
            </a:r>
            <a:endParaRPr lang="en-US" sz="2200" dirty="0">
              <a:solidFill>
                <a:srgbClr val="0122F5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9B2F477-8CF5-EB42-83BE-224307166C8F}"/>
              </a:ext>
            </a:extLst>
          </p:cNvPr>
          <p:cNvSpPr/>
          <p:nvPr/>
        </p:nvSpPr>
        <p:spPr>
          <a:xfrm>
            <a:off x="263704" y="4703727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How to make sure peeling decoder finds a singleton in every iteration?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Intelligently choose </a:t>
            </a:r>
            <a:r>
              <a:rPr lang="en-US" sz="2200" i="1" dirty="0">
                <a:solidFill>
                  <a:srgbClr val="C00000"/>
                </a:solidFill>
              </a:rPr>
              <a:t>degrees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/>
              <a:t>[</a:t>
            </a:r>
            <a:r>
              <a:rPr lang="en-US" sz="2200" dirty="0" err="1"/>
              <a:t>Luby</a:t>
            </a:r>
            <a:r>
              <a:rPr lang="en-US" sz="2200" dirty="0"/>
              <a:t> ‘02] designed a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robust soliton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degree distribution</a:t>
            </a:r>
            <a:r>
              <a:rPr lang="en-US" sz="2200" dirty="0"/>
              <a:t> that guarantees successful recovery from  </a:t>
            </a:r>
            <a:endParaRPr lang="en-US" sz="2200" i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9E6A180-962A-F943-BFAA-D3483CE2E321}"/>
              </a:ext>
            </a:extLst>
          </p:cNvPr>
          <p:cNvSpPr/>
          <p:nvPr/>
        </p:nvSpPr>
        <p:spPr>
          <a:xfrm>
            <a:off x="273822" y="385250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Collect an arbitrary subset of droplets of </a:t>
            </a:r>
            <a:r>
              <a:rPr lang="en-US" sz="2200" i="1" dirty="0">
                <a:solidFill>
                  <a:srgbClr val="0122F5"/>
                </a:solidFill>
              </a:rPr>
              <a:t>sufficient</a:t>
            </a:r>
            <a:r>
              <a:rPr lang="en-US" sz="2200" dirty="0">
                <a:solidFill>
                  <a:srgbClr val="0122F5"/>
                </a:solidFill>
              </a:rPr>
              <a:t> size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Peeling decoder recovers original source symbols</a:t>
            </a:r>
            <a:endParaRPr lang="en-US" sz="2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9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/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id="{69BCF3DD-7240-D24B-BABB-8B40CB1C5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4" y="2313070"/>
            <a:ext cx="324441" cy="47960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E3BD9AB-4FA8-624E-AFF6-FCEEC3AAF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90" y="2754632"/>
            <a:ext cx="618934" cy="9149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98D7EF-47CA-904F-A33B-880E04E95773}"/>
              </a:ext>
            </a:extLst>
          </p:cNvPr>
          <p:cNvSpPr/>
          <p:nvPr/>
        </p:nvSpPr>
        <p:spPr>
          <a:xfrm>
            <a:off x="6985535" y="6444044"/>
            <a:ext cx="111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Luby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‘02]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442F6B-D720-764C-8B5A-C4784275F8E4}"/>
              </a:ext>
            </a:extLst>
          </p:cNvPr>
          <p:cNvCxnSpPr>
            <a:cxnSpLocks/>
          </p:cNvCxnSpPr>
          <p:nvPr/>
        </p:nvCxnSpPr>
        <p:spPr>
          <a:xfrm>
            <a:off x="6876256" y="6453336"/>
            <a:ext cx="132623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B14DB47-7866-F54E-AC31-0ACCB60BD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61" y="5388386"/>
            <a:ext cx="3517900" cy="254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F77EC3-D58C-4B44-8E6B-D7759D920086}"/>
              </a:ext>
            </a:extLst>
          </p:cNvPr>
          <p:cNvSpPr/>
          <p:nvPr/>
        </p:nvSpPr>
        <p:spPr>
          <a:xfrm>
            <a:off x="3345091" y="3020877"/>
            <a:ext cx="629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E6E1C6-4EA9-DA4B-B827-E55CFC16AA15}"/>
              </a:ext>
            </a:extLst>
          </p:cNvPr>
          <p:cNvSpPr/>
          <p:nvPr/>
        </p:nvSpPr>
        <p:spPr>
          <a:xfrm>
            <a:off x="560490" y="5013176"/>
            <a:ext cx="2499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Also store header-chain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245FBDF-0CBB-C749-B8F8-BF3009D6F37B}"/>
              </a:ext>
            </a:extLst>
          </p:cNvPr>
          <p:cNvGrpSpPr/>
          <p:nvPr/>
        </p:nvGrpSpPr>
        <p:grpSpPr>
          <a:xfrm>
            <a:off x="2066786" y="1309455"/>
            <a:ext cx="4377422" cy="576064"/>
            <a:chOff x="2066786" y="1052736"/>
            <a:chExt cx="4377422" cy="5760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B16847-9FBE-3A4B-8F23-ACC1782DA588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C2E944-8481-B049-8F9A-DA3C97429D09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B53F9C8-395C-4243-AE50-815B6278CBAB}"/>
                </a:ext>
              </a:extLst>
            </p:cNvPr>
            <p:cNvCxnSpPr/>
            <p:nvPr/>
          </p:nvCxnSpPr>
          <p:spPr>
            <a:xfrm>
              <a:off x="2498834" y="1124744"/>
              <a:ext cx="3600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2A7250-80E3-BB45-85E0-018E5A056336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D1591E-467C-1C45-81CA-055C928151C8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C57934B-3A7A-094A-9C31-C4C3560C458A}"/>
                </a:ext>
              </a:extLst>
            </p:cNvPr>
            <p:cNvCxnSpPr/>
            <p:nvPr/>
          </p:nvCxnSpPr>
          <p:spPr>
            <a:xfrm>
              <a:off x="3290922" y="1124744"/>
              <a:ext cx="3600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C7BAB7-A97B-BB4D-9F10-4EA1275E33F5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D36A7DA-B268-644C-9B24-7FA03885F57A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38CEC7E-B8C6-2346-8A86-EFB6288F6094}"/>
                </a:ext>
              </a:extLst>
            </p:cNvPr>
            <p:cNvCxnSpPr/>
            <p:nvPr/>
          </p:nvCxnSpPr>
          <p:spPr>
            <a:xfrm>
              <a:off x="4083010" y="1124744"/>
              <a:ext cx="3600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06CACB-019A-1541-8AE5-46CDE9DDFE4A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437BF1-6CBE-0143-93B8-2F9A2C00392D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D8319-5211-8B4D-B199-C06755E69DC7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601F92E-FBBF-F64E-98B4-F070EF6C8B14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9BF47CE-7185-2D4F-A023-288A82A2F7BB}"/>
                </a:ext>
              </a:extLst>
            </p:cNvPr>
            <p:cNvCxnSpPr/>
            <p:nvPr/>
          </p:nvCxnSpPr>
          <p:spPr>
            <a:xfrm>
              <a:off x="4860032" y="1124744"/>
              <a:ext cx="3600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F762F0-608D-B84C-871B-48C097DC62CF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C5CFD4A-6F9B-084F-B2E7-38240D3BD1B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50E6A42-6091-D34A-8E6E-A9BA1D807A7A}"/>
                </a:ext>
              </a:extLst>
            </p:cNvPr>
            <p:cNvCxnSpPr/>
            <p:nvPr/>
          </p:nvCxnSpPr>
          <p:spPr>
            <a:xfrm>
              <a:off x="5652120" y="1124744"/>
              <a:ext cx="3600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427D11B-9D26-AE4C-A09C-9734A700DAFA}"/>
              </a:ext>
            </a:extLst>
          </p:cNvPr>
          <p:cNvGrpSpPr>
            <a:grpSpLocks/>
          </p:cNvGrpSpPr>
          <p:nvPr/>
        </p:nvGrpSpPr>
        <p:grpSpPr bwMode="auto">
          <a:xfrm>
            <a:off x="6342839" y="2029794"/>
            <a:ext cx="2262190" cy="3487739"/>
            <a:chOff x="3378" y="1739"/>
            <a:chExt cx="1425" cy="2197"/>
          </a:xfrm>
        </p:grpSpPr>
        <p:grpSp>
          <p:nvGrpSpPr>
            <p:cNvPr id="43" name="Group 31">
              <a:extLst>
                <a:ext uri="{FF2B5EF4-FFF2-40B4-BE49-F238E27FC236}">
                  <a16:creationId xmlns:a16="http://schemas.microsoft.com/office/drawing/2014/main" id="{B2D2B597-E2B5-F246-AEBB-3D7473D7D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8" y="1739"/>
              <a:ext cx="1425" cy="2197"/>
              <a:chOff x="3378" y="1739"/>
              <a:chExt cx="1425" cy="2197"/>
            </a:xfrm>
          </p:grpSpPr>
          <p:grpSp>
            <p:nvGrpSpPr>
              <p:cNvPr id="45" name="Group 32">
                <a:extLst>
                  <a:ext uri="{FF2B5EF4-FFF2-40B4-BE49-F238E27FC236}">
                    <a16:creationId xmlns:a16="http://schemas.microsoft.com/office/drawing/2014/main" id="{2AD48D0D-768F-DA45-93A2-6AB63C81C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8" y="2304"/>
                <a:ext cx="1042" cy="1632"/>
                <a:chOff x="3378" y="2304"/>
                <a:chExt cx="1042" cy="1632"/>
              </a:xfrm>
            </p:grpSpPr>
            <p:sp>
              <p:nvSpPr>
                <p:cNvPr id="49" name="Line 33">
                  <a:extLst>
                    <a:ext uri="{FF2B5EF4-FFF2-40B4-BE49-F238E27FC236}">
                      <a16:creationId xmlns:a16="http://schemas.microsoft.com/office/drawing/2014/main" id="{14F85063-D23F-9440-9C58-0A4AD96612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2" y="254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4">
                  <a:extLst>
                    <a:ext uri="{FF2B5EF4-FFF2-40B4-BE49-F238E27FC236}">
                      <a16:creationId xmlns:a16="http://schemas.microsoft.com/office/drawing/2014/main" id="{B43A2CF2-4756-6C4C-9800-222855F18F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2" y="2352"/>
                  <a:ext cx="0" cy="15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Text Box 35">
                  <a:extLst>
                    <a:ext uri="{FF2B5EF4-FFF2-40B4-BE49-F238E27FC236}">
                      <a16:creationId xmlns:a16="http://schemas.microsoft.com/office/drawing/2014/main" id="{798FC424-0DA8-5146-B072-D278768C59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2" y="2311"/>
                  <a:ext cx="46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en-US" sz="1400" dirty="0"/>
                    <a:t>Weight</a:t>
                  </a:r>
                </a:p>
              </p:txBody>
            </p:sp>
            <p:sp>
              <p:nvSpPr>
                <p:cNvPr id="52" name="Text Box 36">
                  <a:extLst>
                    <a:ext uri="{FF2B5EF4-FFF2-40B4-BE49-F238E27FC236}">
                      <a16:creationId xmlns:a16="http://schemas.microsoft.com/office/drawing/2014/main" id="{A28F1430-C9C5-094E-B9E6-234AB401E0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7" y="2304"/>
                  <a:ext cx="35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en-US" sz="1400"/>
                    <a:t>Prob</a:t>
                  </a:r>
                </a:p>
              </p:txBody>
            </p:sp>
            <p:grpSp>
              <p:nvGrpSpPr>
                <p:cNvPr id="53" name="Group 37">
                  <a:extLst>
                    <a:ext uri="{FF2B5EF4-FFF2-40B4-BE49-F238E27FC236}">
                      <a16:creationId xmlns:a16="http://schemas.microsoft.com/office/drawing/2014/main" id="{5581E453-7D5C-6847-A66B-9CE52B88E7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4" y="2544"/>
                  <a:ext cx="780" cy="192"/>
                  <a:chOff x="3024" y="2736"/>
                  <a:chExt cx="780" cy="192"/>
                </a:xfrm>
              </p:grpSpPr>
              <p:sp>
                <p:nvSpPr>
                  <p:cNvPr id="77" name="Text Box 38">
                    <a:extLst>
                      <a:ext uri="{FF2B5EF4-FFF2-40B4-BE49-F238E27FC236}">
                        <a16:creationId xmlns:a16="http://schemas.microsoft.com/office/drawing/2014/main" id="{DABFCD1F-1318-754E-8CBA-FEE16B190A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4" y="2736"/>
                    <a:ext cx="17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buFontTx/>
                      <a:buNone/>
                    </a:pPr>
                    <a:r>
                      <a:rPr lang="en-US" altLang="en-US" sz="1400"/>
                      <a:t>1</a:t>
                    </a:r>
                  </a:p>
                </p:txBody>
              </p:sp>
              <p:sp>
                <p:nvSpPr>
                  <p:cNvPr id="78" name="Text Box 39">
                    <a:extLst>
                      <a:ext uri="{FF2B5EF4-FFF2-40B4-BE49-F238E27FC236}">
                        <a16:creationId xmlns:a16="http://schemas.microsoft.com/office/drawing/2014/main" id="{2187AD7F-A286-8C45-8AC7-7A66C626FB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2736"/>
                    <a:ext cx="39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buFontTx/>
                      <a:buNone/>
                    </a:pPr>
                    <a:r>
                      <a:rPr lang="en-US" altLang="en-US" sz="1400"/>
                      <a:t>0.055</a:t>
                    </a:r>
                  </a:p>
                </p:txBody>
              </p:sp>
            </p:grpSp>
            <p:sp>
              <p:nvSpPr>
                <p:cNvPr id="54" name="Text Box 40">
                  <a:extLst>
                    <a:ext uri="{FF2B5EF4-FFF2-40B4-BE49-F238E27FC236}">
                      <a16:creationId xmlns:a16="http://schemas.microsoft.com/office/drawing/2014/main" id="{241822AA-E6BC-D94E-B2B1-ADF08F17ED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0" y="3696"/>
                  <a:ext cx="45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en-US" sz="1400"/>
                    <a:t>0.0004</a:t>
                  </a:r>
                </a:p>
              </p:txBody>
            </p:sp>
            <p:grpSp>
              <p:nvGrpSpPr>
                <p:cNvPr id="55" name="Group 41">
                  <a:extLst>
                    <a:ext uri="{FF2B5EF4-FFF2-40B4-BE49-F238E27FC236}">
                      <a16:creationId xmlns:a16="http://schemas.microsoft.com/office/drawing/2014/main" id="{4E8D8285-88DE-1F4C-8552-9D888E5DEC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4" y="2760"/>
                  <a:ext cx="656" cy="192"/>
                  <a:chOff x="3024" y="2936"/>
                  <a:chExt cx="656" cy="192"/>
                </a:xfrm>
              </p:grpSpPr>
              <p:sp>
                <p:nvSpPr>
                  <p:cNvPr id="75" name="Text Box 42">
                    <a:extLst>
                      <a:ext uri="{FF2B5EF4-FFF2-40B4-BE49-F238E27FC236}">
                        <a16:creationId xmlns:a16="http://schemas.microsoft.com/office/drawing/2014/main" id="{164D85C1-F8FF-9547-BCB8-A38C9BEF6CB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2936"/>
                    <a:ext cx="272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buFontTx/>
                      <a:buNone/>
                    </a:pPr>
                    <a:r>
                      <a:rPr lang="en-US" altLang="en-US" sz="1400"/>
                      <a:t>0.3</a:t>
                    </a:r>
                  </a:p>
                </p:txBody>
              </p:sp>
              <p:sp>
                <p:nvSpPr>
                  <p:cNvPr id="76" name="Text Box 43">
                    <a:extLst>
                      <a:ext uri="{FF2B5EF4-FFF2-40B4-BE49-F238E27FC236}">
                        <a16:creationId xmlns:a16="http://schemas.microsoft.com/office/drawing/2014/main" id="{EA738363-9A08-8841-8304-1662A48CB0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4" y="2936"/>
                    <a:ext cx="17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buFontTx/>
                      <a:buNone/>
                    </a:pPr>
                    <a:r>
                      <a:rPr lang="en-US" altLang="en-US" sz="1400"/>
                      <a:t>2</a:t>
                    </a:r>
                  </a:p>
                </p:txBody>
              </p:sp>
            </p:grpSp>
            <p:grpSp>
              <p:nvGrpSpPr>
                <p:cNvPr id="56" name="Group 44">
                  <a:extLst>
                    <a:ext uri="{FF2B5EF4-FFF2-40B4-BE49-F238E27FC236}">
                      <a16:creationId xmlns:a16="http://schemas.microsoft.com/office/drawing/2014/main" id="{1B087187-E56B-0F43-8622-CFB89CB2A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4" y="2976"/>
                  <a:ext cx="656" cy="201"/>
                  <a:chOff x="3024" y="3184"/>
                  <a:chExt cx="656" cy="201"/>
                </a:xfrm>
              </p:grpSpPr>
              <p:sp>
                <p:nvSpPr>
                  <p:cNvPr id="73" name="Text Box 45">
                    <a:extLst>
                      <a:ext uri="{FF2B5EF4-FFF2-40B4-BE49-F238E27FC236}">
                        <a16:creationId xmlns:a16="http://schemas.microsoft.com/office/drawing/2014/main" id="{06CE3498-1BC0-B243-8F38-96B1197E2D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3184"/>
                    <a:ext cx="272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buFontTx/>
                      <a:buNone/>
                    </a:pPr>
                    <a:r>
                      <a:rPr lang="en-US" altLang="en-US" sz="1400"/>
                      <a:t>0.1</a:t>
                    </a:r>
                  </a:p>
                </p:txBody>
              </p:sp>
              <p:sp>
                <p:nvSpPr>
                  <p:cNvPr id="74" name="Text Box 46">
                    <a:extLst>
                      <a:ext uri="{FF2B5EF4-FFF2-40B4-BE49-F238E27FC236}">
                        <a16:creationId xmlns:a16="http://schemas.microsoft.com/office/drawing/2014/main" id="{5DCCBF98-94E4-3D46-AD42-FC3228EB77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4" y="3191"/>
                    <a:ext cx="174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buFontTx/>
                      <a:buNone/>
                    </a:pPr>
                    <a:r>
                      <a:rPr lang="en-US" altLang="en-US" sz="1400" dirty="0"/>
                      <a:t>3</a:t>
                    </a:r>
                  </a:p>
                </p:txBody>
              </p:sp>
            </p:grpSp>
            <p:grpSp>
              <p:nvGrpSpPr>
                <p:cNvPr id="57" name="Group 47">
                  <a:extLst>
                    <a:ext uri="{FF2B5EF4-FFF2-40B4-BE49-F238E27FC236}">
                      <a16:creationId xmlns:a16="http://schemas.microsoft.com/office/drawing/2014/main" id="{A8806FFA-CA2E-1C46-87A1-37E374DD8D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4" y="3210"/>
                  <a:ext cx="718" cy="192"/>
                  <a:chOff x="3024" y="3402"/>
                  <a:chExt cx="718" cy="192"/>
                </a:xfrm>
              </p:grpSpPr>
              <p:sp>
                <p:nvSpPr>
                  <p:cNvPr id="71" name="Text Box 48">
                    <a:extLst>
                      <a:ext uri="{FF2B5EF4-FFF2-40B4-BE49-F238E27FC236}">
                        <a16:creationId xmlns:a16="http://schemas.microsoft.com/office/drawing/2014/main" id="{9BAAD2B4-4737-5C47-A5D4-5CB5BDD1824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3402"/>
                    <a:ext cx="334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buFontTx/>
                      <a:buNone/>
                    </a:pPr>
                    <a:r>
                      <a:rPr lang="en-US" altLang="en-US" sz="1400"/>
                      <a:t>0.08</a:t>
                    </a:r>
                  </a:p>
                </p:txBody>
              </p:sp>
              <p:sp>
                <p:nvSpPr>
                  <p:cNvPr id="72" name="Text Box 49">
                    <a:extLst>
                      <a:ext uri="{FF2B5EF4-FFF2-40B4-BE49-F238E27FC236}">
                        <a16:creationId xmlns:a16="http://schemas.microsoft.com/office/drawing/2014/main" id="{CC75AB9A-A269-D34D-AC9C-D23D468F5A3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4" y="3402"/>
                    <a:ext cx="17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buFontTx/>
                      <a:buNone/>
                    </a:pPr>
                    <a:r>
                      <a:rPr lang="en-US" altLang="en-US" sz="1400" dirty="0"/>
                      <a:t>4</a:t>
                    </a:r>
                  </a:p>
                </p:txBody>
              </p:sp>
            </p:grpSp>
            <p:sp>
              <p:nvSpPr>
                <p:cNvPr id="58" name="Text Box 50">
                  <a:extLst>
                    <a:ext uri="{FF2B5EF4-FFF2-40B4-BE49-F238E27FC236}">
                      <a16:creationId xmlns:a16="http://schemas.microsoft.com/office/drawing/2014/main" id="{813C63A7-BFE9-1A45-8324-528A178471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8" y="3696"/>
                  <a:ext cx="563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en-US" sz="1400" i="1" dirty="0">
                      <a:solidFill>
                        <a:srgbClr val="C00000"/>
                      </a:solidFill>
                    </a:rPr>
                    <a:t>k</a:t>
                  </a:r>
                  <a:r>
                    <a:rPr lang="en-US" altLang="en-US" sz="1400" dirty="0"/>
                    <a:t> = 10000</a:t>
                  </a:r>
                </a:p>
              </p:txBody>
            </p:sp>
            <p:sp>
              <p:nvSpPr>
                <p:cNvPr id="59" name="Oval 51">
                  <a:extLst>
                    <a:ext uri="{FF2B5EF4-FFF2-40B4-BE49-F238E27FC236}">
                      <a16:creationId xmlns:a16="http://schemas.microsoft.com/office/drawing/2014/main" id="{28DFEDCA-D830-2B4C-8C0B-235E8691A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4" y="34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Oval 52">
                  <a:extLst>
                    <a:ext uri="{FF2B5EF4-FFF2-40B4-BE49-F238E27FC236}">
                      <a16:creationId xmlns:a16="http://schemas.microsoft.com/office/drawing/2014/main" id="{8BD5BBD6-DBFD-1E49-B8CC-523D0EB674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4" y="355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53">
                  <a:extLst>
                    <a:ext uri="{FF2B5EF4-FFF2-40B4-BE49-F238E27FC236}">
                      <a16:creationId xmlns:a16="http://schemas.microsoft.com/office/drawing/2014/main" id="{CB9A4C95-DA83-2E4E-A7B4-036C0BD2D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4" y="364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54">
                  <a:extLst>
                    <a:ext uri="{FF2B5EF4-FFF2-40B4-BE49-F238E27FC236}">
                      <a16:creationId xmlns:a16="http://schemas.microsoft.com/office/drawing/2014/main" id="{06740ED0-0610-5743-BC1D-88FDEC027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2" y="34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55">
                  <a:extLst>
                    <a:ext uri="{FF2B5EF4-FFF2-40B4-BE49-F238E27FC236}">
                      <a16:creationId xmlns:a16="http://schemas.microsoft.com/office/drawing/2014/main" id="{45D312AF-B348-4848-AD08-E4C88CCA6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2" y="355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56">
                  <a:extLst>
                    <a:ext uri="{FF2B5EF4-FFF2-40B4-BE49-F238E27FC236}">
                      <a16:creationId xmlns:a16="http://schemas.microsoft.com/office/drawing/2014/main" id="{B5AB9849-E01E-E445-AD7F-4EA47C742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2" y="364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Rectangle 57">
                  <a:extLst>
                    <a:ext uri="{FF2B5EF4-FFF2-40B4-BE49-F238E27FC236}">
                      <a16:creationId xmlns:a16="http://schemas.microsoft.com/office/drawing/2014/main" id="{D5D78994-385B-0E44-922C-D74DAB76A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2304"/>
                  <a:ext cx="1008" cy="16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8">
                  <a:extLst>
                    <a:ext uri="{FF2B5EF4-FFF2-40B4-BE49-F238E27FC236}">
                      <a16:creationId xmlns:a16="http://schemas.microsoft.com/office/drawing/2014/main" id="{7C655AF7-30B8-4F41-A7AA-02B9275B5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2" y="230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59">
                  <a:extLst>
                    <a:ext uri="{FF2B5EF4-FFF2-40B4-BE49-F238E27FC236}">
                      <a16:creationId xmlns:a16="http://schemas.microsoft.com/office/drawing/2014/main" id="{75C2DE0A-9E3A-D94C-AE4C-89397C335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2" y="2736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60">
                  <a:extLst>
                    <a:ext uri="{FF2B5EF4-FFF2-40B4-BE49-F238E27FC236}">
                      <a16:creationId xmlns:a16="http://schemas.microsoft.com/office/drawing/2014/main" id="{CBF43D62-8EF2-9B4A-9F2C-2464C7B82F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2" y="2976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61">
                  <a:extLst>
                    <a:ext uri="{FF2B5EF4-FFF2-40B4-BE49-F238E27FC236}">
                      <a16:creationId xmlns:a16="http://schemas.microsoft.com/office/drawing/2014/main" id="{0EC905D8-47BE-654F-86A8-0FEA6B239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2" y="3210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62">
                  <a:extLst>
                    <a:ext uri="{FF2B5EF4-FFF2-40B4-BE49-F238E27FC236}">
                      <a16:creationId xmlns:a16="http://schemas.microsoft.com/office/drawing/2014/main" id="{CE0ACFA6-D477-DD4B-97F6-BC10812DD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2" y="3437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63">
                <a:extLst>
                  <a:ext uri="{FF2B5EF4-FFF2-40B4-BE49-F238E27FC236}">
                    <a16:creationId xmlns:a16="http://schemas.microsoft.com/office/drawing/2014/main" id="{047B18CF-C644-AF49-A36D-7B09AF863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9" y="1739"/>
                <a:ext cx="1144" cy="388"/>
                <a:chOff x="4227" y="2746"/>
                <a:chExt cx="1144" cy="388"/>
              </a:xfrm>
            </p:grpSpPr>
            <p:sp>
              <p:nvSpPr>
                <p:cNvPr id="47" name="Rectangle 64">
                  <a:extLst>
                    <a:ext uri="{FF2B5EF4-FFF2-40B4-BE49-F238E27FC236}">
                      <a16:creationId xmlns:a16="http://schemas.microsoft.com/office/drawing/2014/main" id="{B0A6C59F-3449-B445-AE8C-DF585F6498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2746"/>
                  <a:ext cx="1137" cy="38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Text Box 65">
                  <a:extLst>
                    <a:ext uri="{FF2B5EF4-FFF2-40B4-BE49-F238E27FC236}">
                      <a16:creationId xmlns:a16="http://schemas.microsoft.com/office/drawing/2014/main" id="{46C05244-1749-6345-A50E-28A9609DF7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7" y="2766"/>
                  <a:ext cx="1144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en-US" sz="160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Robust Soliton</a:t>
                  </a:r>
                </a:p>
                <a:p>
                  <a:pPr>
                    <a:buFontTx/>
                    <a:buNone/>
                  </a:pPr>
                  <a:r>
                    <a:rPr lang="en-US" altLang="en-US" sz="160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Degree Distribution</a:t>
                  </a:r>
                </a:p>
              </p:txBody>
            </p:sp>
          </p:grpSp>
        </p:grpSp>
        <p:sp>
          <p:nvSpPr>
            <p:cNvPr id="44" name="Line 66">
              <a:extLst>
                <a:ext uri="{FF2B5EF4-FFF2-40B4-BE49-F238E27FC236}">
                  <a16:creationId xmlns:a16="http://schemas.microsoft.com/office/drawing/2014/main" id="{1867ADC9-3259-F942-BD32-DAB926474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2" y="371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955A7B7-0733-D948-84B2-F9E6A3684E57}"/>
              </a:ext>
            </a:extLst>
          </p:cNvPr>
          <p:cNvSpPr/>
          <p:nvPr/>
        </p:nvSpPr>
        <p:spPr>
          <a:xfrm>
            <a:off x="4067944" y="2921487"/>
            <a:ext cx="576064" cy="548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2CE44-CA7B-BB44-9A10-C10ACF2A5E35}"/>
              </a:ext>
            </a:extLst>
          </p:cNvPr>
          <p:cNvSpPr txBox="1"/>
          <p:nvPr/>
        </p:nvSpPr>
        <p:spPr>
          <a:xfrm>
            <a:off x="4139952" y="3010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mbria Math"/>
              </a:rPr>
              <a:t>3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EE543F2E-9DE0-A74B-8029-BACF421C017F}"/>
              </a:ext>
            </a:extLst>
          </p:cNvPr>
          <p:cNvCxnSpPr>
            <a:cxnSpLocks/>
          </p:cNvCxnSpPr>
          <p:nvPr/>
        </p:nvCxnSpPr>
        <p:spPr>
          <a:xfrm>
            <a:off x="4659883" y="3195591"/>
            <a:ext cx="1721049" cy="1016632"/>
          </a:xfrm>
          <a:prstGeom prst="curvedConnector3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BB72106-2245-FA4B-914B-9EE8C08B6572}"/>
              </a:ext>
            </a:extLst>
          </p:cNvPr>
          <p:cNvCxnSpPr>
            <a:stCxn id="13" idx="2"/>
            <a:endCxn id="3" idx="0"/>
          </p:cNvCxnSpPr>
          <p:nvPr/>
        </p:nvCxnSpPr>
        <p:spPr>
          <a:xfrm>
            <a:off x="2282810" y="1885519"/>
            <a:ext cx="2073166" cy="103596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3C7793B-43FA-A14A-9841-A1F9252DEAF4}"/>
              </a:ext>
            </a:extLst>
          </p:cNvPr>
          <p:cNvCxnSpPr>
            <a:stCxn id="34" idx="2"/>
            <a:endCxn id="3" idx="0"/>
          </p:cNvCxnSpPr>
          <p:nvPr/>
        </p:nvCxnSpPr>
        <p:spPr>
          <a:xfrm flipH="1">
            <a:off x="4355976" y="1885519"/>
            <a:ext cx="288032" cy="103596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0474CF-AC34-D64F-8BA1-63EDDBDDDB99}"/>
              </a:ext>
            </a:extLst>
          </p:cNvPr>
          <p:cNvCxnSpPr>
            <a:cxnSpLocks/>
            <a:stCxn id="27" idx="2"/>
            <a:endCxn id="3" idx="0"/>
          </p:cNvCxnSpPr>
          <p:nvPr/>
        </p:nvCxnSpPr>
        <p:spPr>
          <a:xfrm flipH="1">
            <a:off x="4355976" y="1885519"/>
            <a:ext cx="1080120" cy="103596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4154978D-2A6C-BE4A-8EA2-CD68A5C8DDF0}"/>
              </a:ext>
            </a:extLst>
          </p:cNvPr>
          <p:cNvSpPr/>
          <p:nvPr/>
        </p:nvSpPr>
        <p:spPr>
          <a:xfrm>
            <a:off x="3074898" y="461041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22F5"/>
                </a:solidFill>
              </a:rPr>
              <a:t>Droplet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A2AEB28-3A6F-5C40-8617-A734C0250537}"/>
              </a:ext>
            </a:extLst>
          </p:cNvPr>
          <p:cNvSpPr/>
          <p:nvPr/>
        </p:nvSpPr>
        <p:spPr>
          <a:xfrm>
            <a:off x="4139952" y="4478280"/>
            <a:ext cx="43204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A64F43E-C638-CC43-BFE1-ADC93EB2ADDF}"/>
              </a:ext>
            </a:extLst>
          </p:cNvPr>
          <p:cNvSpPr/>
          <p:nvPr/>
        </p:nvSpPr>
        <p:spPr>
          <a:xfrm>
            <a:off x="4139952" y="4477807"/>
            <a:ext cx="432048" cy="21602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C9FF683-BC4E-2C40-A479-0B7DD859EB4E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355976" y="3469695"/>
            <a:ext cx="0" cy="93610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A832B2DA-E487-B240-A9EC-3F97EB585CBB}"/>
              </a:ext>
            </a:extLst>
          </p:cNvPr>
          <p:cNvSpPr/>
          <p:nvPr/>
        </p:nvSpPr>
        <p:spPr>
          <a:xfrm>
            <a:off x="1331641" y="3730665"/>
            <a:ext cx="304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 which blocks are XORed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C9EE5E8-A18B-3247-B725-C45DEFDC0E22}"/>
              </a:ext>
            </a:extLst>
          </p:cNvPr>
          <p:cNvSpPr/>
          <p:nvPr/>
        </p:nvSpPr>
        <p:spPr>
          <a:xfrm>
            <a:off x="1583668" y="2091209"/>
            <a:ext cx="1095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Choose 3 random blocks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6194F0-283D-1E40-8A16-F74918C3840B}"/>
              </a:ext>
            </a:extLst>
          </p:cNvPr>
          <p:cNvSpPr/>
          <p:nvPr/>
        </p:nvSpPr>
        <p:spPr>
          <a:xfrm>
            <a:off x="516756" y="1241065"/>
            <a:ext cx="1334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Blocks from an epoch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9A993E9-2094-5344-8AF7-A8753BEE73AD}"/>
                  </a:ext>
                </a:extLst>
              </p:cNvPr>
              <p:cNvSpPr/>
              <p:nvPr/>
            </p:nvSpPr>
            <p:spPr>
              <a:xfrm>
                <a:off x="251520" y="5877272"/>
                <a:ext cx="82089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solidFill>
                      <a:srgbClr val="0122F5"/>
                    </a:solidFill>
                  </a:rPr>
                  <a:t>Rateless</a:t>
                </a:r>
                <a:r>
                  <a:rPr lang="en-US" sz="2200" dirty="0">
                    <a:solidFill>
                      <a:srgbClr val="0122F5"/>
                    </a:solidFill>
                  </a:rPr>
                  <a:t> property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olidFill>
                      <a:srgbClr val="C00000"/>
                    </a:solidFill>
                  </a:rPr>
                  <a:t>every node can independently store droplets</a:t>
                </a: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9A993E9-2094-5344-8AF7-A8753BEE7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77272"/>
                <a:ext cx="8208912" cy="430887"/>
              </a:xfrm>
              <a:prstGeom prst="rect">
                <a:avLst/>
              </a:prstGeom>
              <a:blipFill>
                <a:blip r:embed="rId5"/>
                <a:stretch>
                  <a:fillRect l="-773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itle 1">
            <a:extLst>
              <a:ext uri="{FF2B5EF4-FFF2-40B4-BE49-F238E27FC236}">
                <a16:creationId xmlns:a16="http://schemas.microsoft.com/office/drawing/2014/main" id="{AAEFBF51-A20D-BF41-A41D-762A2F6A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Luby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-Transform (LT) Encoder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 animBg="1"/>
      <p:bldP spid="6" grpId="0"/>
      <p:bldP spid="90" grpId="0"/>
      <p:bldP spid="91" grpId="0" animBg="1"/>
      <p:bldP spid="92" grpId="0" animBg="1"/>
      <p:bldP spid="96" grpId="0"/>
      <p:bldP spid="98" grpId="0"/>
      <p:bldP spid="100" grpId="0"/>
      <p:bldP spid="10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We </a:t>
            </a:r>
            <a:r>
              <a:rPr lang="en-US" sz="3600" dirty="0">
                <a:solidFill>
                  <a:srgbClr val="FF0000"/>
                </a:solidFill>
              </a:rPr>
              <a:t>cannot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use Peeling Decoder Directly!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67857B3-F929-254E-9FB3-B58DDDD2F1B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72F1832-615E-224D-AFCC-42FCF5516276}"/>
                </a:ext>
              </a:extLst>
            </p:cNvPr>
            <p:cNvGrpSpPr/>
            <p:nvPr/>
          </p:nvGrpSpPr>
          <p:grpSpPr>
            <a:xfrm>
              <a:off x="1149874" y="1772816"/>
              <a:ext cx="6335544" cy="860020"/>
              <a:chOff x="1149874" y="1772816"/>
              <a:chExt cx="6335544" cy="8600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AA5E210-2FAA-DD4B-96AA-55E4C1C58F87}"/>
                  </a:ext>
                </a:extLst>
              </p:cNvPr>
              <p:cNvCxnSpPr>
                <a:stCxn id="7" idx="2"/>
                <a:endCxn id="28" idx="0"/>
              </p:cNvCxnSpPr>
              <p:nvPr/>
            </p:nvCxnSpPr>
            <p:spPr>
              <a:xfrm>
                <a:off x="1940464" y="1772816"/>
                <a:ext cx="149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F83AFB3-3607-F243-8C46-EDE8B2834E74}"/>
                  </a:ext>
                </a:extLst>
              </p:cNvPr>
              <p:cNvCxnSpPr>
                <a:cxnSpLocks/>
                <a:stCxn id="7" idx="2"/>
                <a:endCxn id="30" idx="0"/>
              </p:cNvCxnSpPr>
              <p:nvPr/>
            </p:nvCxnSpPr>
            <p:spPr>
              <a:xfrm>
                <a:off x="1940464" y="1772816"/>
                <a:ext cx="79358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F91D5DC-A105-3B44-94E6-09E9E2F46EBD}"/>
                  </a:ext>
                </a:extLst>
              </p:cNvPr>
              <p:cNvCxnSpPr>
                <a:cxnSpLocks/>
                <a:stCxn id="7" idx="2"/>
                <a:endCxn id="44" idx="0"/>
              </p:cNvCxnSpPr>
              <p:nvPr/>
            </p:nvCxnSpPr>
            <p:spPr>
              <a:xfrm>
                <a:off x="1940464" y="1772816"/>
                <a:ext cx="236269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A55F4B4-DC3B-D64A-95DA-329CBA69732D}"/>
                  </a:ext>
                </a:extLst>
              </p:cNvPr>
              <p:cNvCxnSpPr>
                <a:stCxn id="10" idx="2"/>
                <a:endCxn id="28" idx="0"/>
              </p:cNvCxnSpPr>
              <p:nvPr/>
            </p:nvCxnSpPr>
            <p:spPr>
              <a:xfrm flipH="1">
                <a:off x="1941962" y="1772816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B257264-3DCA-6E4F-BCB2-E9EF325A8E0A}"/>
                  </a:ext>
                </a:extLst>
              </p:cNvPr>
              <p:cNvCxnSpPr>
                <a:stCxn id="10" idx="2"/>
                <a:endCxn id="52" idx="0"/>
              </p:cNvCxnSpPr>
              <p:nvPr/>
            </p:nvCxnSpPr>
            <p:spPr>
              <a:xfrm>
                <a:off x="2732552" y="1772816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FB5346B-8F81-474D-AAB5-0740A47E16A8}"/>
                  </a:ext>
                </a:extLst>
              </p:cNvPr>
              <p:cNvCxnSpPr>
                <a:stCxn id="10" idx="2"/>
                <a:endCxn id="54" idx="0"/>
              </p:cNvCxnSpPr>
              <p:nvPr/>
            </p:nvCxnSpPr>
            <p:spPr>
              <a:xfrm>
                <a:off x="2732552" y="1772816"/>
                <a:ext cx="475286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A61E70D-B340-684A-8E24-525B7783FDD0}"/>
                  </a:ext>
                </a:extLst>
              </p:cNvPr>
              <p:cNvCxnSpPr>
                <a:cxnSpLocks/>
                <a:stCxn id="13" idx="2"/>
                <a:endCxn id="26" idx="0"/>
              </p:cNvCxnSpPr>
              <p:nvPr/>
            </p:nvCxnSpPr>
            <p:spPr>
              <a:xfrm flipH="1">
                <a:off x="1149874" y="1772816"/>
                <a:ext cx="2374766" cy="86002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8AA1D73-2A55-0B4D-8CCE-C8AFD7939DE4}"/>
                  </a:ext>
                </a:extLst>
              </p:cNvPr>
              <p:cNvCxnSpPr>
                <a:stCxn id="13" idx="2"/>
                <a:endCxn id="28" idx="0"/>
              </p:cNvCxnSpPr>
              <p:nvPr/>
            </p:nvCxnSpPr>
            <p:spPr>
              <a:xfrm flipH="1">
                <a:off x="1941962" y="1772816"/>
                <a:ext cx="1582678" cy="86002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A3293BC-8CBA-7644-BDAC-70A623DB0638}"/>
                  </a:ext>
                </a:extLst>
              </p:cNvPr>
              <p:cNvCxnSpPr>
                <a:stCxn id="13" idx="2"/>
                <a:endCxn id="48" idx="0"/>
              </p:cNvCxnSpPr>
              <p:nvPr/>
            </p:nvCxnSpPr>
            <p:spPr>
              <a:xfrm>
                <a:off x="3524640" y="1772816"/>
                <a:ext cx="1570608" cy="86002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0FC6A49-02F0-614C-B4C8-5BB90F625E91}"/>
                  </a:ext>
                </a:extLst>
              </p:cNvPr>
              <p:cNvCxnSpPr>
                <a:stCxn id="13" idx="2"/>
                <a:endCxn id="50" idx="0"/>
              </p:cNvCxnSpPr>
              <p:nvPr/>
            </p:nvCxnSpPr>
            <p:spPr>
              <a:xfrm>
                <a:off x="3524640" y="1772816"/>
                <a:ext cx="3168690" cy="854714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8750F1-711B-0E4C-ACC5-C6CBC114E641}"/>
                  </a:ext>
                </a:extLst>
              </p:cNvPr>
              <p:cNvCxnSpPr>
                <a:cxnSpLocks/>
                <a:stCxn id="18" idx="2"/>
                <a:endCxn id="30" idx="0"/>
              </p:cNvCxnSpPr>
              <p:nvPr/>
            </p:nvCxnSpPr>
            <p:spPr>
              <a:xfrm flipH="1">
                <a:off x="2734050" y="1772816"/>
                <a:ext cx="1567612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11EA1AE-3CD6-3740-864A-0CB92E353296}"/>
                  </a:ext>
                </a:extLst>
              </p:cNvPr>
              <p:cNvCxnSpPr>
                <a:stCxn id="18" idx="2"/>
                <a:endCxn id="52" idx="0"/>
              </p:cNvCxnSpPr>
              <p:nvPr/>
            </p:nvCxnSpPr>
            <p:spPr>
              <a:xfrm>
                <a:off x="4301662" y="1772816"/>
                <a:ext cx="159958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C8848C5-54C3-0D4B-969D-2F94310BB66E}"/>
                  </a:ext>
                </a:extLst>
              </p:cNvPr>
              <p:cNvCxnSpPr>
                <a:stCxn id="18" idx="2"/>
                <a:endCxn id="54" idx="0"/>
              </p:cNvCxnSpPr>
              <p:nvPr/>
            </p:nvCxnSpPr>
            <p:spPr>
              <a:xfrm>
                <a:off x="4301662" y="1772816"/>
                <a:ext cx="318375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BEFA3E6-1C68-0147-914E-998941ABE511}"/>
                  </a:ext>
                </a:extLst>
              </p:cNvPr>
              <p:cNvCxnSpPr>
                <a:stCxn id="16" idx="2"/>
                <a:endCxn id="26" idx="0"/>
              </p:cNvCxnSpPr>
              <p:nvPr/>
            </p:nvCxnSpPr>
            <p:spPr>
              <a:xfrm flipH="1">
                <a:off x="1149874" y="1772816"/>
                <a:ext cx="394387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C63B0F0-B010-7C47-8E01-EF4C77393EF0}"/>
                  </a:ext>
                </a:extLst>
              </p:cNvPr>
              <p:cNvCxnSpPr>
                <a:stCxn id="16" idx="2"/>
                <a:endCxn id="52" idx="0"/>
              </p:cNvCxnSpPr>
              <p:nvPr/>
            </p:nvCxnSpPr>
            <p:spPr>
              <a:xfrm>
                <a:off x="5093750" y="1772816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63CF8C7-CF2F-AA4E-82E9-BAF735995C86}"/>
                  </a:ext>
                </a:extLst>
              </p:cNvPr>
              <p:cNvCxnSpPr>
                <a:stCxn id="21" idx="2"/>
                <a:endCxn id="26" idx="0"/>
              </p:cNvCxnSpPr>
              <p:nvPr/>
            </p:nvCxnSpPr>
            <p:spPr>
              <a:xfrm flipH="1">
                <a:off x="1149874" y="1772816"/>
                <a:ext cx="4735964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C0F1E2A-3421-1944-9012-47DC4EC0002C}"/>
                  </a:ext>
                </a:extLst>
              </p:cNvPr>
              <p:cNvCxnSpPr>
                <a:cxnSpLocks/>
                <a:stCxn id="21" idx="2"/>
                <a:endCxn id="50" idx="0"/>
              </p:cNvCxnSpPr>
              <p:nvPr/>
            </p:nvCxnSpPr>
            <p:spPr>
              <a:xfrm>
                <a:off x="5885838" y="1772816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B3862D2-5371-5242-AF98-3B80B599545E}"/>
                  </a:ext>
                </a:extLst>
              </p:cNvPr>
              <p:cNvCxnSpPr>
                <a:stCxn id="21" idx="2"/>
                <a:endCxn id="44" idx="0"/>
              </p:cNvCxnSpPr>
              <p:nvPr/>
            </p:nvCxnSpPr>
            <p:spPr>
              <a:xfrm flipH="1">
                <a:off x="4303160" y="1772816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C74CC3B-27BC-5643-B6CB-F12A938757DC}"/>
                  </a:ext>
                </a:extLst>
              </p:cNvPr>
              <p:cNvCxnSpPr>
                <a:stCxn id="21" idx="2"/>
                <a:endCxn id="48" idx="0"/>
              </p:cNvCxnSpPr>
              <p:nvPr/>
            </p:nvCxnSpPr>
            <p:spPr>
              <a:xfrm flipH="1">
                <a:off x="5095248" y="1772816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0D5EBD3-C81A-8A45-9CBF-37EBCF01F1D7}"/>
                  </a:ext>
                </a:extLst>
              </p:cNvPr>
              <p:cNvCxnSpPr>
                <a:stCxn id="21" idx="2"/>
                <a:endCxn id="52" idx="0"/>
              </p:cNvCxnSpPr>
              <p:nvPr/>
            </p:nvCxnSpPr>
            <p:spPr>
              <a:xfrm>
                <a:off x="5885838" y="1772816"/>
                <a:ext cx="15404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9B3C51-D215-1B47-ACCA-C5DA429F4537}"/>
                </a:ext>
              </a:extLst>
            </p:cNvPr>
            <p:cNvCxnSpPr>
              <a:stCxn id="13" idx="2"/>
              <a:endCxn id="46" idx="0"/>
            </p:cNvCxnSpPr>
            <p:nvPr/>
          </p:nvCxnSpPr>
          <p:spPr>
            <a:xfrm flipH="1">
              <a:off x="3511072" y="1772816"/>
              <a:ext cx="1356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04F85E4-1468-6643-9777-3BAD574E2DF8}"/>
              </a:ext>
            </a:extLst>
          </p:cNvPr>
          <p:cNvSpPr/>
          <p:nvPr/>
        </p:nvSpPr>
        <p:spPr>
          <a:xfrm>
            <a:off x="3215621" y="2488922"/>
            <a:ext cx="612068" cy="866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35B7EF-5081-8F47-BB9F-C0C3BEA2C50C}"/>
              </a:ext>
            </a:extLst>
          </p:cNvPr>
          <p:cNvCxnSpPr>
            <a:stCxn id="46" idx="0"/>
            <a:endCxn id="13" idx="2"/>
          </p:cNvCxnSpPr>
          <p:nvPr/>
        </p:nvCxnSpPr>
        <p:spPr>
          <a:xfrm flipV="1">
            <a:off x="3511072" y="1772816"/>
            <a:ext cx="13568" cy="86002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45B05A4-670A-524C-B337-852889DFBE9F}"/>
              </a:ext>
            </a:extLst>
          </p:cNvPr>
          <p:cNvSpPr/>
          <p:nvPr/>
        </p:nvSpPr>
        <p:spPr>
          <a:xfrm>
            <a:off x="273822" y="385250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What if any droplet is maliciously formed?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Error propagation and we will decode to garbage</a:t>
            </a:r>
            <a:endParaRPr lang="en-US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2745539"/>
              <a:ext cx="432048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2745539"/>
              <a:ext cx="43204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67857B3-F929-254E-9FB3-B58DDDD2F1B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72F1832-615E-224D-AFCC-42FCF5516276}"/>
                </a:ext>
              </a:extLst>
            </p:cNvPr>
            <p:cNvGrpSpPr/>
            <p:nvPr/>
          </p:nvGrpSpPr>
          <p:grpSpPr>
            <a:xfrm>
              <a:off x="1149874" y="1772816"/>
              <a:ext cx="6335544" cy="860020"/>
              <a:chOff x="1149874" y="1772816"/>
              <a:chExt cx="6335544" cy="8600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AA5E210-2FAA-DD4B-96AA-55E4C1C58F87}"/>
                  </a:ext>
                </a:extLst>
              </p:cNvPr>
              <p:cNvCxnSpPr>
                <a:stCxn id="7" idx="2"/>
                <a:endCxn id="28" idx="0"/>
              </p:cNvCxnSpPr>
              <p:nvPr/>
            </p:nvCxnSpPr>
            <p:spPr>
              <a:xfrm>
                <a:off x="1940464" y="1772816"/>
                <a:ext cx="149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F83AFB3-3607-F243-8C46-EDE8B2834E74}"/>
                  </a:ext>
                </a:extLst>
              </p:cNvPr>
              <p:cNvCxnSpPr>
                <a:cxnSpLocks/>
                <a:stCxn id="7" idx="2"/>
                <a:endCxn id="30" idx="0"/>
              </p:cNvCxnSpPr>
              <p:nvPr/>
            </p:nvCxnSpPr>
            <p:spPr>
              <a:xfrm>
                <a:off x="1940464" y="1772816"/>
                <a:ext cx="79358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F91D5DC-A105-3B44-94E6-09E9E2F46EBD}"/>
                  </a:ext>
                </a:extLst>
              </p:cNvPr>
              <p:cNvCxnSpPr>
                <a:cxnSpLocks/>
                <a:stCxn id="7" idx="2"/>
                <a:endCxn id="44" idx="0"/>
              </p:cNvCxnSpPr>
              <p:nvPr/>
            </p:nvCxnSpPr>
            <p:spPr>
              <a:xfrm>
                <a:off x="1940464" y="1772816"/>
                <a:ext cx="236269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A55F4B4-DC3B-D64A-95DA-329CBA69732D}"/>
                  </a:ext>
                </a:extLst>
              </p:cNvPr>
              <p:cNvCxnSpPr>
                <a:stCxn id="10" idx="2"/>
                <a:endCxn id="28" idx="0"/>
              </p:cNvCxnSpPr>
              <p:nvPr/>
            </p:nvCxnSpPr>
            <p:spPr>
              <a:xfrm flipH="1">
                <a:off x="1941962" y="1772816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B257264-3DCA-6E4F-BCB2-E9EF325A8E0A}"/>
                  </a:ext>
                </a:extLst>
              </p:cNvPr>
              <p:cNvCxnSpPr>
                <a:stCxn id="10" idx="2"/>
                <a:endCxn id="52" idx="0"/>
              </p:cNvCxnSpPr>
              <p:nvPr/>
            </p:nvCxnSpPr>
            <p:spPr>
              <a:xfrm>
                <a:off x="2732552" y="1772816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FB5346B-8F81-474D-AAB5-0740A47E16A8}"/>
                  </a:ext>
                </a:extLst>
              </p:cNvPr>
              <p:cNvCxnSpPr>
                <a:stCxn id="10" idx="2"/>
                <a:endCxn id="54" idx="0"/>
              </p:cNvCxnSpPr>
              <p:nvPr/>
            </p:nvCxnSpPr>
            <p:spPr>
              <a:xfrm>
                <a:off x="2732552" y="1772816"/>
                <a:ext cx="475286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A61E70D-B340-684A-8E24-525B7783FDD0}"/>
                  </a:ext>
                </a:extLst>
              </p:cNvPr>
              <p:cNvCxnSpPr>
                <a:cxnSpLocks/>
                <a:stCxn id="13" idx="2"/>
                <a:endCxn id="26" idx="0"/>
              </p:cNvCxnSpPr>
              <p:nvPr/>
            </p:nvCxnSpPr>
            <p:spPr>
              <a:xfrm flipH="1">
                <a:off x="1149874" y="1772816"/>
                <a:ext cx="2374766" cy="86002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8AA1D73-2A55-0B4D-8CCE-C8AFD7939DE4}"/>
                  </a:ext>
                </a:extLst>
              </p:cNvPr>
              <p:cNvCxnSpPr>
                <a:stCxn id="13" idx="2"/>
                <a:endCxn id="28" idx="0"/>
              </p:cNvCxnSpPr>
              <p:nvPr/>
            </p:nvCxnSpPr>
            <p:spPr>
              <a:xfrm flipH="1">
                <a:off x="1941962" y="1772816"/>
                <a:ext cx="1582678" cy="86002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A3293BC-8CBA-7644-BDAC-70A623DB0638}"/>
                  </a:ext>
                </a:extLst>
              </p:cNvPr>
              <p:cNvCxnSpPr>
                <a:stCxn id="13" idx="2"/>
                <a:endCxn id="48" idx="0"/>
              </p:cNvCxnSpPr>
              <p:nvPr/>
            </p:nvCxnSpPr>
            <p:spPr>
              <a:xfrm>
                <a:off x="3524640" y="1772816"/>
                <a:ext cx="1570608" cy="86002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0FC6A49-02F0-614C-B4C8-5BB90F625E91}"/>
                  </a:ext>
                </a:extLst>
              </p:cNvPr>
              <p:cNvCxnSpPr>
                <a:stCxn id="13" idx="2"/>
                <a:endCxn id="50" idx="0"/>
              </p:cNvCxnSpPr>
              <p:nvPr/>
            </p:nvCxnSpPr>
            <p:spPr>
              <a:xfrm>
                <a:off x="3524640" y="1772816"/>
                <a:ext cx="3168690" cy="854714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8750F1-711B-0E4C-ACC5-C6CBC114E641}"/>
                  </a:ext>
                </a:extLst>
              </p:cNvPr>
              <p:cNvCxnSpPr>
                <a:cxnSpLocks/>
                <a:stCxn id="18" idx="2"/>
                <a:endCxn id="30" idx="0"/>
              </p:cNvCxnSpPr>
              <p:nvPr/>
            </p:nvCxnSpPr>
            <p:spPr>
              <a:xfrm flipH="1">
                <a:off x="2734050" y="1772816"/>
                <a:ext cx="1567612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11EA1AE-3CD6-3740-864A-0CB92E353296}"/>
                  </a:ext>
                </a:extLst>
              </p:cNvPr>
              <p:cNvCxnSpPr>
                <a:stCxn id="18" idx="2"/>
                <a:endCxn id="52" idx="0"/>
              </p:cNvCxnSpPr>
              <p:nvPr/>
            </p:nvCxnSpPr>
            <p:spPr>
              <a:xfrm>
                <a:off x="4301662" y="1772816"/>
                <a:ext cx="159958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C8848C5-54C3-0D4B-969D-2F94310BB66E}"/>
                  </a:ext>
                </a:extLst>
              </p:cNvPr>
              <p:cNvCxnSpPr>
                <a:stCxn id="18" idx="2"/>
                <a:endCxn id="54" idx="0"/>
              </p:cNvCxnSpPr>
              <p:nvPr/>
            </p:nvCxnSpPr>
            <p:spPr>
              <a:xfrm>
                <a:off x="4301662" y="1772816"/>
                <a:ext cx="318375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BEFA3E6-1C68-0147-914E-998941ABE511}"/>
                  </a:ext>
                </a:extLst>
              </p:cNvPr>
              <p:cNvCxnSpPr>
                <a:stCxn id="16" idx="2"/>
                <a:endCxn id="26" idx="0"/>
              </p:cNvCxnSpPr>
              <p:nvPr/>
            </p:nvCxnSpPr>
            <p:spPr>
              <a:xfrm flipH="1">
                <a:off x="1149874" y="1772816"/>
                <a:ext cx="394387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C63B0F0-B010-7C47-8E01-EF4C77393EF0}"/>
                  </a:ext>
                </a:extLst>
              </p:cNvPr>
              <p:cNvCxnSpPr>
                <a:stCxn id="16" idx="2"/>
                <a:endCxn id="52" idx="0"/>
              </p:cNvCxnSpPr>
              <p:nvPr/>
            </p:nvCxnSpPr>
            <p:spPr>
              <a:xfrm>
                <a:off x="5093750" y="1772816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63CF8C7-CF2F-AA4E-82E9-BAF735995C86}"/>
                  </a:ext>
                </a:extLst>
              </p:cNvPr>
              <p:cNvCxnSpPr>
                <a:stCxn id="21" idx="2"/>
                <a:endCxn id="26" idx="0"/>
              </p:cNvCxnSpPr>
              <p:nvPr/>
            </p:nvCxnSpPr>
            <p:spPr>
              <a:xfrm flipH="1">
                <a:off x="1149874" y="1772816"/>
                <a:ext cx="4735964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C0F1E2A-3421-1944-9012-47DC4EC0002C}"/>
                  </a:ext>
                </a:extLst>
              </p:cNvPr>
              <p:cNvCxnSpPr>
                <a:cxnSpLocks/>
                <a:stCxn id="21" idx="2"/>
                <a:endCxn id="50" idx="0"/>
              </p:cNvCxnSpPr>
              <p:nvPr/>
            </p:nvCxnSpPr>
            <p:spPr>
              <a:xfrm>
                <a:off x="5885838" y="1772816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B3862D2-5371-5242-AF98-3B80B599545E}"/>
                  </a:ext>
                </a:extLst>
              </p:cNvPr>
              <p:cNvCxnSpPr>
                <a:stCxn id="21" idx="2"/>
                <a:endCxn id="44" idx="0"/>
              </p:cNvCxnSpPr>
              <p:nvPr/>
            </p:nvCxnSpPr>
            <p:spPr>
              <a:xfrm flipH="1">
                <a:off x="4303160" y="1772816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C74CC3B-27BC-5643-B6CB-F12A938757DC}"/>
                  </a:ext>
                </a:extLst>
              </p:cNvPr>
              <p:cNvCxnSpPr>
                <a:stCxn id="21" idx="2"/>
                <a:endCxn id="48" idx="0"/>
              </p:cNvCxnSpPr>
              <p:nvPr/>
            </p:nvCxnSpPr>
            <p:spPr>
              <a:xfrm flipH="1">
                <a:off x="5095248" y="1772816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0D5EBD3-C81A-8A45-9CBF-37EBCF01F1D7}"/>
                  </a:ext>
                </a:extLst>
              </p:cNvPr>
              <p:cNvCxnSpPr>
                <a:stCxn id="21" idx="2"/>
                <a:endCxn id="52" idx="0"/>
              </p:cNvCxnSpPr>
              <p:nvPr/>
            </p:nvCxnSpPr>
            <p:spPr>
              <a:xfrm>
                <a:off x="5885838" y="1772816"/>
                <a:ext cx="15404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9B3C51-D215-1B47-ACCA-C5DA429F4537}"/>
                </a:ext>
              </a:extLst>
            </p:cNvPr>
            <p:cNvCxnSpPr>
              <a:stCxn id="13" idx="2"/>
              <a:endCxn id="46" idx="0"/>
            </p:cNvCxnSpPr>
            <p:nvPr/>
          </p:nvCxnSpPr>
          <p:spPr>
            <a:xfrm flipH="1">
              <a:off x="3511072" y="1772816"/>
              <a:ext cx="1356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04F85E4-1468-6643-9777-3BAD574E2DF8}"/>
              </a:ext>
            </a:extLst>
          </p:cNvPr>
          <p:cNvSpPr/>
          <p:nvPr/>
        </p:nvSpPr>
        <p:spPr>
          <a:xfrm>
            <a:off x="3215621" y="2488922"/>
            <a:ext cx="612068" cy="866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35B7EF-5081-8F47-BB9F-C0C3BEA2C50C}"/>
              </a:ext>
            </a:extLst>
          </p:cNvPr>
          <p:cNvCxnSpPr>
            <a:stCxn id="46" idx="0"/>
            <a:endCxn id="13" idx="2"/>
          </p:cNvCxnSpPr>
          <p:nvPr/>
        </p:nvCxnSpPr>
        <p:spPr>
          <a:xfrm flipV="1">
            <a:off x="3511072" y="1772816"/>
            <a:ext cx="13568" cy="86002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45B05A4-670A-524C-B337-852889DFBE9F}"/>
              </a:ext>
            </a:extLst>
          </p:cNvPr>
          <p:cNvSpPr/>
          <p:nvPr/>
        </p:nvSpPr>
        <p:spPr>
          <a:xfrm>
            <a:off x="273822" y="385250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What if any droplet is maliciously formed?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Error propagation and we will decode to garbage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F619259-EB88-AE48-A96E-572DA87095C2}"/>
              </a:ext>
            </a:extLst>
          </p:cNvPr>
          <p:cNvSpPr/>
          <p:nvPr/>
        </p:nvSpPr>
        <p:spPr>
          <a:xfrm>
            <a:off x="251520" y="5035823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We leverage hash-chain structure + Merkle roots!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11F1B438-4DB6-3744-B2C0-5EAA91C580FE}"/>
              </a:ext>
            </a:extLst>
          </p:cNvPr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We </a:t>
            </a:r>
            <a:r>
              <a:rPr lang="en-US" sz="3600" dirty="0">
                <a:solidFill>
                  <a:srgbClr val="FF0000"/>
                </a:solidFill>
              </a:rPr>
              <a:t>cannot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use Peeling Decoder Directly!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9F62CE-94CB-684D-868A-1D62DC70E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88" y="2017832"/>
            <a:ext cx="7235440" cy="16597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FC87AAF-33B2-7948-A50D-AE9EE6A394DA}"/>
              </a:ext>
            </a:extLst>
          </p:cNvPr>
          <p:cNvSpPr/>
          <p:nvPr/>
        </p:nvSpPr>
        <p:spPr>
          <a:xfrm>
            <a:off x="457200" y="1066467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Obtain the </a:t>
            </a:r>
            <a:r>
              <a:rPr lang="en-US" sz="2200" dirty="0">
                <a:solidFill>
                  <a:srgbClr val="0122F5"/>
                </a:solidFill>
              </a:rPr>
              <a:t>longest valid header chain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2C8E69-9163-8F4E-BBF3-10CB6BB28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34" y="1743041"/>
            <a:ext cx="452556" cy="42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0DFB66-E27B-8F47-ACDE-11D7DCDBE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238" y="3645024"/>
            <a:ext cx="7481234" cy="1800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EAB142-AC33-1147-876B-729DD1B1F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6454"/>
            <a:ext cx="452556" cy="428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FF423C-9310-7E47-9677-E0584D351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40" y="2837702"/>
            <a:ext cx="6985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56A2A-8EAD-8F4A-A0AD-961AD1850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3408" y="1158776"/>
            <a:ext cx="3517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2066786" y="2280948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1276196" y="3711726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2745539"/>
              <a:ext cx="432048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2745539"/>
              <a:ext cx="43204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60" y="1806848"/>
            <a:ext cx="4441852" cy="254000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67857B3-F929-254E-9FB3-B58DDDD2F1B6}"/>
              </a:ext>
            </a:extLst>
          </p:cNvPr>
          <p:cNvGrpSpPr/>
          <p:nvPr/>
        </p:nvGrpSpPr>
        <p:grpSpPr>
          <a:xfrm>
            <a:off x="1492220" y="2857012"/>
            <a:ext cx="6335544" cy="860020"/>
            <a:chOff x="1492220" y="2857012"/>
            <a:chExt cx="6335544" cy="86002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72F1832-615E-224D-AFCC-42FCF5516276}"/>
                </a:ext>
              </a:extLst>
            </p:cNvPr>
            <p:cNvGrpSpPr/>
            <p:nvPr/>
          </p:nvGrpSpPr>
          <p:grpSpPr>
            <a:xfrm>
              <a:off x="1492220" y="2857012"/>
              <a:ext cx="6335544" cy="860020"/>
              <a:chOff x="1492220" y="2857012"/>
              <a:chExt cx="6335544" cy="8600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AA5E210-2FAA-DD4B-96AA-55E4C1C58F87}"/>
                  </a:ext>
                </a:extLst>
              </p:cNvPr>
              <p:cNvCxnSpPr>
                <a:stCxn id="7" idx="2"/>
                <a:endCxn id="28" idx="0"/>
              </p:cNvCxnSpPr>
              <p:nvPr/>
            </p:nvCxnSpPr>
            <p:spPr>
              <a:xfrm>
                <a:off x="2282810" y="2857012"/>
                <a:ext cx="149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F83AFB3-3607-F243-8C46-EDE8B2834E74}"/>
                  </a:ext>
                </a:extLst>
              </p:cNvPr>
              <p:cNvCxnSpPr>
                <a:cxnSpLocks/>
                <a:stCxn id="7" idx="2"/>
                <a:endCxn id="30" idx="0"/>
              </p:cNvCxnSpPr>
              <p:nvPr/>
            </p:nvCxnSpPr>
            <p:spPr>
              <a:xfrm>
                <a:off x="2282810" y="2857012"/>
                <a:ext cx="79358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F91D5DC-A105-3B44-94E6-09E9E2F46EBD}"/>
                  </a:ext>
                </a:extLst>
              </p:cNvPr>
              <p:cNvCxnSpPr>
                <a:cxnSpLocks/>
                <a:stCxn id="7" idx="2"/>
                <a:endCxn id="44" idx="0"/>
              </p:cNvCxnSpPr>
              <p:nvPr/>
            </p:nvCxnSpPr>
            <p:spPr>
              <a:xfrm>
                <a:off x="2282810" y="2857012"/>
                <a:ext cx="236269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A55F4B4-DC3B-D64A-95DA-329CBA69732D}"/>
                  </a:ext>
                </a:extLst>
              </p:cNvPr>
              <p:cNvCxnSpPr>
                <a:stCxn id="10" idx="2"/>
                <a:endCxn id="28" idx="0"/>
              </p:cNvCxnSpPr>
              <p:nvPr/>
            </p:nvCxnSpPr>
            <p:spPr>
              <a:xfrm flipH="1">
                <a:off x="2284308" y="2857012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B257264-3DCA-6E4F-BCB2-E9EF325A8E0A}"/>
                  </a:ext>
                </a:extLst>
              </p:cNvPr>
              <p:cNvCxnSpPr>
                <a:stCxn id="10" idx="2"/>
                <a:endCxn id="52" idx="0"/>
              </p:cNvCxnSpPr>
              <p:nvPr/>
            </p:nvCxnSpPr>
            <p:spPr>
              <a:xfrm>
                <a:off x="3074898" y="2857012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FB5346B-8F81-474D-AAB5-0740A47E16A8}"/>
                  </a:ext>
                </a:extLst>
              </p:cNvPr>
              <p:cNvCxnSpPr>
                <a:stCxn id="10" idx="2"/>
                <a:endCxn id="54" idx="0"/>
              </p:cNvCxnSpPr>
              <p:nvPr/>
            </p:nvCxnSpPr>
            <p:spPr>
              <a:xfrm>
                <a:off x="3074898" y="2857012"/>
                <a:ext cx="475286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A61E70D-B340-684A-8E24-525B7783FDD0}"/>
                  </a:ext>
                </a:extLst>
              </p:cNvPr>
              <p:cNvCxnSpPr>
                <a:cxnSpLocks/>
                <a:stCxn id="13" idx="2"/>
                <a:endCxn id="26" idx="0"/>
              </p:cNvCxnSpPr>
              <p:nvPr/>
            </p:nvCxnSpPr>
            <p:spPr>
              <a:xfrm flipH="1">
                <a:off x="1492220" y="2857012"/>
                <a:ext cx="237476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8AA1D73-2A55-0B4D-8CCE-C8AFD7939DE4}"/>
                  </a:ext>
                </a:extLst>
              </p:cNvPr>
              <p:cNvCxnSpPr>
                <a:stCxn id="13" idx="2"/>
                <a:endCxn id="28" idx="0"/>
              </p:cNvCxnSpPr>
              <p:nvPr/>
            </p:nvCxnSpPr>
            <p:spPr>
              <a:xfrm flipH="1">
                <a:off x="2284308" y="2857012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A3293BC-8CBA-7644-BDAC-70A623DB0638}"/>
                  </a:ext>
                </a:extLst>
              </p:cNvPr>
              <p:cNvCxnSpPr>
                <a:stCxn id="13" idx="2"/>
                <a:endCxn id="48" idx="0"/>
              </p:cNvCxnSpPr>
              <p:nvPr/>
            </p:nvCxnSpPr>
            <p:spPr>
              <a:xfrm>
                <a:off x="3866986" y="2857012"/>
                <a:ext cx="157060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0FC6A49-02F0-614C-B4C8-5BB90F625E91}"/>
                  </a:ext>
                </a:extLst>
              </p:cNvPr>
              <p:cNvCxnSpPr>
                <a:stCxn id="13" idx="2"/>
                <a:endCxn id="50" idx="0"/>
              </p:cNvCxnSpPr>
              <p:nvPr/>
            </p:nvCxnSpPr>
            <p:spPr>
              <a:xfrm>
                <a:off x="3866986" y="2857012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8750F1-711B-0E4C-ACC5-C6CBC114E641}"/>
                  </a:ext>
                </a:extLst>
              </p:cNvPr>
              <p:cNvCxnSpPr>
                <a:cxnSpLocks/>
                <a:stCxn id="18" idx="2"/>
                <a:endCxn id="30" idx="0"/>
              </p:cNvCxnSpPr>
              <p:nvPr/>
            </p:nvCxnSpPr>
            <p:spPr>
              <a:xfrm flipH="1">
                <a:off x="3076396" y="2857012"/>
                <a:ext cx="1567612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11EA1AE-3CD6-3740-864A-0CB92E353296}"/>
                  </a:ext>
                </a:extLst>
              </p:cNvPr>
              <p:cNvCxnSpPr>
                <a:stCxn id="18" idx="2"/>
                <a:endCxn id="52" idx="0"/>
              </p:cNvCxnSpPr>
              <p:nvPr/>
            </p:nvCxnSpPr>
            <p:spPr>
              <a:xfrm>
                <a:off x="4644008" y="2857012"/>
                <a:ext cx="159958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C8848C5-54C3-0D4B-969D-2F94310BB66E}"/>
                  </a:ext>
                </a:extLst>
              </p:cNvPr>
              <p:cNvCxnSpPr>
                <a:stCxn id="18" idx="2"/>
                <a:endCxn id="54" idx="0"/>
              </p:cNvCxnSpPr>
              <p:nvPr/>
            </p:nvCxnSpPr>
            <p:spPr>
              <a:xfrm>
                <a:off x="4644008" y="2857012"/>
                <a:ext cx="318375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BEFA3E6-1C68-0147-914E-998941ABE511}"/>
                  </a:ext>
                </a:extLst>
              </p:cNvPr>
              <p:cNvCxnSpPr>
                <a:stCxn id="16" idx="2"/>
                <a:endCxn id="26" idx="0"/>
              </p:cNvCxnSpPr>
              <p:nvPr/>
            </p:nvCxnSpPr>
            <p:spPr>
              <a:xfrm flipH="1">
                <a:off x="1492220" y="2857012"/>
                <a:ext cx="394387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C63B0F0-B010-7C47-8E01-EF4C77393EF0}"/>
                  </a:ext>
                </a:extLst>
              </p:cNvPr>
              <p:cNvCxnSpPr>
                <a:stCxn id="16" idx="2"/>
                <a:endCxn id="52" idx="0"/>
              </p:cNvCxnSpPr>
              <p:nvPr/>
            </p:nvCxnSpPr>
            <p:spPr>
              <a:xfrm>
                <a:off x="5436096" y="2857012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63CF8C7-CF2F-AA4E-82E9-BAF735995C86}"/>
                  </a:ext>
                </a:extLst>
              </p:cNvPr>
              <p:cNvCxnSpPr>
                <a:stCxn id="21" idx="2"/>
                <a:endCxn id="26" idx="0"/>
              </p:cNvCxnSpPr>
              <p:nvPr/>
            </p:nvCxnSpPr>
            <p:spPr>
              <a:xfrm flipH="1">
                <a:off x="1492220" y="2857012"/>
                <a:ext cx="4735964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C0F1E2A-3421-1944-9012-47DC4EC0002C}"/>
                  </a:ext>
                </a:extLst>
              </p:cNvPr>
              <p:cNvCxnSpPr>
                <a:cxnSpLocks/>
                <a:stCxn id="21" idx="2"/>
                <a:endCxn id="50" idx="0"/>
              </p:cNvCxnSpPr>
              <p:nvPr/>
            </p:nvCxnSpPr>
            <p:spPr>
              <a:xfrm>
                <a:off x="6228184" y="2857012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B3862D2-5371-5242-AF98-3B80B599545E}"/>
                  </a:ext>
                </a:extLst>
              </p:cNvPr>
              <p:cNvCxnSpPr>
                <a:stCxn id="21" idx="2"/>
                <a:endCxn id="44" idx="0"/>
              </p:cNvCxnSpPr>
              <p:nvPr/>
            </p:nvCxnSpPr>
            <p:spPr>
              <a:xfrm flipH="1">
                <a:off x="4645506" y="2857012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C74CC3B-27BC-5643-B6CB-F12A938757DC}"/>
                  </a:ext>
                </a:extLst>
              </p:cNvPr>
              <p:cNvCxnSpPr>
                <a:stCxn id="21" idx="2"/>
                <a:endCxn id="48" idx="0"/>
              </p:cNvCxnSpPr>
              <p:nvPr/>
            </p:nvCxnSpPr>
            <p:spPr>
              <a:xfrm flipH="1">
                <a:off x="5437594" y="2857012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0D5EBD3-C81A-8A45-9CBF-37EBCF01F1D7}"/>
                  </a:ext>
                </a:extLst>
              </p:cNvPr>
              <p:cNvCxnSpPr>
                <a:stCxn id="21" idx="2"/>
                <a:endCxn id="52" idx="0"/>
              </p:cNvCxnSpPr>
              <p:nvPr/>
            </p:nvCxnSpPr>
            <p:spPr>
              <a:xfrm>
                <a:off x="6228184" y="2857012"/>
                <a:ext cx="15404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9B3C51-D215-1B47-ACCA-C5DA429F4537}"/>
                </a:ext>
              </a:extLst>
            </p:cNvPr>
            <p:cNvCxnSpPr>
              <a:stCxn id="13" idx="2"/>
              <a:endCxn id="46" idx="0"/>
            </p:cNvCxnSpPr>
            <p:nvPr/>
          </p:nvCxnSpPr>
          <p:spPr>
            <a:xfrm flipH="1">
              <a:off x="3853418" y="2857012"/>
              <a:ext cx="1356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2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2066786" y="2280948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1276196" y="3711726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56" y="1772816"/>
            <a:ext cx="4441852" cy="254000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67857B3-F929-254E-9FB3-B58DDDD2F1B6}"/>
              </a:ext>
            </a:extLst>
          </p:cNvPr>
          <p:cNvGrpSpPr/>
          <p:nvPr/>
        </p:nvGrpSpPr>
        <p:grpSpPr>
          <a:xfrm>
            <a:off x="1492220" y="2857012"/>
            <a:ext cx="6335544" cy="860020"/>
            <a:chOff x="1492220" y="2857012"/>
            <a:chExt cx="6335544" cy="86002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72F1832-615E-224D-AFCC-42FCF5516276}"/>
                </a:ext>
              </a:extLst>
            </p:cNvPr>
            <p:cNvGrpSpPr/>
            <p:nvPr/>
          </p:nvGrpSpPr>
          <p:grpSpPr>
            <a:xfrm>
              <a:off x="1492220" y="2857012"/>
              <a:ext cx="6335544" cy="860020"/>
              <a:chOff x="1492220" y="2857012"/>
              <a:chExt cx="6335544" cy="8600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AA5E210-2FAA-DD4B-96AA-55E4C1C58F87}"/>
                  </a:ext>
                </a:extLst>
              </p:cNvPr>
              <p:cNvCxnSpPr>
                <a:stCxn id="7" idx="2"/>
                <a:endCxn id="28" idx="0"/>
              </p:cNvCxnSpPr>
              <p:nvPr/>
            </p:nvCxnSpPr>
            <p:spPr>
              <a:xfrm>
                <a:off x="2282810" y="2857012"/>
                <a:ext cx="149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F83AFB3-3607-F243-8C46-EDE8B2834E74}"/>
                  </a:ext>
                </a:extLst>
              </p:cNvPr>
              <p:cNvCxnSpPr>
                <a:cxnSpLocks/>
                <a:stCxn id="7" idx="2"/>
                <a:endCxn id="30" idx="0"/>
              </p:cNvCxnSpPr>
              <p:nvPr/>
            </p:nvCxnSpPr>
            <p:spPr>
              <a:xfrm>
                <a:off x="2282810" y="2857012"/>
                <a:ext cx="79358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F91D5DC-A105-3B44-94E6-09E9E2F46EBD}"/>
                  </a:ext>
                </a:extLst>
              </p:cNvPr>
              <p:cNvCxnSpPr>
                <a:cxnSpLocks/>
                <a:stCxn id="7" idx="2"/>
                <a:endCxn id="44" idx="0"/>
              </p:cNvCxnSpPr>
              <p:nvPr/>
            </p:nvCxnSpPr>
            <p:spPr>
              <a:xfrm>
                <a:off x="2282810" y="2857012"/>
                <a:ext cx="236269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A55F4B4-DC3B-D64A-95DA-329CBA69732D}"/>
                  </a:ext>
                </a:extLst>
              </p:cNvPr>
              <p:cNvCxnSpPr>
                <a:stCxn id="10" idx="2"/>
                <a:endCxn id="28" idx="0"/>
              </p:cNvCxnSpPr>
              <p:nvPr/>
            </p:nvCxnSpPr>
            <p:spPr>
              <a:xfrm flipH="1">
                <a:off x="2284308" y="2857012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B257264-3DCA-6E4F-BCB2-E9EF325A8E0A}"/>
                  </a:ext>
                </a:extLst>
              </p:cNvPr>
              <p:cNvCxnSpPr>
                <a:stCxn id="10" idx="2"/>
                <a:endCxn id="52" idx="0"/>
              </p:cNvCxnSpPr>
              <p:nvPr/>
            </p:nvCxnSpPr>
            <p:spPr>
              <a:xfrm>
                <a:off x="3074898" y="2857012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FB5346B-8F81-474D-AAB5-0740A47E16A8}"/>
                  </a:ext>
                </a:extLst>
              </p:cNvPr>
              <p:cNvCxnSpPr>
                <a:stCxn id="10" idx="2"/>
                <a:endCxn id="54" idx="0"/>
              </p:cNvCxnSpPr>
              <p:nvPr/>
            </p:nvCxnSpPr>
            <p:spPr>
              <a:xfrm>
                <a:off x="3074898" y="2857012"/>
                <a:ext cx="475286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A61E70D-B340-684A-8E24-525B7783FDD0}"/>
                  </a:ext>
                </a:extLst>
              </p:cNvPr>
              <p:cNvCxnSpPr>
                <a:cxnSpLocks/>
                <a:stCxn id="13" idx="2"/>
                <a:endCxn id="26" idx="0"/>
              </p:cNvCxnSpPr>
              <p:nvPr/>
            </p:nvCxnSpPr>
            <p:spPr>
              <a:xfrm flipH="1">
                <a:off x="1492220" y="2857012"/>
                <a:ext cx="237476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8AA1D73-2A55-0B4D-8CCE-C8AFD7939DE4}"/>
                  </a:ext>
                </a:extLst>
              </p:cNvPr>
              <p:cNvCxnSpPr>
                <a:stCxn id="13" idx="2"/>
                <a:endCxn id="28" idx="0"/>
              </p:cNvCxnSpPr>
              <p:nvPr/>
            </p:nvCxnSpPr>
            <p:spPr>
              <a:xfrm flipH="1">
                <a:off x="2284308" y="2857012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A3293BC-8CBA-7644-BDAC-70A623DB0638}"/>
                  </a:ext>
                </a:extLst>
              </p:cNvPr>
              <p:cNvCxnSpPr>
                <a:stCxn id="13" idx="2"/>
                <a:endCxn id="48" idx="0"/>
              </p:cNvCxnSpPr>
              <p:nvPr/>
            </p:nvCxnSpPr>
            <p:spPr>
              <a:xfrm>
                <a:off x="3866986" y="2857012"/>
                <a:ext cx="157060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0FC6A49-02F0-614C-B4C8-5BB90F625E91}"/>
                  </a:ext>
                </a:extLst>
              </p:cNvPr>
              <p:cNvCxnSpPr>
                <a:stCxn id="13" idx="2"/>
                <a:endCxn id="50" idx="0"/>
              </p:cNvCxnSpPr>
              <p:nvPr/>
            </p:nvCxnSpPr>
            <p:spPr>
              <a:xfrm>
                <a:off x="3866986" y="2857012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8750F1-711B-0E4C-ACC5-C6CBC114E641}"/>
                  </a:ext>
                </a:extLst>
              </p:cNvPr>
              <p:cNvCxnSpPr>
                <a:cxnSpLocks/>
                <a:stCxn id="18" idx="2"/>
                <a:endCxn id="30" idx="0"/>
              </p:cNvCxnSpPr>
              <p:nvPr/>
            </p:nvCxnSpPr>
            <p:spPr>
              <a:xfrm flipH="1">
                <a:off x="3076396" y="2857012"/>
                <a:ext cx="1567612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11EA1AE-3CD6-3740-864A-0CB92E353296}"/>
                  </a:ext>
                </a:extLst>
              </p:cNvPr>
              <p:cNvCxnSpPr>
                <a:stCxn id="18" idx="2"/>
                <a:endCxn id="52" idx="0"/>
              </p:cNvCxnSpPr>
              <p:nvPr/>
            </p:nvCxnSpPr>
            <p:spPr>
              <a:xfrm>
                <a:off x="4644008" y="2857012"/>
                <a:ext cx="159958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C8848C5-54C3-0D4B-969D-2F94310BB66E}"/>
                  </a:ext>
                </a:extLst>
              </p:cNvPr>
              <p:cNvCxnSpPr>
                <a:stCxn id="18" idx="2"/>
                <a:endCxn id="54" idx="0"/>
              </p:cNvCxnSpPr>
              <p:nvPr/>
            </p:nvCxnSpPr>
            <p:spPr>
              <a:xfrm>
                <a:off x="4644008" y="2857012"/>
                <a:ext cx="318375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BEFA3E6-1C68-0147-914E-998941ABE511}"/>
                  </a:ext>
                </a:extLst>
              </p:cNvPr>
              <p:cNvCxnSpPr>
                <a:stCxn id="16" idx="2"/>
                <a:endCxn id="26" idx="0"/>
              </p:cNvCxnSpPr>
              <p:nvPr/>
            </p:nvCxnSpPr>
            <p:spPr>
              <a:xfrm flipH="1">
                <a:off x="1492220" y="2857012"/>
                <a:ext cx="394387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C63B0F0-B010-7C47-8E01-EF4C77393EF0}"/>
                  </a:ext>
                </a:extLst>
              </p:cNvPr>
              <p:cNvCxnSpPr>
                <a:stCxn id="16" idx="2"/>
                <a:endCxn id="52" idx="0"/>
              </p:cNvCxnSpPr>
              <p:nvPr/>
            </p:nvCxnSpPr>
            <p:spPr>
              <a:xfrm>
                <a:off x="5436096" y="2857012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63CF8C7-CF2F-AA4E-82E9-BAF735995C86}"/>
                  </a:ext>
                </a:extLst>
              </p:cNvPr>
              <p:cNvCxnSpPr>
                <a:stCxn id="21" idx="2"/>
                <a:endCxn id="26" idx="0"/>
              </p:cNvCxnSpPr>
              <p:nvPr/>
            </p:nvCxnSpPr>
            <p:spPr>
              <a:xfrm flipH="1">
                <a:off x="1492220" y="2857012"/>
                <a:ext cx="4735964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C0F1E2A-3421-1944-9012-47DC4EC0002C}"/>
                  </a:ext>
                </a:extLst>
              </p:cNvPr>
              <p:cNvCxnSpPr>
                <a:cxnSpLocks/>
                <a:stCxn id="21" idx="2"/>
                <a:endCxn id="50" idx="0"/>
              </p:cNvCxnSpPr>
              <p:nvPr/>
            </p:nvCxnSpPr>
            <p:spPr>
              <a:xfrm>
                <a:off x="6228184" y="2857012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B3862D2-5371-5242-AF98-3B80B599545E}"/>
                  </a:ext>
                </a:extLst>
              </p:cNvPr>
              <p:cNvCxnSpPr>
                <a:stCxn id="21" idx="2"/>
                <a:endCxn id="44" idx="0"/>
              </p:cNvCxnSpPr>
              <p:nvPr/>
            </p:nvCxnSpPr>
            <p:spPr>
              <a:xfrm flipH="1">
                <a:off x="4645506" y="2857012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C74CC3B-27BC-5643-B6CB-F12A938757DC}"/>
                  </a:ext>
                </a:extLst>
              </p:cNvPr>
              <p:cNvCxnSpPr>
                <a:stCxn id="21" idx="2"/>
                <a:endCxn id="48" idx="0"/>
              </p:cNvCxnSpPr>
              <p:nvPr/>
            </p:nvCxnSpPr>
            <p:spPr>
              <a:xfrm flipH="1">
                <a:off x="5437594" y="2857012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0D5EBD3-C81A-8A45-9CBF-37EBCF01F1D7}"/>
                  </a:ext>
                </a:extLst>
              </p:cNvPr>
              <p:cNvCxnSpPr>
                <a:stCxn id="21" idx="2"/>
                <a:endCxn id="52" idx="0"/>
              </p:cNvCxnSpPr>
              <p:nvPr/>
            </p:nvCxnSpPr>
            <p:spPr>
              <a:xfrm>
                <a:off x="6228184" y="2857012"/>
                <a:ext cx="15404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9B3C51-D215-1B47-ACCA-C5DA429F4537}"/>
                </a:ext>
              </a:extLst>
            </p:cNvPr>
            <p:cNvCxnSpPr>
              <a:stCxn id="13" idx="2"/>
              <a:endCxn id="46" idx="0"/>
            </p:cNvCxnSpPr>
            <p:nvPr/>
          </p:nvCxnSpPr>
          <p:spPr>
            <a:xfrm flipH="1">
              <a:off x="3853418" y="2857012"/>
              <a:ext cx="1356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FC01455A-0F22-194E-B918-2B44A3FB3DB2}"/>
              </a:ext>
            </a:extLst>
          </p:cNvPr>
          <p:cNvSpPr/>
          <p:nvPr/>
        </p:nvSpPr>
        <p:spPr>
          <a:xfrm>
            <a:off x="1556530" y="5375414"/>
            <a:ext cx="6271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Decoder does not know which</a:t>
            </a:r>
            <a:r>
              <a:rPr lang="en-US" sz="2200" dirty="0">
                <a:solidFill>
                  <a:srgbClr val="0122F5"/>
                </a:solidFill>
              </a:rPr>
              <a:t> droplets </a:t>
            </a:r>
            <a:r>
              <a:rPr lang="en-US" sz="2200" dirty="0"/>
              <a:t>are</a:t>
            </a:r>
            <a:r>
              <a:rPr lang="en-US" sz="2200" dirty="0">
                <a:solidFill>
                  <a:srgbClr val="0122F5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malicious!</a:t>
            </a:r>
          </a:p>
        </p:txBody>
      </p:sp>
    </p:spTree>
    <p:extLst>
      <p:ext uri="{BB962C8B-B14F-4D97-AF65-F5344CB8AC3E}">
        <p14:creationId xmlns:p14="http://schemas.microsoft.com/office/powerpoint/2010/main" val="1191418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2066786" y="2280948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1276196" y="3711726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56" y="1772816"/>
            <a:ext cx="4441852" cy="254000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67857B3-F929-254E-9FB3-B58DDDD2F1B6}"/>
              </a:ext>
            </a:extLst>
          </p:cNvPr>
          <p:cNvGrpSpPr/>
          <p:nvPr/>
        </p:nvGrpSpPr>
        <p:grpSpPr>
          <a:xfrm>
            <a:off x="1492220" y="2857012"/>
            <a:ext cx="6335544" cy="860020"/>
            <a:chOff x="1492220" y="2857012"/>
            <a:chExt cx="6335544" cy="86002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72F1832-615E-224D-AFCC-42FCF5516276}"/>
                </a:ext>
              </a:extLst>
            </p:cNvPr>
            <p:cNvGrpSpPr/>
            <p:nvPr/>
          </p:nvGrpSpPr>
          <p:grpSpPr>
            <a:xfrm>
              <a:off x="1492220" y="2857012"/>
              <a:ext cx="6335544" cy="860020"/>
              <a:chOff x="1492220" y="2857012"/>
              <a:chExt cx="6335544" cy="8600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AA5E210-2FAA-DD4B-96AA-55E4C1C58F87}"/>
                  </a:ext>
                </a:extLst>
              </p:cNvPr>
              <p:cNvCxnSpPr>
                <a:stCxn id="7" idx="2"/>
                <a:endCxn id="28" idx="0"/>
              </p:cNvCxnSpPr>
              <p:nvPr/>
            </p:nvCxnSpPr>
            <p:spPr>
              <a:xfrm>
                <a:off x="2282810" y="2857012"/>
                <a:ext cx="149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F83AFB3-3607-F243-8C46-EDE8B2834E74}"/>
                  </a:ext>
                </a:extLst>
              </p:cNvPr>
              <p:cNvCxnSpPr>
                <a:cxnSpLocks/>
                <a:stCxn id="7" idx="2"/>
                <a:endCxn id="30" idx="0"/>
              </p:cNvCxnSpPr>
              <p:nvPr/>
            </p:nvCxnSpPr>
            <p:spPr>
              <a:xfrm>
                <a:off x="2282810" y="2857012"/>
                <a:ext cx="79358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F91D5DC-A105-3B44-94E6-09E9E2F46EBD}"/>
                  </a:ext>
                </a:extLst>
              </p:cNvPr>
              <p:cNvCxnSpPr>
                <a:cxnSpLocks/>
                <a:stCxn id="7" idx="2"/>
                <a:endCxn id="44" idx="0"/>
              </p:cNvCxnSpPr>
              <p:nvPr/>
            </p:nvCxnSpPr>
            <p:spPr>
              <a:xfrm>
                <a:off x="2282810" y="2857012"/>
                <a:ext cx="236269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A55F4B4-DC3B-D64A-95DA-329CBA69732D}"/>
                  </a:ext>
                </a:extLst>
              </p:cNvPr>
              <p:cNvCxnSpPr>
                <a:stCxn id="10" idx="2"/>
                <a:endCxn id="28" idx="0"/>
              </p:cNvCxnSpPr>
              <p:nvPr/>
            </p:nvCxnSpPr>
            <p:spPr>
              <a:xfrm flipH="1">
                <a:off x="2284308" y="2857012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B257264-3DCA-6E4F-BCB2-E9EF325A8E0A}"/>
                  </a:ext>
                </a:extLst>
              </p:cNvPr>
              <p:cNvCxnSpPr>
                <a:stCxn id="10" idx="2"/>
                <a:endCxn id="52" idx="0"/>
              </p:cNvCxnSpPr>
              <p:nvPr/>
            </p:nvCxnSpPr>
            <p:spPr>
              <a:xfrm>
                <a:off x="3074898" y="2857012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FB5346B-8F81-474D-AAB5-0740A47E16A8}"/>
                  </a:ext>
                </a:extLst>
              </p:cNvPr>
              <p:cNvCxnSpPr>
                <a:stCxn id="10" idx="2"/>
                <a:endCxn id="54" idx="0"/>
              </p:cNvCxnSpPr>
              <p:nvPr/>
            </p:nvCxnSpPr>
            <p:spPr>
              <a:xfrm>
                <a:off x="3074898" y="2857012"/>
                <a:ext cx="475286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A61E70D-B340-684A-8E24-525B7783FDD0}"/>
                  </a:ext>
                </a:extLst>
              </p:cNvPr>
              <p:cNvCxnSpPr>
                <a:cxnSpLocks/>
                <a:stCxn id="13" idx="2"/>
                <a:endCxn id="26" idx="0"/>
              </p:cNvCxnSpPr>
              <p:nvPr/>
            </p:nvCxnSpPr>
            <p:spPr>
              <a:xfrm flipH="1">
                <a:off x="1492220" y="2857012"/>
                <a:ext cx="237476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8AA1D73-2A55-0B4D-8CCE-C8AFD7939DE4}"/>
                  </a:ext>
                </a:extLst>
              </p:cNvPr>
              <p:cNvCxnSpPr>
                <a:stCxn id="13" idx="2"/>
                <a:endCxn id="28" idx="0"/>
              </p:cNvCxnSpPr>
              <p:nvPr/>
            </p:nvCxnSpPr>
            <p:spPr>
              <a:xfrm flipH="1">
                <a:off x="2284308" y="2857012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A3293BC-8CBA-7644-BDAC-70A623DB0638}"/>
                  </a:ext>
                </a:extLst>
              </p:cNvPr>
              <p:cNvCxnSpPr>
                <a:stCxn id="13" idx="2"/>
                <a:endCxn id="48" idx="0"/>
              </p:cNvCxnSpPr>
              <p:nvPr/>
            </p:nvCxnSpPr>
            <p:spPr>
              <a:xfrm>
                <a:off x="3866986" y="2857012"/>
                <a:ext cx="157060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0FC6A49-02F0-614C-B4C8-5BB90F625E91}"/>
                  </a:ext>
                </a:extLst>
              </p:cNvPr>
              <p:cNvCxnSpPr>
                <a:stCxn id="13" idx="2"/>
                <a:endCxn id="50" idx="0"/>
              </p:cNvCxnSpPr>
              <p:nvPr/>
            </p:nvCxnSpPr>
            <p:spPr>
              <a:xfrm>
                <a:off x="3866986" y="2857012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8750F1-711B-0E4C-ACC5-C6CBC114E641}"/>
                  </a:ext>
                </a:extLst>
              </p:cNvPr>
              <p:cNvCxnSpPr>
                <a:cxnSpLocks/>
                <a:stCxn id="18" idx="2"/>
                <a:endCxn id="30" idx="0"/>
              </p:cNvCxnSpPr>
              <p:nvPr/>
            </p:nvCxnSpPr>
            <p:spPr>
              <a:xfrm flipH="1">
                <a:off x="3076396" y="2857012"/>
                <a:ext cx="1567612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11EA1AE-3CD6-3740-864A-0CB92E353296}"/>
                  </a:ext>
                </a:extLst>
              </p:cNvPr>
              <p:cNvCxnSpPr>
                <a:stCxn id="18" idx="2"/>
                <a:endCxn id="52" idx="0"/>
              </p:cNvCxnSpPr>
              <p:nvPr/>
            </p:nvCxnSpPr>
            <p:spPr>
              <a:xfrm>
                <a:off x="4644008" y="2857012"/>
                <a:ext cx="159958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C8848C5-54C3-0D4B-969D-2F94310BB66E}"/>
                  </a:ext>
                </a:extLst>
              </p:cNvPr>
              <p:cNvCxnSpPr>
                <a:stCxn id="18" idx="2"/>
                <a:endCxn id="54" idx="0"/>
              </p:cNvCxnSpPr>
              <p:nvPr/>
            </p:nvCxnSpPr>
            <p:spPr>
              <a:xfrm>
                <a:off x="4644008" y="2857012"/>
                <a:ext cx="318375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BEFA3E6-1C68-0147-914E-998941ABE511}"/>
                  </a:ext>
                </a:extLst>
              </p:cNvPr>
              <p:cNvCxnSpPr>
                <a:stCxn id="16" idx="2"/>
                <a:endCxn id="26" idx="0"/>
              </p:cNvCxnSpPr>
              <p:nvPr/>
            </p:nvCxnSpPr>
            <p:spPr>
              <a:xfrm flipH="1">
                <a:off x="1492220" y="2857012"/>
                <a:ext cx="394387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C63B0F0-B010-7C47-8E01-EF4C77393EF0}"/>
                  </a:ext>
                </a:extLst>
              </p:cNvPr>
              <p:cNvCxnSpPr>
                <a:stCxn id="16" idx="2"/>
                <a:endCxn id="52" idx="0"/>
              </p:cNvCxnSpPr>
              <p:nvPr/>
            </p:nvCxnSpPr>
            <p:spPr>
              <a:xfrm>
                <a:off x="5436096" y="2857012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63CF8C7-CF2F-AA4E-82E9-BAF735995C86}"/>
                  </a:ext>
                </a:extLst>
              </p:cNvPr>
              <p:cNvCxnSpPr>
                <a:stCxn id="21" idx="2"/>
                <a:endCxn id="26" idx="0"/>
              </p:cNvCxnSpPr>
              <p:nvPr/>
            </p:nvCxnSpPr>
            <p:spPr>
              <a:xfrm flipH="1">
                <a:off x="1492220" y="2857012"/>
                <a:ext cx="4735964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C0F1E2A-3421-1944-9012-47DC4EC0002C}"/>
                  </a:ext>
                </a:extLst>
              </p:cNvPr>
              <p:cNvCxnSpPr>
                <a:cxnSpLocks/>
                <a:stCxn id="21" idx="2"/>
                <a:endCxn id="50" idx="0"/>
              </p:cNvCxnSpPr>
              <p:nvPr/>
            </p:nvCxnSpPr>
            <p:spPr>
              <a:xfrm>
                <a:off x="6228184" y="2857012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B3862D2-5371-5242-AF98-3B80B599545E}"/>
                  </a:ext>
                </a:extLst>
              </p:cNvPr>
              <p:cNvCxnSpPr>
                <a:stCxn id="21" idx="2"/>
                <a:endCxn id="44" idx="0"/>
              </p:cNvCxnSpPr>
              <p:nvPr/>
            </p:nvCxnSpPr>
            <p:spPr>
              <a:xfrm flipH="1">
                <a:off x="4645506" y="2857012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C74CC3B-27BC-5643-B6CB-F12A938757DC}"/>
                  </a:ext>
                </a:extLst>
              </p:cNvPr>
              <p:cNvCxnSpPr>
                <a:stCxn id="21" idx="2"/>
                <a:endCxn id="48" idx="0"/>
              </p:cNvCxnSpPr>
              <p:nvPr/>
            </p:nvCxnSpPr>
            <p:spPr>
              <a:xfrm flipH="1">
                <a:off x="5437594" y="2857012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0D5EBD3-C81A-8A45-9CBF-37EBCF01F1D7}"/>
                  </a:ext>
                </a:extLst>
              </p:cNvPr>
              <p:cNvCxnSpPr>
                <a:stCxn id="21" idx="2"/>
                <a:endCxn id="52" idx="0"/>
              </p:cNvCxnSpPr>
              <p:nvPr/>
            </p:nvCxnSpPr>
            <p:spPr>
              <a:xfrm>
                <a:off x="6228184" y="2857012"/>
                <a:ext cx="15404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9B3C51-D215-1B47-ACCA-C5DA429F4537}"/>
                </a:ext>
              </a:extLst>
            </p:cNvPr>
            <p:cNvCxnSpPr>
              <a:stCxn id="13" idx="2"/>
              <a:endCxn id="46" idx="0"/>
            </p:cNvCxnSpPr>
            <p:nvPr/>
          </p:nvCxnSpPr>
          <p:spPr>
            <a:xfrm flipH="1">
              <a:off x="3853418" y="2857012"/>
              <a:ext cx="1356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E705D097-5CD4-AE49-9726-8FA10D54778B}"/>
              </a:ext>
            </a:extLst>
          </p:cNvPr>
          <p:cNvSpPr/>
          <p:nvPr/>
        </p:nvSpPr>
        <p:spPr>
          <a:xfrm>
            <a:off x="3090133" y="5228550"/>
            <a:ext cx="2361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Side information!</a:t>
            </a:r>
          </a:p>
        </p:txBody>
      </p:sp>
    </p:spTree>
    <p:extLst>
      <p:ext uri="{BB962C8B-B14F-4D97-AF65-F5344CB8AC3E}">
        <p14:creationId xmlns:p14="http://schemas.microsoft.com/office/powerpoint/2010/main" val="31827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0122 0.42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56" y="3573016"/>
            <a:ext cx="4441852" cy="254000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67857B3-F929-254E-9FB3-B58DDDD2F1B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72F1832-615E-224D-AFCC-42FCF5516276}"/>
                </a:ext>
              </a:extLst>
            </p:cNvPr>
            <p:cNvGrpSpPr/>
            <p:nvPr/>
          </p:nvGrpSpPr>
          <p:grpSpPr>
            <a:xfrm>
              <a:off x="1149874" y="1772816"/>
              <a:ext cx="6335544" cy="860020"/>
              <a:chOff x="1149874" y="1772816"/>
              <a:chExt cx="6335544" cy="8600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AA5E210-2FAA-DD4B-96AA-55E4C1C58F87}"/>
                  </a:ext>
                </a:extLst>
              </p:cNvPr>
              <p:cNvCxnSpPr>
                <a:stCxn id="7" idx="2"/>
                <a:endCxn id="28" idx="0"/>
              </p:cNvCxnSpPr>
              <p:nvPr/>
            </p:nvCxnSpPr>
            <p:spPr>
              <a:xfrm>
                <a:off x="1940464" y="1772816"/>
                <a:ext cx="149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F83AFB3-3607-F243-8C46-EDE8B2834E74}"/>
                  </a:ext>
                </a:extLst>
              </p:cNvPr>
              <p:cNvCxnSpPr>
                <a:cxnSpLocks/>
                <a:stCxn id="7" idx="2"/>
                <a:endCxn id="30" idx="0"/>
              </p:cNvCxnSpPr>
              <p:nvPr/>
            </p:nvCxnSpPr>
            <p:spPr>
              <a:xfrm>
                <a:off x="1940464" y="1772816"/>
                <a:ext cx="79358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F91D5DC-A105-3B44-94E6-09E9E2F46EBD}"/>
                  </a:ext>
                </a:extLst>
              </p:cNvPr>
              <p:cNvCxnSpPr>
                <a:cxnSpLocks/>
                <a:stCxn id="7" idx="2"/>
                <a:endCxn id="44" idx="0"/>
              </p:cNvCxnSpPr>
              <p:nvPr/>
            </p:nvCxnSpPr>
            <p:spPr>
              <a:xfrm>
                <a:off x="1940464" y="1772816"/>
                <a:ext cx="236269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A55F4B4-DC3B-D64A-95DA-329CBA69732D}"/>
                  </a:ext>
                </a:extLst>
              </p:cNvPr>
              <p:cNvCxnSpPr>
                <a:stCxn id="10" idx="2"/>
                <a:endCxn id="28" idx="0"/>
              </p:cNvCxnSpPr>
              <p:nvPr/>
            </p:nvCxnSpPr>
            <p:spPr>
              <a:xfrm flipH="1">
                <a:off x="1941962" y="1772816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B257264-3DCA-6E4F-BCB2-E9EF325A8E0A}"/>
                  </a:ext>
                </a:extLst>
              </p:cNvPr>
              <p:cNvCxnSpPr>
                <a:stCxn id="10" idx="2"/>
                <a:endCxn id="52" idx="0"/>
              </p:cNvCxnSpPr>
              <p:nvPr/>
            </p:nvCxnSpPr>
            <p:spPr>
              <a:xfrm>
                <a:off x="2732552" y="1772816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FB5346B-8F81-474D-AAB5-0740A47E16A8}"/>
                  </a:ext>
                </a:extLst>
              </p:cNvPr>
              <p:cNvCxnSpPr>
                <a:stCxn id="10" idx="2"/>
                <a:endCxn id="54" idx="0"/>
              </p:cNvCxnSpPr>
              <p:nvPr/>
            </p:nvCxnSpPr>
            <p:spPr>
              <a:xfrm>
                <a:off x="2732552" y="1772816"/>
                <a:ext cx="475286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A61E70D-B340-684A-8E24-525B7783FDD0}"/>
                  </a:ext>
                </a:extLst>
              </p:cNvPr>
              <p:cNvCxnSpPr>
                <a:cxnSpLocks/>
                <a:stCxn id="13" idx="2"/>
                <a:endCxn id="26" idx="0"/>
              </p:cNvCxnSpPr>
              <p:nvPr/>
            </p:nvCxnSpPr>
            <p:spPr>
              <a:xfrm flipH="1">
                <a:off x="1149874" y="1772816"/>
                <a:ext cx="237476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8AA1D73-2A55-0B4D-8CCE-C8AFD7939DE4}"/>
                  </a:ext>
                </a:extLst>
              </p:cNvPr>
              <p:cNvCxnSpPr>
                <a:stCxn id="13" idx="2"/>
                <a:endCxn id="28" idx="0"/>
              </p:cNvCxnSpPr>
              <p:nvPr/>
            </p:nvCxnSpPr>
            <p:spPr>
              <a:xfrm flipH="1">
                <a:off x="1941962" y="1772816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A3293BC-8CBA-7644-BDAC-70A623DB0638}"/>
                  </a:ext>
                </a:extLst>
              </p:cNvPr>
              <p:cNvCxnSpPr>
                <a:stCxn id="13" idx="2"/>
                <a:endCxn id="48" idx="0"/>
              </p:cNvCxnSpPr>
              <p:nvPr/>
            </p:nvCxnSpPr>
            <p:spPr>
              <a:xfrm>
                <a:off x="3524640" y="1772816"/>
                <a:ext cx="157060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0FC6A49-02F0-614C-B4C8-5BB90F625E91}"/>
                  </a:ext>
                </a:extLst>
              </p:cNvPr>
              <p:cNvCxnSpPr>
                <a:stCxn id="13" idx="2"/>
                <a:endCxn id="50" idx="0"/>
              </p:cNvCxnSpPr>
              <p:nvPr/>
            </p:nvCxnSpPr>
            <p:spPr>
              <a:xfrm>
                <a:off x="3524640" y="1772816"/>
                <a:ext cx="316869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8750F1-711B-0E4C-ACC5-C6CBC114E641}"/>
                  </a:ext>
                </a:extLst>
              </p:cNvPr>
              <p:cNvCxnSpPr>
                <a:cxnSpLocks/>
                <a:stCxn id="18" idx="2"/>
                <a:endCxn id="30" idx="0"/>
              </p:cNvCxnSpPr>
              <p:nvPr/>
            </p:nvCxnSpPr>
            <p:spPr>
              <a:xfrm flipH="1">
                <a:off x="2734050" y="1772816"/>
                <a:ext cx="1567612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11EA1AE-3CD6-3740-864A-0CB92E353296}"/>
                  </a:ext>
                </a:extLst>
              </p:cNvPr>
              <p:cNvCxnSpPr>
                <a:stCxn id="18" idx="2"/>
                <a:endCxn id="52" idx="0"/>
              </p:cNvCxnSpPr>
              <p:nvPr/>
            </p:nvCxnSpPr>
            <p:spPr>
              <a:xfrm>
                <a:off x="4301662" y="1772816"/>
                <a:ext cx="1599580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C8848C5-54C3-0D4B-969D-2F94310BB66E}"/>
                  </a:ext>
                </a:extLst>
              </p:cNvPr>
              <p:cNvCxnSpPr>
                <a:stCxn id="18" idx="2"/>
                <a:endCxn id="54" idx="0"/>
              </p:cNvCxnSpPr>
              <p:nvPr/>
            </p:nvCxnSpPr>
            <p:spPr>
              <a:xfrm>
                <a:off x="4301662" y="1772816"/>
                <a:ext cx="3183756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BEFA3E6-1C68-0147-914E-998941ABE511}"/>
                  </a:ext>
                </a:extLst>
              </p:cNvPr>
              <p:cNvCxnSpPr>
                <a:stCxn id="16" idx="2"/>
                <a:endCxn id="26" idx="0"/>
              </p:cNvCxnSpPr>
              <p:nvPr/>
            </p:nvCxnSpPr>
            <p:spPr>
              <a:xfrm flipH="1">
                <a:off x="1149874" y="1772816"/>
                <a:ext cx="3943876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C63B0F0-B010-7C47-8E01-EF4C77393EF0}"/>
                  </a:ext>
                </a:extLst>
              </p:cNvPr>
              <p:cNvCxnSpPr>
                <a:stCxn id="16" idx="2"/>
                <a:endCxn id="52" idx="0"/>
              </p:cNvCxnSpPr>
              <p:nvPr/>
            </p:nvCxnSpPr>
            <p:spPr>
              <a:xfrm>
                <a:off x="5093750" y="1772816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63CF8C7-CF2F-AA4E-82E9-BAF735995C86}"/>
                  </a:ext>
                </a:extLst>
              </p:cNvPr>
              <p:cNvCxnSpPr>
                <a:stCxn id="21" idx="2"/>
                <a:endCxn id="26" idx="0"/>
              </p:cNvCxnSpPr>
              <p:nvPr/>
            </p:nvCxnSpPr>
            <p:spPr>
              <a:xfrm flipH="1">
                <a:off x="1149874" y="1772816"/>
                <a:ext cx="4735964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C0F1E2A-3421-1944-9012-47DC4EC0002C}"/>
                  </a:ext>
                </a:extLst>
              </p:cNvPr>
              <p:cNvCxnSpPr>
                <a:cxnSpLocks/>
                <a:stCxn id="21" idx="2"/>
                <a:endCxn id="50" idx="0"/>
              </p:cNvCxnSpPr>
              <p:nvPr/>
            </p:nvCxnSpPr>
            <p:spPr>
              <a:xfrm>
                <a:off x="5885838" y="1772816"/>
                <a:ext cx="807492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B3862D2-5371-5242-AF98-3B80B599545E}"/>
                  </a:ext>
                </a:extLst>
              </p:cNvPr>
              <p:cNvCxnSpPr>
                <a:stCxn id="21" idx="2"/>
                <a:endCxn id="44" idx="0"/>
              </p:cNvCxnSpPr>
              <p:nvPr/>
            </p:nvCxnSpPr>
            <p:spPr>
              <a:xfrm flipH="1">
                <a:off x="4303160" y="1772816"/>
                <a:ext cx="1582678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C74CC3B-27BC-5643-B6CB-F12A938757DC}"/>
                  </a:ext>
                </a:extLst>
              </p:cNvPr>
              <p:cNvCxnSpPr>
                <a:stCxn id="21" idx="2"/>
                <a:endCxn id="48" idx="0"/>
              </p:cNvCxnSpPr>
              <p:nvPr/>
            </p:nvCxnSpPr>
            <p:spPr>
              <a:xfrm flipH="1">
                <a:off x="5095248" y="1772816"/>
                <a:ext cx="790590" cy="8600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0D5EBD3-C81A-8A45-9CBF-37EBCF01F1D7}"/>
                  </a:ext>
                </a:extLst>
              </p:cNvPr>
              <p:cNvCxnSpPr>
                <a:stCxn id="21" idx="2"/>
                <a:endCxn id="52" idx="0"/>
              </p:cNvCxnSpPr>
              <p:nvPr/>
            </p:nvCxnSpPr>
            <p:spPr>
              <a:xfrm>
                <a:off x="5885838" y="1772816"/>
                <a:ext cx="15404" cy="8547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9B3C51-D215-1B47-ACCA-C5DA429F4537}"/>
                </a:ext>
              </a:extLst>
            </p:cNvPr>
            <p:cNvCxnSpPr>
              <a:stCxn id="13" idx="2"/>
              <a:endCxn id="46" idx="0"/>
            </p:cNvCxnSpPr>
            <p:nvPr/>
          </p:nvCxnSpPr>
          <p:spPr>
            <a:xfrm flipH="1">
              <a:off x="3511072" y="1772816"/>
              <a:ext cx="1356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FC01455A-0F22-194E-B918-2B44A3FB3DB2}"/>
              </a:ext>
            </a:extLst>
          </p:cNvPr>
          <p:cNvSpPr/>
          <p:nvPr/>
        </p:nvSpPr>
        <p:spPr>
          <a:xfrm>
            <a:off x="6693330" y="1156392"/>
            <a:ext cx="155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Droplets 2 and 6 are malicious</a:t>
            </a:r>
            <a:endParaRPr lang="en-US" sz="1600" dirty="0">
              <a:solidFill>
                <a:srgbClr val="0122F5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E43CC7-5AA4-3D48-8420-E7FBA60D6B83}"/>
              </a:ext>
            </a:extLst>
          </p:cNvPr>
          <p:cNvSpPr/>
          <p:nvPr/>
        </p:nvSpPr>
        <p:spPr>
          <a:xfrm>
            <a:off x="273822" y="1380926"/>
            <a:ext cx="1738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Pick a singleton droplet</a:t>
            </a:r>
            <a:endParaRPr lang="en-US" sz="2200" dirty="0">
              <a:solidFill>
                <a:srgbClr val="0122F5"/>
              </a:solidFill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BD3C83D-97D4-C446-A23E-1EF1F5B3F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466" y="3898800"/>
            <a:ext cx="1274736" cy="91650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7E6F85A-7F27-4D4C-807D-EF59CDBD4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887" y="4233308"/>
            <a:ext cx="4627637" cy="234104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2A10187-036C-B241-B897-A9AEFDDA4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58" y="3688877"/>
            <a:ext cx="452556" cy="42857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F85E4-1468-6643-9777-3BAD574E2DF8}"/>
              </a:ext>
            </a:extLst>
          </p:cNvPr>
          <p:cNvSpPr/>
          <p:nvPr/>
        </p:nvSpPr>
        <p:spPr>
          <a:xfrm>
            <a:off x="3215621" y="2488922"/>
            <a:ext cx="612068" cy="866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35B7EF-5081-8F47-BB9F-C0C3BEA2C50C}"/>
              </a:ext>
            </a:extLst>
          </p:cNvPr>
          <p:cNvCxnSpPr>
            <a:stCxn id="46" idx="0"/>
            <a:endCxn id="13" idx="2"/>
          </p:cNvCxnSpPr>
          <p:nvPr/>
        </p:nvCxnSpPr>
        <p:spPr>
          <a:xfrm flipV="1">
            <a:off x="3511072" y="1772816"/>
            <a:ext cx="13568" cy="86002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8EB9125F-81C7-D043-BEF4-CA2D674C6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51" y="4233308"/>
            <a:ext cx="452556" cy="4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Bitcoin Ecosystem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8BE54-82EE-CA4A-A111-8A965AD3B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042" y="1029772"/>
            <a:ext cx="5224254" cy="36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09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C3D2B-E2C9-7941-BC12-A085D3567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05064"/>
            <a:ext cx="901642" cy="951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356" y="3573016"/>
            <a:ext cx="4441852" cy="25400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2F1832-615E-224D-AFCC-42FCF551627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A5E210-2FAA-DD4B-96AA-55E4C1C58F87}"/>
                </a:ext>
              </a:extLst>
            </p:cNvPr>
            <p:cNvCxnSpPr>
              <a:stCxn id="7" idx="2"/>
              <a:endCxn id="28" idx="0"/>
            </p:cNvCxnSpPr>
            <p:nvPr/>
          </p:nvCxnSpPr>
          <p:spPr>
            <a:xfrm>
              <a:off x="1940464" y="1772816"/>
              <a:ext cx="149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F83AFB3-3607-F243-8C46-EDE8B2834E74}"/>
                </a:ext>
              </a:extLst>
            </p:cNvPr>
            <p:cNvCxnSpPr>
              <a:cxnSpLocks/>
              <a:stCxn id="7" idx="2"/>
              <a:endCxn id="30" idx="0"/>
            </p:cNvCxnSpPr>
            <p:nvPr/>
          </p:nvCxnSpPr>
          <p:spPr>
            <a:xfrm>
              <a:off x="1940464" y="1772816"/>
              <a:ext cx="79358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F91D5DC-A105-3B44-94E6-09E9E2F46EBD}"/>
                </a:ext>
              </a:extLst>
            </p:cNvPr>
            <p:cNvCxnSpPr>
              <a:cxnSpLocks/>
              <a:stCxn id="7" idx="2"/>
              <a:endCxn id="44" idx="0"/>
            </p:cNvCxnSpPr>
            <p:nvPr/>
          </p:nvCxnSpPr>
          <p:spPr>
            <a:xfrm>
              <a:off x="1940464" y="1772816"/>
              <a:ext cx="236269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A55F4B4-DC3B-D64A-95DA-329CBA69732D}"/>
                </a:ext>
              </a:extLst>
            </p:cNvPr>
            <p:cNvCxnSpPr>
              <a:stCxn id="10" idx="2"/>
              <a:endCxn id="28" idx="0"/>
            </p:cNvCxnSpPr>
            <p:nvPr/>
          </p:nvCxnSpPr>
          <p:spPr>
            <a:xfrm flipH="1">
              <a:off x="1941962" y="1772816"/>
              <a:ext cx="790590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257264-3DCA-6E4F-BCB2-E9EF325A8E0A}"/>
                </a:ext>
              </a:extLst>
            </p:cNvPr>
            <p:cNvCxnSpPr>
              <a:stCxn id="10" idx="2"/>
              <a:endCxn id="52" idx="0"/>
            </p:cNvCxnSpPr>
            <p:nvPr/>
          </p:nvCxnSpPr>
          <p:spPr>
            <a:xfrm>
              <a:off x="2732552" y="1772816"/>
              <a:ext cx="316869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B5346B-8F81-474D-AAB5-0740A47E16A8}"/>
                </a:ext>
              </a:extLst>
            </p:cNvPr>
            <p:cNvCxnSpPr>
              <a:stCxn id="10" idx="2"/>
              <a:endCxn id="54" idx="0"/>
            </p:cNvCxnSpPr>
            <p:nvPr/>
          </p:nvCxnSpPr>
          <p:spPr>
            <a:xfrm>
              <a:off x="2732552" y="1772816"/>
              <a:ext cx="475286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8750F1-711B-0E4C-ACC5-C6CBC114E641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flipH="1">
              <a:off x="2734050" y="1772816"/>
              <a:ext cx="1567612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1EA1AE-3CD6-3740-864A-0CB92E353296}"/>
                </a:ext>
              </a:extLst>
            </p:cNvPr>
            <p:cNvCxnSpPr>
              <a:stCxn id="18" idx="2"/>
              <a:endCxn id="52" idx="0"/>
            </p:cNvCxnSpPr>
            <p:nvPr/>
          </p:nvCxnSpPr>
          <p:spPr>
            <a:xfrm>
              <a:off x="4301662" y="1772816"/>
              <a:ext cx="159958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C8848C5-54C3-0D4B-969D-2F94310BB66E}"/>
                </a:ext>
              </a:extLst>
            </p:cNvPr>
            <p:cNvCxnSpPr>
              <a:stCxn id="18" idx="2"/>
              <a:endCxn id="54" idx="0"/>
            </p:cNvCxnSpPr>
            <p:nvPr/>
          </p:nvCxnSpPr>
          <p:spPr>
            <a:xfrm>
              <a:off x="4301662" y="1772816"/>
              <a:ext cx="318375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EFA3E6-1C68-0147-914E-998941ABE511}"/>
                </a:ext>
              </a:extLst>
            </p:cNvPr>
            <p:cNvCxnSpPr>
              <a:stCxn id="16" idx="2"/>
              <a:endCxn id="26" idx="0"/>
            </p:cNvCxnSpPr>
            <p:nvPr/>
          </p:nvCxnSpPr>
          <p:spPr>
            <a:xfrm flipH="1">
              <a:off x="1149874" y="1772816"/>
              <a:ext cx="394387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63B0F0-B010-7C47-8E01-EF4C77393EF0}"/>
                </a:ext>
              </a:extLst>
            </p:cNvPr>
            <p:cNvCxnSpPr>
              <a:stCxn id="16" idx="2"/>
              <a:endCxn id="52" idx="0"/>
            </p:cNvCxnSpPr>
            <p:nvPr/>
          </p:nvCxnSpPr>
          <p:spPr>
            <a:xfrm>
              <a:off x="5093750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63CF8C7-CF2F-AA4E-82E9-BAF735995C86}"/>
                </a:ext>
              </a:extLst>
            </p:cNvPr>
            <p:cNvCxnSpPr>
              <a:stCxn id="21" idx="2"/>
              <a:endCxn id="26" idx="0"/>
            </p:cNvCxnSpPr>
            <p:nvPr/>
          </p:nvCxnSpPr>
          <p:spPr>
            <a:xfrm flipH="1">
              <a:off x="1149874" y="1772816"/>
              <a:ext cx="4735964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C0F1E2A-3421-1944-9012-47DC4EC0002C}"/>
                </a:ext>
              </a:extLst>
            </p:cNvPr>
            <p:cNvCxnSpPr>
              <a:cxnSpLocks/>
              <a:stCxn id="21" idx="2"/>
              <a:endCxn id="50" idx="0"/>
            </p:cNvCxnSpPr>
            <p:nvPr/>
          </p:nvCxnSpPr>
          <p:spPr>
            <a:xfrm>
              <a:off x="5885838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B3862D2-5371-5242-AF98-3B80B599545E}"/>
                </a:ext>
              </a:extLst>
            </p:cNvPr>
            <p:cNvCxnSpPr>
              <a:stCxn id="21" idx="2"/>
              <a:endCxn id="44" idx="0"/>
            </p:cNvCxnSpPr>
            <p:nvPr/>
          </p:nvCxnSpPr>
          <p:spPr>
            <a:xfrm flipH="1">
              <a:off x="4303160" y="1772816"/>
              <a:ext cx="158267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C74CC3B-27BC-5643-B6CB-F12A938757DC}"/>
                </a:ext>
              </a:extLst>
            </p:cNvPr>
            <p:cNvCxnSpPr>
              <a:stCxn id="21" idx="2"/>
              <a:endCxn id="48" idx="0"/>
            </p:cNvCxnSpPr>
            <p:nvPr/>
          </p:nvCxnSpPr>
          <p:spPr>
            <a:xfrm flipH="1">
              <a:off x="5095248" y="1772816"/>
              <a:ext cx="790590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D5EBD3-C81A-8A45-9CBF-37EBCF01F1D7}"/>
                </a:ext>
              </a:extLst>
            </p:cNvPr>
            <p:cNvCxnSpPr>
              <a:stCxn id="21" idx="2"/>
              <a:endCxn id="52" idx="0"/>
            </p:cNvCxnSpPr>
            <p:nvPr/>
          </p:nvCxnSpPr>
          <p:spPr>
            <a:xfrm>
              <a:off x="5885838" y="1772816"/>
              <a:ext cx="15404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8BD3C83D-97D4-C446-A23E-1EF1F5B3F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466" y="3898800"/>
            <a:ext cx="1274736" cy="91650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7E6F85A-7F27-4D4C-807D-EF59CDBD4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887" y="4233308"/>
            <a:ext cx="4627637" cy="23410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F85E4-1468-6643-9777-3BAD574E2DF8}"/>
              </a:ext>
            </a:extLst>
          </p:cNvPr>
          <p:cNvSpPr/>
          <p:nvPr/>
        </p:nvSpPr>
        <p:spPr>
          <a:xfrm>
            <a:off x="4788024" y="2490550"/>
            <a:ext cx="612068" cy="866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2E86C3F-5B97-8844-8099-0F4BE446F452}"/>
              </a:ext>
            </a:extLst>
          </p:cNvPr>
          <p:cNvSpPr/>
          <p:nvPr/>
        </p:nvSpPr>
        <p:spPr>
          <a:xfrm>
            <a:off x="6693330" y="1156392"/>
            <a:ext cx="155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Droplets 2 and 6 are malicious</a:t>
            </a:r>
            <a:endParaRPr lang="en-US" sz="1600" dirty="0">
              <a:solidFill>
                <a:srgbClr val="0122F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13A5E1-4508-A348-9E8B-5F44422AAB76}"/>
              </a:ext>
            </a:extLst>
          </p:cNvPr>
          <p:cNvGrpSpPr/>
          <p:nvPr/>
        </p:nvGrpSpPr>
        <p:grpSpPr>
          <a:xfrm>
            <a:off x="4877392" y="2624877"/>
            <a:ext cx="432048" cy="576064"/>
            <a:chOff x="4877392" y="2624877"/>
            <a:chExt cx="432048" cy="57606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388F360-5D4D-2244-A185-86F2240B7435}"/>
                </a:ext>
              </a:extLst>
            </p:cNvPr>
            <p:cNvSpPr/>
            <p:nvPr/>
          </p:nvSpPr>
          <p:spPr>
            <a:xfrm>
              <a:off x="4877392" y="2624877"/>
              <a:ext cx="432048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8D3DEB6-0B2B-814E-9838-2C6645FF1FB0}"/>
                </a:ext>
              </a:extLst>
            </p:cNvPr>
            <p:cNvSpPr/>
            <p:nvPr/>
          </p:nvSpPr>
          <p:spPr>
            <a:xfrm>
              <a:off x="4877392" y="2624877"/>
              <a:ext cx="432048" cy="2160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75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95A761-3B29-6745-9013-9B7A52214E59}"/>
                </a:ext>
              </a:extLst>
            </p:cNvPr>
            <p:cNvSpPr/>
            <p:nvPr/>
          </p:nvSpPr>
          <p:spPr>
            <a:xfrm>
              <a:off x="5221570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73521E-7C56-7F4E-B671-859F271C294B}"/>
                </a:ext>
              </a:extLst>
            </p:cNvPr>
            <p:cNvSpPr/>
            <p:nvPr/>
          </p:nvSpPr>
          <p:spPr>
            <a:xfrm>
              <a:off x="5221570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56" y="3573016"/>
            <a:ext cx="4441852" cy="25400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2F1832-615E-224D-AFCC-42FCF551627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A5E210-2FAA-DD4B-96AA-55E4C1C58F87}"/>
                </a:ext>
              </a:extLst>
            </p:cNvPr>
            <p:cNvCxnSpPr>
              <a:stCxn id="7" idx="2"/>
              <a:endCxn id="28" idx="0"/>
            </p:cNvCxnSpPr>
            <p:nvPr/>
          </p:nvCxnSpPr>
          <p:spPr>
            <a:xfrm>
              <a:off x="1940464" y="1772816"/>
              <a:ext cx="149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F83AFB3-3607-F243-8C46-EDE8B2834E74}"/>
                </a:ext>
              </a:extLst>
            </p:cNvPr>
            <p:cNvCxnSpPr>
              <a:cxnSpLocks/>
              <a:stCxn id="7" idx="2"/>
              <a:endCxn id="30" idx="0"/>
            </p:cNvCxnSpPr>
            <p:nvPr/>
          </p:nvCxnSpPr>
          <p:spPr>
            <a:xfrm>
              <a:off x="1940464" y="1772816"/>
              <a:ext cx="79358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F91D5DC-A105-3B44-94E6-09E9E2F46EBD}"/>
                </a:ext>
              </a:extLst>
            </p:cNvPr>
            <p:cNvCxnSpPr>
              <a:cxnSpLocks/>
              <a:stCxn id="7" idx="2"/>
              <a:endCxn id="44" idx="0"/>
            </p:cNvCxnSpPr>
            <p:nvPr/>
          </p:nvCxnSpPr>
          <p:spPr>
            <a:xfrm>
              <a:off x="1940464" y="1772816"/>
              <a:ext cx="236269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A55F4B4-DC3B-D64A-95DA-329CBA69732D}"/>
                </a:ext>
              </a:extLst>
            </p:cNvPr>
            <p:cNvCxnSpPr>
              <a:stCxn id="10" idx="2"/>
              <a:endCxn id="28" idx="0"/>
            </p:cNvCxnSpPr>
            <p:nvPr/>
          </p:nvCxnSpPr>
          <p:spPr>
            <a:xfrm flipH="1">
              <a:off x="1941962" y="1772816"/>
              <a:ext cx="790590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257264-3DCA-6E4F-BCB2-E9EF325A8E0A}"/>
                </a:ext>
              </a:extLst>
            </p:cNvPr>
            <p:cNvCxnSpPr>
              <a:stCxn id="10" idx="2"/>
              <a:endCxn id="52" idx="0"/>
            </p:cNvCxnSpPr>
            <p:nvPr/>
          </p:nvCxnSpPr>
          <p:spPr>
            <a:xfrm>
              <a:off x="2732552" y="1772816"/>
              <a:ext cx="316869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B5346B-8F81-474D-AAB5-0740A47E16A8}"/>
                </a:ext>
              </a:extLst>
            </p:cNvPr>
            <p:cNvCxnSpPr>
              <a:stCxn id="10" idx="2"/>
              <a:endCxn id="54" idx="0"/>
            </p:cNvCxnSpPr>
            <p:nvPr/>
          </p:nvCxnSpPr>
          <p:spPr>
            <a:xfrm>
              <a:off x="2732552" y="1772816"/>
              <a:ext cx="475286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8750F1-711B-0E4C-ACC5-C6CBC114E641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flipH="1">
              <a:off x="2734050" y="1772816"/>
              <a:ext cx="1567612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1EA1AE-3CD6-3740-864A-0CB92E353296}"/>
                </a:ext>
              </a:extLst>
            </p:cNvPr>
            <p:cNvCxnSpPr>
              <a:stCxn id="18" idx="2"/>
              <a:endCxn id="52" idx="0"/>
            </p:cNvCxnSpPr>
            <p:nvPr/>
          </p:nvCxnSpPr>
          <p:spPr>
            <a:xfrm>
              <a:off x="4301662" y="1772816"/>
              <a:ext cx="159958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C8848C5-54C3-0D4B-969D-2F94310BB66E}"/>
                </a:ext>
              </a:extLst>
            </p:cNvPr>
            <p:cNvCxnSpPr>
              <a:stCxn id="18" idx="2"/>
              <a:endCxn id="54" idx="0"/>
            </p:cNvCxnSpPr>
            <p:nvPr/>
          </p:nvCxnSpPr>
          <p:spPr>
            <a:xfrm>
              <a:off x="4301662" y="1772816"/>
              <a:ext cx="318375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EFA3E6-1C68-0147-914E-998941ABE511}"/>
                </a:ext>
              </a:extLst>
            </p:cNvPr>
            <p:cNvCxnSpPr>
              <a:stCxn id="16" idx="2"/>
              <a:endCxn id="26" idx="0"/>
            </p:cNvCxnSpPr>
            <p:nvPr/>
          </p:nvCxnSpPr>
          <p:spPr>
            <a:xfrm flipH="1">
              <a:off x="1149874" y="1772816"/>
              <a:ext cx="394387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63B0F0-B010-7C47-8E01-EF4C77393EF0}"/>
                </a:ext>
              </a:extLst>
            </p:cNvPr>
            <p:cNvCxnSpPr>
              <a:stCxn id="16" idx="2"/>
              <a:endCxn id="52" idx="0"/>
            </p:cNvCxnSpPr>
            <p:nvPr/>
          </p:nvCxnSpPr>
          <p:spPr>
            <a:xfrm>
              <a:off x="5093750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63CF8C7-CF2F-AA4E-82E9-BAF735995C86}"/>
                </a:ext>
              </a:extLst>
            </p:cNvPr>
            <p:cNvCxnSpPr>
              <a:stCxn id="21" idx="2"/>
              <a:endCxn id="26" idx="0"/>
            </p:cNvCxnSpPr>
            <p:nvPr/>
          </p:nvCxnSpPr>
          <p:spPr>
            <a:xfrm flipH="1">
              <a:off x="1149874" y="1772816"/>
              <a:ext cx="4735964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C0F1E2A-3421-1944-9012-47DC4EC0002C}"/>
                </a:ext>
              </a:extLst>
            </p:cNvPr>
            <p:cNvCxnSpPr>
              <a:cxnSpLocks/>
              <a:stCxn id="21" idx="2"/>
              <a:endCxn id="50" idx="0"/>
            </p:cNvCxnSpPr>
            <p:nvPr/>
          </p:nvCxnSpPr>
          <p:spPr>
            <a:xfrm>
              <a:off x="5885838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B3862D2-5371-5242-AF98-3B80B599545E}"/>
                </a:ext>
              </a:extLst>
            </p:cNvPr>
            <p:cNvCxnSpPr>
              <a:stCxn id="21" idx="2"/>
              <a:endCxn id="44" idx="0"/>
            </p:cNvCxnSpPr>
            <p:nvPr/>
          </p:nvCxnSpPr>
          <p:spPr>
            <a:xfrm flipH="1">
              <a:off x="4303160" y="1772816"/>
              <a:ext cx="158267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D5EBD3-C81A-8A45-9CBF-37EBCF01F1D7}"/>
                </a:ext>
              </a:extLst>
            </p:cNvPr>
            <p:cNvCxnSpPr>
              <a:stCxn id="21" idx="2"/>
              <a:endCxn id="52" idx="0"/>
            </p:cNvCxnSpPr>
            <p:nvPr/>
          </p:nvCxnSpPr>
          <p:spPr>
            <a:xfrm>
              <a:off x="5885838" y="1772816"/>
              <a:ext cx="15404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04F85E4-1468-6643-9777-3BAD574E2DF8}"/>
              </a:ext>
            </a:extLst>
          </p:cNvPr>
          <p:cNvSpPr/>
          <p:nvPr/>
        </p:nvSpPr>
        <p:spPr>
          <a:xfrm>
            <a:off x="4788024" y="2490550"/>
            <a:ext cx="612068" cy="866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BB023B9-7818-C44B-9C1A-280AA2380661}"/>
              </a:ext>
            </a:extLst>
          </p:cNvPr>
          <p:cNvSpPr/>
          <p:nvPr/>
        </p:nvSpPr>
        <p:spPr>
          <a:xfrm>
            <a:off x="4877392" y="2624877"/>
            <a:ext cx="432048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D0D17B-05CD-2441-8293-F8748DD3E9C7}"/>
              </a:ext>
            </a:extLst>
          </p:cNvPr>
          <p:cNvSpPr/>
          <p:nvPr/>
        </p:nvSpPr>
        <p:spPr>
          <a:xfrm>
            <a:off x="4877392" y="2624877"/>
            <a:ext cx="432048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142E417-196F-6744-B78D-0D624E8EFA82}"/>
              </a:ext>
            </a:extLst>
          </p:cNvPr>
          <p:cNvSpPr/>
          <p:nvPr/>
        </p:nvSpPr>
        <p:spPr>
          <a:xfrm>
            <a:off x="637950" y="4744235"/>
            <a:ext cx="75344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Malicious</a:t>
            </a:r>
            <a:r>
              <a:rPr lang="en-US" sz="2200" dirty="0">
                <a:solidFill>
                  <a:srgbClr val="0122F5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droplet</a:t>
            </a:r>
            <a:r>
              <a:rPr lang="en-US" sz="2200" dirty="0">
                <a:solidFill>
                  <a:srgbClr val="0122F5"/>
                </a:solidFill>
              </a:rPr>
              <a:t> </a:t>
            </a:r>
            <a:r>
              <a:rPr lang="en-US" sz="2200" dirty="0"/>
              <a:t>is detected (only) when it becomes a</a:t>
            </a:r>
            <a:r>
              <a:rPr lang="en-US" sz="2200" dirty="0">
                <a:solidFill>
                  <a:srgbClr val="0122F5"/>
                </a:solidFill>
              </a:rPr>
              <a:t> singleton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E235CAA-F090-F641-8665-CA6F50F92341}"/>
              </a:ext>
            </a:extLst>
          </p:cNvPr>
          <p:cNvSpPr/>
          <p:nvPr/>
        </p:nvSpPr>
        <p:spPr>
          <a:xfrm>
            <a:off x="1496016" y="5312340"/>
            <a:ext cx="62054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Peeling is crucial in detecting malicious droplets!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8701695-79A0-2847-82BB-84BFBED972AE}"/>
              </a:ext>
            </a:extLst>
          </p:cNvPr>
          <p:cNvCxnSpPr>
            <a:cxnSpLocks/>
            <a:stCxn id="21" idx="2"/>
            <a:endCxn id="81" idx="0"/>
          </p:cNvCxnSpPr>
          <p:nvPr/>
        </p:nvCxnSpPr>
        <p:spPr>
          <a:xfrm flipH="1">
            <a:off x="5093416" y="1772816"/>
            <a:ext cx="792422" cy="852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29743218-DEBE-954A-B18B-CEABD0EA1923}"/>
              </a:ext>
            </a:extLst>
          </p:cNvPr>
          <p:cNvSpPr/>
          <p:nvPr/>
        </p:nvSpPr>
        <p:spPr>
          <a:xfrm>
            <a:off x="6693330" y="1156392"/>
            <a:ext cx="155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Droplets 2 and 6 are malicious</a:t>
            </a:r>
            <a:endParaRPr lang="en-US" sz="1600" dirty="0">
              <a:solidFill>
                <a:srgbClr val="0122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56" y="3573016"/>
            <a:ext cx="4441852" cy="25400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2F1832-615E-224D-AFCC-42FCF551627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A5E210-2FAA-DD4B-96AA-55E4C1C58F87}"/>
                </a:ext>
              </a:extLst>
            </p:cNvPr>
            <p:cNvCxnSpPr>
              <a:stCxn id="7" idx="2"/>
              <a:endCxn id="28" idx="0"/>
            </p:cNvCxnSpPr>
            <p:nvPr/>
          </p:nvCxnSpPr>
          <p:spPr>
            <a:xfrm>
              <a:off x="1940464" y="1772816"/>
              <a:ext cx="149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F83AFB3-3607-F243-8C46-EDE8B2834E74}"/>
                </a:ext>
              </a:extLst>
            </p:cNvPr>
            <p:cNvCxnSpPr>
              <a:cxnSpLocks/>
              <a:stCxn id="7" idx="2"/>
              <a:endCxn id="30" idx="0"/>
            </p:cNvCxnSpPr>
            <p:nvPr/>
          </p:nvCxnSpPr>
          <p:spPr>
            <a:xfrm>
              <a:off x="1940464" y="1772816"/>
              <a:ext cx="79358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F91D5DC-A105-3B44-94E6-09E9E2F46EBD}"/>
                </a:ext>
              </a:extLst>
            </p:cNvPr>
            <p:cNvCxnSpPr>
              <a:cxnSpLocks/>
              <a:stCxn id="7" idx="2"/>
              <a:endCxn id="44" idx="0"/>
            </p:cNvCxnSpPr>
            <p:nvPr/>
          </p:nvCxnSpPr>
          <p:spPr>
            <a:xfrm>
              <a:off x="1940464" y="1772816"/>
              <a:ext cx="236269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A55F4B4-DC3B-D64A-95DA-329CBA69732D}"/>
                </a:ext>
              </a:extLst>
            </p:cNvPr>
            <p:cNvCxnSpPr>
              <a:stCxn id="10" idx="2"/>
              <a:endCxn id="28" idx="0"/>
            </p:cNvCxnSpPr>
            <p:nvPr/>
          </p:nvCxnSpPr>
          <p:spPr>
            <a:xfrm flipH="1">
              <a:off x="1941962" y="1772816"/>
              <a:ext cx="790590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257264-3DCA-6E4F-BCB2-E9EF325A8E0A}"/>
                </a:ext>
              </a:extLst>
            </p:cNvPr>
            <p:cNvCxnSpPr>
              <a:stCxn id="10" idx="2"/>
              <a:endCxn id="52" idx="0"/>
            </p:cNvCxnSpPr>
            <p:nvPr/>
          </p:nvCxnSpPr>
          <p:spPr>
            <a:xfrm>
              <a:off x="2732552" y="1772816"/>
              <a:ext cx="316869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B5346B-8F81-474D-AAB5-0740A47E16A8}"/>
                </a:ext>
              </a:extLst>
            </p:cNvPr>
            <p:cNvCxnSpPr>
              <a:stCxn id="10" idx="2"/>
              <a:endCxn id="54" idx="0"/>
            </p:cNvCxnSpPr>
            <p:nvPr/>
          </p:nvCxnSpPr>
          <p:spPr>
            <a:xfrm>
              <a:off x="2732552" y="1772816"/>
              <a:ext cx="475286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8750F1-711B-0E4C-ACC5-C6CBC114E641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flipH="1">
              <a:off x="2734050" y="1772816"/>
              <a:ext cx="1567612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1EA1AE-3CD6-3740-864A-0CB92E353296}"/>
                </a:ext>
              </a:extLst>
            </p:cNvPr>
            <p:cNvCxnSpPr>
              <a:stCxn id="18" idx="2"/>
              <a:endCxn id="52" idx="0"/>
            </p:cNvCxnSpPr>
            <p:nvPr/>
          </p:nvCxnSpPr>
          <p:spPr>
            <a:xfrm>
              <a:off x="4301662" y="1772816"/>
              <a:ext cx="159958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C8848C5-54C3-0D4B-969D-2F94310BB66E}"/>
                </a:ext>
              </a:extLst>
            </p:cNvPr>
            <p:cNvCxnSpPr>
              <a:stCxn id="18" idx="2"/>
              <a:endCxn id="54" idx="0"/>
            </p:cNvCxnSpPr>
            <p:nvPr/>
          </p:nvCxnSpPr>
          <p:spPr>
            <a:xfrm>
              <a:off x="4301662" y="1772816"/>
              <a:ext cx="318375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EFA3E6-1C68-0147-914E-998941ABE511}"/>
                </a:ext>
              </a:extLst>
            </p:cNvPr>
            <p:cNvCxnSpPr>
              <a:stCxn id="16" idx="2"/>
              <a:endCxn id="26" idx="0"/>
            </p:cNvCxnSpPr>
            <p:nvPr/>
          </p:nvCxnSpPr>
          <p:spPr>
            <a:xfrm flipH="1">
              <a:off x="1149874" y="1772816"/>
              <a:ext cx="394387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63B0F0-B010-7C47-8E01-EF4C77393EF0}"/>
                </a:ext>
              </a:extLst>
            </p:cNvPr>
            <p:cNvCxnSpPr>
              <a:stCxn id="16" idx="2"/>
              <a:endCxn id="52" idx="0"/>
            </p:cNvCxnSpPr>
            <p:nvPr/>
          </p:nvCxnSpPr>
          <p:spPr>
            <a:xfrm>
              <a:off x="5093750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63CF8C7-CF2F-AA4E-82E9-BAF735995C86}"/>
                </a:ext>
              </a:extLst>
            </p:cNvPr>
            <p:cNvCxnSpPr>
              <a:stCxn id="21" idx="2"/>
              <a:endCxn id="26" idx="0"/>
            </p:cNvCxnSpPr>
            <p:nvPr/>
          </p:nvCxnSpPr>
          <p:spPr>
            <a:xfrm flipH="1">
              <a:off x="1149874" y="1772816"/>
              <a:ext cx="4735964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C0F1E2A-3421-1944-9012-47DC4EC0002C}"/>
                </a:ext>
              </a:extLst>
            </p:cNvPr>
            <p:cNvCxnSpPr>
              <a:cxnSpLocks/>
              <a:stCxn id="21" idx="2"/>
              <a:endCxn id="50" idx="0"/>
            </p:cNvCxnSpPr>
            <p:nvPr/>
          </p:nvCxnSpPr>
          <p:spPr>
            <a:xfrm>
              <a:off x="5885838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B3862D2-5371-5242-AF98-3B80B599545E}"/>
                </a:ext>
              </a:extLst>
            </p:cNvPr>
            <p:cNvCxnSpPr>
              <a:stCxn id="21" idx="2"/>
              <a:endCxn id="44" idx="0"/>
            </p:cNvCxnSpPr>
            <p:nvPr/>
          </p:nvCxnSpPr>
          <p:spPr>
            <a:xfrm flipH="1">
              <a:off x="4303160" y="1772816"/>
              <a:ext cx="158267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D5EBD3-C81A-8A45-9CBF-37EBCF01F1D7}"/>
                </a:ext>
              </a:extLst>
            </p:cNvPr>
            <p:cNvCxnSpPr>
              <a:stCxn id="21" idx="2"/>
              <a:endCxn id="52" idx="0"/>
            </p:cNvCxnSpPr>
            <p:nvPr/>
          </p:nvCxnSpPr>
          <p:spPr>
            <a:xfrm>
              <a:off x="5885838" y="1772816"/>
              <a:ext cx="15404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163A6261-4914-BD4A-AA68-0AB5230B2BE1}"/>
              </a:ext>
            </a:extLst>
          </p:cNvPr>
          <p:cNvSpPr/>
          <p:nvPr/>
        </p:nvSpPr>
        <p:spPr>
          <a:xfrm>
            <a:off x="2597382" y="4358261"/>
            <a:ext cx="3504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Delete the malicious droplet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2AD96F2-A634-4E46-AEBD-D0EAB2872374}"/>
              </a:ext>
            </a:extLst>
          </p:cNvPr>
          <p:cNvSpPr/>
          <p:nvPr/>
        </p:nvSpPr>
        <p:spPr>
          <a:xfrm>
            <a:off x="6693330" y="1156392"/>
            <a:ext cx="155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Droplets 2 and 6 are malicious</a:t>
            </a:r>
            <a:endParaRPr lang="en-US" sz="1600" dirty="0">
              <a:solidFill>
                <a:srgbClr val="0122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9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56" y="3573016"/>
            <a:ext cx="4441852" cy="25400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2F1832-615E-224D-AFCC-42FCF551627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A5E210-2FAA-DD4B-96AA-55E4C1C58F87}"/>
                </a:ext>
              </a:extLst>
            </p:cNvPr>
            <p:cNvCxnSpPr>
              <a:stCxn id="7" idx="2"/>
              <a:endCxn id="28" idx="0"/>
            </p:cNvCxnSpPr>
            <p:nvPr/>
          </p:nvCxnSpPr>
          <p:spPr>
            <a:xfrm>
              <a:off x="1940464" y="1772816"/>
              <a:ext cx="149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F83AFB3-3607-F243-8C46-EDE8B2834E74}"/>
                </a:ext>
              </a:extLst>
            </p:cNvPr>
            <p:cNvCxnSpPr>
              <a:cxnSpLocks/>
              <a:stCxn id="7" idx="2"/>
              <a:endCxn id="30" idx="0"/>
            </p:cNvCxnSpPr>
            <p:nvPr/>
          </p:nvCxnSpPr>
          <p:spPr>
            <a:xfrm>
              <a:off x="1940464" y="1772816"/>
              <a:ext cx="79358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F91D5DC-A105-3B44-94E6-09E9E2F46EBD}"/>
                </a:ext>
              </a:extLst>
            </p:cNvPr>
            <p:cNvCxnSpPr>
              <a:cxnSpLocks/>
              <a:stCxn id="7" idx="2"/>
              <a:endCxn id="44" idx="0"/>
            </p:cNvCxnSpPr>
            <p:nvPr/>
          </p:nvCxnSpPr>
          <p:spPr>
            <a:xfrm>
              <a:off x="1940464" y="1772816"/>
              <a:ext cx="236269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A55F4B4-DC3B-D64A-95DA-329CBA69732D}"/>
                </a:ext>
              </a:extLst>
            </p:cNvPr>
            <p:cNvCxnSpPr>
              <a:stCxn id="10" idx="2"/>
              <a:endCxn id="28" idx="0"/>
            </p:cNvCxnSpPr>
            <p:nvPr/>
          </p:nvCxnSpPr>
          <p:spPr>
            <a:xfrm flipH="1">
              <a:off x="1941962" y="1772816"/>
              <a:ext cx="790590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257264-3DCA-6E4F-BCB2-E9EF325A8E0A}"/>
                </a:ext>
              </a:extLst>
            </p:cNvPr>
            <p:cNvCxnSpPr>
              <a:stCxn id="10" idx="2"/>
              <a:endCxn id="52" idx="0"/>
            </p:cNvCxnSpPr>
            <p:nvPr/>
          </p:nvCxnSpPr>
          <p:spPr>
            <a:xfrm>
              <a:off x="2732552" y="1772816"/>
              <a:ext cx="316869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B5346B-8F81-474D-AAB5-0740A47E16A8}"/>
                </a:ext>
              </a:extLst>
            </p:cNvPr>
            <p:cNvCxnSpPr>
              <a:stCxn id="10" idx="2"/>
              <a:endCxn id="54" idx="0"/>
            </p:cNvCxnSpPr>
            <p:nvPr/>
          </p:nvCxnSpPr>
          <p:spPr>
            <a:xfrm>
              <a:off x="2732552" y="1772816"/>
              <a:ext cx="475286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8750F1-711B-0E4C-ACC5-C6CBC114E641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flipH="1">
              <a:off x="2734050" y="1772816"/>
              <a:ext cx="1567612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1EA1AE-3CD6-3740-864A-0CB92E353296}"/>
                </a:ext>
              </a:extLst>
            </p:cNvPr>
            <p:cNvCxnSpPr>
              <a:stCxn id="18" idx="2"/>
              <a:endCxn id="52" idx="0"/>
            </p:cNvCxnSpPr>
            <p:nvPr/>
          </p:nvCxnSpPr>
          <p:spPr>
            <a:xfrm>
              <a:off x="4301662" y="1772816"/>
              <a:ext cx="159958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C8848C5-54C3-0D4B-969D-2F94310BB66E}"/>
                </a:ext>
              </a:extLst>
            </p:cNvPr>
            <p:cNvCxnSpPr>
              <a:stCxn id="18" idx="2"/>
              <a:endCxn id="54" idx="0"/>
            </p:cNvCxnSpPr>
            <p:nvPr/>
          </p:nvCxnSpPr>
          <p:spPr>
            <a:xfrm>
              <a:off x="4301662" y="1772816"/>
              <a:ext cx="318375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EFA3E6-1C68-0147-914E-998941ABE511}"/>
                </a:ext>
              </a:extLst>
            </p:cNvPr>
            <p:cNvCxnSpPr>
              <a:stCxn id="16" idx="2"/>
              <a:endCxn id="26" idx="0"/>
            </p:cNvCxnSpPr>
            <p:nvPr/>
          </p:nvCxnSpPr>
          <p:spPr>
            <a:xfrm flipH="1">
              <a:off x="1149874" y="1772816"/>
              <a:ext cx="394387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63B0F0-B010-7C47-8E01-EF4C77393EF0}"/>
                </a:ext>
              </a:extLst>
            </p:cNvPr>
            <p:cNvCxnSpPr>
              <a:stCxn id="16" idx="2"/>
              <a:endCxn id="52" idx="0"/>
            </p:cNvCxnSpPr>
            <p:nvPr/>
          </p:nvCxnSpPr>
          <p:spPr>
            <a:xfrm>
              <a:off x="5093750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63CF8C7-CF2F-AA4E-82E9-BAF735995C86}"/>
                </a:ext>
              </a:extLst>
            </p:cNvPr>
            <p:cNvCxnSpPr>
              <a:stCxn id="21" idx="2"/>
              <a:endCxn id="26" idx="0"/>
            </p:cNvCxnSpPr>
            <p:nvPr/>
          </p:nvCxnSpPr>
          <p:spPr>
            <a:xfrm flipH="1">
              <a:off x="1149874" y="1772816"/>
              <a:ext cx="4735964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C0F1E2A-3421-1944-9012-47DC4EC0002C}"/>
                </a:ext>
              </a:extLst>
            </p:cNvPr>
            <p:cNvCxnSpPr>
              <a:cxnSpLocks/>
              <a:stCxn id="21" idx="2"/>
              <a:endCxn id="50" idx="0"/>
            </p:cNvCxnSpPr>
            <p:nvPr/>
          </p:nvCxnSpPr>
          <p:spPr>
            <a:xfrm>
              <a:off x="5885838" y="1772816"/>
              <a:ext cx="807492" cy="854714"/>
            </a:xfrm>
            <a:prstGeom prst="line">
              <a:avLst/>
            </a:prstGeom>
            <a:ln w="9525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B3862D2-5371-5242-AF98-3B80B599545E}"/>
                </a:ext>
              </a:extLst>
            </p:cNvPr>
            <p:cNvCxnSpPr>
              <a:stCxn id="21" idx="2"/>
              <a:endCxn id="44" idx="0"/>
            </p:cNvCxnSpPr>
            <p:nvPr/>
          </p:nvCxnSpPr>
          <p:spPr>
            <a:xfrm flipH="1">
              <a:off x="4303160" y="1772816"/>
              <a:ext cx="158267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D5EBD3-C81A-8A45-9CBF-37EBCF01F1D7}"/>
                </a:ext>
              </a:extLst>
            </p:cNvPr>
            <p:cNvCxnSpPr>
              <a:stCxn id="21" idx="2"/>
              <a:endCxn id="52" idx="0"/>
            </p:cNvCxnSpPr>
            <p:nvPr/>
          </p:nvCxnSpPr>
          <p:spPr>
            <a:xfrm>
              <a:off x="5885838" y="1772816"/>
              <a:ext cx="15404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CA386AF-FE5A-C34A-9823-5AC14CA2EF41}"/>
              </a:ext>
            </a:extLst>
          </p:cNvPr>
          <p:cNvSpPr/>
          <p:nvPr/>
        </p:nvSpPr>
        <p:spPr>
          <a:xfrm>
            <a:off x="6402700" y="2482341"/>
            <a:ext cx="612068" cy="866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BC46CE-EA37-1043-9223-0F0F32197CD7}"/>
              </a:ext>
            </a:extLst>
          </p:cNvPr>
          <p:cNvCxnSpPr>
            <a:cxnSpLocks/>
          </p:cNvCxnSpPr>
          <p:nvPr/>
        </p:nvCxnSpPr>
        <p:spPr>
          <a:xfrm>
            <a:off x="5872747" y="1780775"/>
            <a:ext cx="807492" cy="854714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BD4E0D72-E70A-D045-A807-2DD11F8D25EC}"/>
              </a:ext>
            </a:extLst>
          </p:cNvPr>
          <p:cNvSpPr/>
          <p:nvPr/>
        </p:nvSpPr>
        <p:spPr>
          <a:xfrm>
            <a:off x="6693330" y="1156392"/>
            <a:ext cx="155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Droplets 2 and 6 are malicious</a:t>
            </a:r>
            <a:endParaRPr lang="en-US" sz="1600" dirty="0">
              <a:solidFill>
                <a:srgbClr val="0122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53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56" y="3573016"/>
            <a:ext cx="4441852" cy="25400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2F1832-615E-224D-AFCC-42FCF551627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A5E210-2FAA-DD4B-96AA-55E4C1C58F87}"/>
                </a:ext>
              </a:extLst>
            </p:cNvPr>
            <p:cNvCxnSpPr>
              <a:stCxn id="7" idx="2"/>
              <a:endCxn id="28" idx="0"/>
            </p:cNvCxnSpPr>
            <p:nvPr/>
          </p:nvCxnSpPr>
          <p:spPr>
            <a:xfrm>
              <a:off x="1940464" y="1772816"/>
              <a:ext cx="1498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F83AFB3-3607-F243-8C46-EDE8B2834E74}"/>
                </a:ext>
              </a:extLst>
            </p:cNvPr>
            <p:cNvCxnSpPr>
              <a:cxnSpLocks/>
              <a:stCxn id="7" idx="2"/>
              <a:endCxn id="30" idx="0"/>
            </p:cNvCxnSpPr>
            <p:nvPr/>
          </p:nvCxnSpPr>
          <p:spPr>
            <a:xfrm>
              <a:off x="1940464" y="1772816"/>
              <a:ext cx="79358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F91D5DC-A105-3B44-94E6-09E9E2F46EBD}"/>
                </a:ext>
              </a:extLst>
            </p:cNvPr>
            <p:cNvCxnSpPr>
              <a:cxnSpLocks/>
              <a:stCxn id="7" idx="2"/>
              <a:endCxn id="44" idx="0"/>
            </p:cNvCxnSpPr>
            <p:nvPr/>
          </p:nvCxnSpPr>
          <p:spPr>
            <a:xfrm>
              <a:off x="1940464" y="1772816"/>
              <a:ext cx="236269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A55F4B4-DC3B-D64A-95DA-329CBA69732D}"/>
                </a:ext>
              </a:extLst>
            </p:cNvPr>
            <p:cNvCxnSpPr>
              <a:stCxn id="10" idx="2"/>
              <a:endCxn id="28" idx="0"/>
            </p:cNvCxnSpPr>
            <p:nvPr/>
          </p:nvCxnSpPr>
          <p:spPr>
            <a:xfrm flipH="1">
              <a:off x="1941962" y="1772816"/>
              <a:ext cx="790590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257264-3DCA-6E4F-BCB2-E9EF325A8E0A}"/>
                </a:ext>
              </a:extLst>
            </p:cNvPr>
            <p:cNvCxnSpPr>
              <a:stCxn id="10" idx="2"/>
              <a:endCxn id="52" idx="0"/>
            </p:cNvCxnSpPr>
            <p:nvPr/>
          </p:nvCxnSpPr>
          <p:spPr>
            <a:xfrm>
              <a:off x="2732552" y="1772816"/>
              <a:ext cx="316869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B5346B-8F81-474D-AAB5-0740A47E16A8}"/>
                </a:ext>
              </a:extLst>
            </p:cNvPr>
            <p:cNvCxnSpPr>
              <a:stCxn id="10" idx="2"/>
              <a:endCxn id="54" idx="0"/>
            </p:cNvCxnSpPr>
            <p:nvPr/>
          </p:nvCxnSpPr>
          <p:spPr>
            <a:xfrm>
              <a:off x="2732552" y="1772816"/>
              <a:ext cx="475286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8750F1-711B-0E4C-ACC5-C6CBC114E641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flipH="1">
              <a:off x="2734050" y="1772816"/>
              <a:ext cx="1567612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1EA1AE-3CD6-3740-864A-0CB92E353296}"/>
                </a:ext>
              </a:extLst>
            </p:cNvPr>
            <p:cNvCxnSpPr>
              <a:stCxn id="18" idx="2"/>
              <a:endCxn id="52" idx="0"/>
            </p:cNvCxnSpPr>
            <p:nvPr/>
          </p:nvCxnSpPr>
          <p:spPr>
            <a:xfrm>
              <a:off x="4301662" y="1772816"/>
              <a:ext cx="159958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C8848C5-54C3-0D4B-969D-2F94310BB66E}"/>
                </a:ext>
              </a:extLst>
            </p:cNvPr>
            <p:cNvCxnSpPr>
              <a:stCxn id="18" idx="2"/>
              <a:endCxn id="54" idx="0"/>
            </p:cNvCxnSpPr>
            <p:nvPr/>
          </p:nvCxnSpPr>
          <p:spPr>
            <a:xfrm>
              <a:off x="4301662" y="1772816"/>
              <a:ext cx="318375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EFA3E6-1C68-0147-914E-998941ABE511}"/>
                </a:ext>
              </a:extLst>
            </p:cNvPr>
            <p:cNvCxnSpPr>
              <a:stCxn id="16" idx="2"/>
              <a:endCxn id="26" idx="0"/>
            </p:cNvCxnSpPr>
            <p:nvPr/>
          </p:nvCxnSpPr>
          <p:spPr>
            <a:xfrm flipH="1">
              <a:off x="1149874" y="1772816"/>
              <a:ext cx="394387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63B0F0-B010-7C47-8E01-EF4C77393EF0}"/>
                </a:ext>
              </a:extLst>
            </p:cNvPr>
            <p:cNvCxnSpPr>
              <a:stCxn id="16" idx="2"/>
              <a:endCxn id="52" idx="0"/>
            </p:cNvCxnSpPr>
            <p:nvPr/>
          </p:nvCxnSpPr>
          <p:spPr>
            <a:xfrm>
              <a:off x="5093750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98B154FA-7892-5046-9477-CEEFA46C83D8}"/>
              </a:ext>
            </a:extLst>
          </p:cNvPr>
          <p:cNvSpPr/>
          <p:nvPr/>
        </p:nvSpPr>
        <p:spPr>
          <a:xfrm>
            <a:off x="4003910" y="2495856"/>
            <a:ext cx="612068" cy="866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E20291-A10F-704C-9EAC-18998F1A5EA0}"/>
              </a:ext>
            </a:extLst>
          </p:cNvPr>
          <p:cNvCxnSpPr>
            <a:cxnSpLocks/>
          </p:cNvCxnSpPr>
          <p:nvPr/>
        </p:nvCxnSpPr>
        <p:spPr>
          <a:xfrm>
            <a:off x="1947248" y="1770163"/>
            <a:ext cx="2362696" cy="860020"/>
          </a:xfrm>
          <a:prstGeom prst="line">
            <a:avLst/>
          </a:prstGeom>
          <a:ln w="317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8532CC80-2990-0346-AE27-B6583F31D801}"/>
              </a:ext>
            </a:extLst>
          </p:cNvPr>
          <p:cNvSpPr/>
          <p:nvPr/>
        </p:nvSpPr>
        <p:spPr>
          <a:xfrm>
            <a:off x="6693330" y="1156392"/>
            <a:ext cx="155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Droplets 2 and 6 are malicious</a:t>
            </a:r>
            <a:endParaRPr lang="en-US" sz="1600" dirty="0">
              <a:solidFill>
                <a:srgbClr val="0122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66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332D2D-D0F2-A84F-8A83-BB14D308FDA8}"/>
                </a:ext>
              </a:extLst>
            </p:cNvPr>
            <p:cNvSpPr/>
            <p:nvPr/>
          </p:nvSpPr>
          <p:spPr>
            <a:xfrm>
              <a:off x="206828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427B83-FC7F-1F41-8C09-544F999C544A}"/>
                </a:ext>
              </a:extLst>
            </p:cNvPr>
            <p:cNvSpPr/>
            <p:nvPr/>
          </p:nvSpPr>
          <p:spPr>
            <a:xfrm>
              <a:off x="206828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56" y="3573016"/>
            <a:ext cx="4441852" cy="25400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2F1832-615E-224D-AFCC-42FCF551627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A55F4B4-DC3B-D64A-95DA-329CBA69732D}"/>
                </a:ext>
              </a:extLst>
            </p:cNvPr>
            <p:cNvCxnSpPr>
              <a:stCxn id="10" idx="2"/>
              <a:endCxn id="28" idx="0"/>
            </p:cNvCxnSpPr>
            <p:nvPr/>
          </p:nvCxnSpPr>
          <p:spPr>
            <a:xfrm flipH="1">
              <a:off x="1941962" y="1772816"/>
              <a:ext cx="790590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257264-3DCA-6E4F-BCB2-E9EF325A8E0A}"/>
                </a:ext>
              </a:extLst>
            </p:cNvPr>
            <p:cNvCxnSpPr>
              <a:stCxn id="10" idx="2"/>
              <a:endCxn id="52" idx="0"/>
            </p:cNvCxnSpPr>
            <p:nvPr/>
          </p:nvCxnSpPr>
          <p:spPr>
            <a:xfrm>
              <a:off x="2732552" y="1772816"/>
              <a:ext cx="316869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B5346B-8F81-474D-AAB5-0740A47E16A8}"/>
                </a:ext>
              </a:extLst>
            </p:cNvPr>
            <p:cNvCxnSpPr>
              <a:stCxn id="10" idx="2"/>
              <a:endCxn id="54" idx="0"/>
            </p:cNvCxnSpPr>
            <p:nvPr/>
          </p:nvCxnSpPr>
          <p:spPr>
            <a:xfrm>
              <a:off x="2732552" y="1772816"/>
              <a:ext cx="475286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8750F1-711B-0E4C-ACC5-C6CBC114E641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flipH="1">
              <a:off x="2734050" y="1772816"/>
              <a:ext cx="1567612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1EA1AE-3CD6-3740-864A-0CB92E353296}"/>
                </a:ext>
              </a:extLst>
            </p:cNvPr>
            <p:cNvCxnSpPr>
              <a:stCxn id="18" idx="2"/>
              <a:endCxn id="52" idx="0"/>
            </p:cNvCxnSpPr>
            <p:nvPr/>
          </p:nvCxnSpPr>
          <p:spPr>
            <a:xfrm>
              <a:off x="4301662" y="1772816"/>
              <a:ext cx="159958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C8848C5-54C3-0D4B-969D-2F94310BB66E}"/>
                </a:ext>
              </a:extLst>
            </p:cNvPr>
            <p:cNvCxnSpPr>
              <a:stCxn id="18" idx="2"/>
              <a:endCxn id="54" idx="0"/>
            </p:cNvCxnSpPr>
            <p:nvPr/>
          </p:nvCxnSpPr>
          <p:spPr>
            <a:xfrm>
              <a:off x="4301662" y="1772816"/>
              <a:ext cx="318375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EFA3E6-1C68-0147-914E-998941ABE511}"/>
                </a:ext>
              </a:extLst>
            </p:cNvPr>
            <p:cNvCxnSpPr>
              <a:stCxn id="16" idx="2"/>
              <a:endCxn id="26" idx="0"/>
            </p:cNvCxnSpPr>
            <p:nvPr/>
          </p:nvCxnSpPr>
          <p:spPr>
            <a:xfrm flipH="1">
              <a:off x="1149874" y="1772816"/>
              <a:ext cx="394387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63B0F0-B010-7C47-8E01-EF4C77393EF0}"/>
                </a:ext>
              </a:extLst>
            </p:cNvPr>
            <p:cNvCxnSpPr>
              <a:stCxn id="16" idx="2"/>
              <a:endCxn id="52" idx="0"/>
            </p:cNvCxnSpPr>
            <p:nvPr/>
          </p:nvCxnSpPr>
          <p:spPr>
            <a:xfrm>
              <a:off x="5093750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98B154FA-7892-5046-9477-CEEFA46C83D8}"/>
              </a:ext>
            </a:extLst>
          </p:cNvPr>
          <p:cNvSpPr/>
          <p:nvPr/>
        </p:nvSpPr>
        <p:spPr>
          <a:xfrm>
            <a:off x="1634430" y="2496972"/>
            <a:ext cx="612068" cy="866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20E8C0-A30C-E045-9909-7EA1BBCB186C}"/>
              </a:ext>
            </a:extLst>
          </p:cNvPr>
          <p:cNvSpPr/>
          <p:nvPr/>
        </p:nvSpPr>
        <p:spPr>
          <a:xfrm>
            <a:off x="1732891" y="2634366"/>
            <a:ext cx="432048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03A51DB-AF90-3F4D-8E66-0172D0229D0F}"/>
              </a:ext>
            </a:extLst>
          </p:cNvPr>
          <p:cNvSpPr/>
          <p:nvPr/>
        </p:nvSpPr>
        <p:spPr>
          <a:xfrm>
            <a:off x="1732891" y="2634366"/>
            <a:ext cx="432048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004AD07-B4BF-4244-89ED-4CDA098527DF}"/>
              </a:ext>
            </a:extLst>
          </p:cNvPr>
          <p:cNvSpPr/>
          <p:nvPr/>
        </p:nvSpPr>
        <p:spPr>
          <a:xfrm>
            <a:off x="6693330" y="1156392"/>
            <a:ext cx="155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Droplets 2 and 6 are malicious</a:t>
            </a:r>
            <a:endParaRPr lang="en-US" sz="1600" dirty="0">
              <a:solidFill>
                <a:srgbClr val="0122F5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B57B0E8F-E914-D44F-A3E0-1354675FB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13" y="4005064"/>
            <a:ext cx="901642" cy="95127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788539C-E79B-6E41-AF45-C1D8584E3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195" y="3898800"/>
            <a:ext cx="1274736" cy="91650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0314C7D-8F96-1649-97C8-A0BA1C408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4233308"/>
            <a:ext cx="4627637" cy="23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56" y="3573016"/>
            <a:ext cx="4441852" cy="25400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2F1832-615E-224D-AFCC-42FCF551627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257264-3DCA-6E4F-BCB2-E9EF325A8E0A}"/>
                </a:ext>
              </a:extLst>
            </p:cNvPr>
            <p:cNvCxnSpPr>
              <a:cxnSpLocks/>
              <a:stCxn id="10" idx="2"/>
              <a:endCxn id="52" idx="0"/>
            </p:cNvCxnSpPr>
            <p:nvPr/>
          </p:nvCxnSpPr>
          <p:spPr>
            <a:xfrm>
              <a:off x="2732552" y="1772816"/>
              <a:ext cx="316869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B5346B-8F81-474D-AAB5-0740A47E16A8}"/>
                </a:ext>
              </a:extLst>
            </p:cNvPr>
            <p:cNvCxnSpPr>
              <a:cxnSpLocks/>
              <a:stCxn id="10" idx="2"/>
              <a:endCxn id="54" idx="0"/>
            </p:cNvCxnSpPr>
            <p:nvPr/>
          </p:nvCxnSpPr>
          <p:spPr>
            <a:xfrm>
              <a:off x="2732552" y="1772816"/>
              <a:ext cx="475286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8750F1-711B-0E4C-ACC5-C6CBC114E641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flipH="1">
              <a:off x="2734050" y="1772816"/>
              <a:ext cx="1567612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1EA1AE-3CD6-3740-864A-0CB92E353296}"/>
                </a:ext>
              </a:extLst>
            </p:cNvPr>
            <p:cNvCxnSpPr>
              <a:cxnSpLocks/>
              <a:stCxn id="18" idx="2"/>
              <a:endCxn id="52" idx="0"/>
            </p:cNvCxnSpPr>
            <p:nvPr/>
          </p:nvCxnSpPr>
          <p:spPr>
            <a:xfrm>
              <a:off x="4301662" y="1772816"/>
              <a:ext cx="159958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C8848C5-54C3-0D4B-969D-2F94310BB66E}"/>
                </a:ext>
              </a:extLst>
            </p:cNvPr>
            <p:cNvCxnSpPr>
              <a:cxnSpLocks/>
              <a:stCxn id="18" idx="2"/>
              <a:endCxn id="54" idx="0"/>
            </p:cNvCxnSpPr>
            <p:nvPr/>
          </p:nvCxnSpPr>
          <p:spPr>
            <a:xfrm>
              <a:off x="4301662" y="1772816"/>
              <a:ext cx="318375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EFA3E6-1C68-0147-914E-998941ABE511}"/>
                </a:ext>
              </a:extLst>
            </p:cNvPr>
            <p:cNvCxnSpPr>
              <a:cxnSpLocks/>
              <a:stCxn id="16" idx="2"/>
              <a:endCxn id="26" idx="0"/>
            </p:cNvCxnSpPr>
            <p:nvPr/>
          </p:nvCxnSpPr>
          <p:spPr>
            <a:xfrm flipH="1">
              <a:off x="1149874" y="1772816"/>
              <a:ext cx="394387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63B0F0-B010-7C47-8E01-EF4C77393EF0}"/>
                </a:ext>
              </a:extLst>
            </p:cNvPr>
            <p:cNvCxnSpPr>
              <a:cxnSpLocks/>
              <a:stCxn id="16" idx="2"/>
              <a:endCxn id="52" idx="0"/>
            </p:cNvCxnSpPr>
            <p:nvPr/>
          </p:nvCxnSpPr>
          <p:spPr>
            <a:xfrm>
              <a:off x="5093750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EA2ED31-1FBB-4049-A55B-DF423777057E}"/>
              </a:ext>
            </a:extLst>
          </p:cNvPr>
          <p:cNvSpPr/>
          <p:nvPr/>
        </p:nvSpPr>
        <p:spPr>
          <a:xfrm>
            <a:off x="6693330" y="1156392"/>
            <a:ext cx="155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Droplets 2 and 6 are malicious</a:t>
            </a:r>
            <a:endParaRPr lang="en-US" sz="1600" dirty="0">
              <a:solidFill>
                <a:srgbClr val="0122F5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90B5B61-8C0E-EE49-8E11-3D11BEF6710A}"/>
              </a:ext>
            </a:extLst>
          </p:cNvPr>
          <p:cNvSpPr/>
          <p:nvPr/>
        </p:nvSpPr>
        <p:spPr>
          <a:xfrm>
            <a:off x="1190118" y="4767196"/>
            <a:ext cx="5254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Continue until all blocks are decoded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E53CA6-C73C-EB42-85FF-0345302DFF11}"/>
              </a:ext>
            </a:extLst>
          </p:cNvPr>
          <p:cNvSpPr/>
          <p:nvPr/>
        </p:nvSpPr>
        <p:spPr>
          <a:xfrm>
            <a:off x="1622166" y="5301208"/>
            <a:ext cx="58632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Decoding failure</a:t>
            </a:r>
            <a:r>
              <a:rPr lang="en-US" sz="2200" dirty="0"/>
              <a:t> if there is no more singleton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1EF827-5E04-BF41-8C4A-44D14689FC1A}"/>
              </a:ext>
            </a:extLst>
          </p:cNvPr>
          <p:cNvCxnSpPr>
            <a:stCxn id="26" idx="0"/>
            <a:endCxn id="10" idx="2"/>
          </p:cNvCxnSpPr>
          <p:nvPr/>
        </p:nvCxnSpPr>
        <p:spPr>
          <a:xfrm flipV="1">
            <a:off x="1149874" y="1772816"/>
            <a:ext cx="1582678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032B23-A80C-1044-85ED-2E1C808305A9}"/>
              </a:ext>
            </a:extLst>
          </p:cNvPr>
          <p:cNvCxnSpPr>
            <a:cxnSpLocks/>
            <a:stCxn id="30" idx="0"/>
            <a:endCxn id="10" idx="2"/>
          </p:cNvCxnSpPr>
          <p:nvPr/>
        </p:nvCxnSpPr>
        <p:spPr>
          <a:xfrm flipH="1" flipV="1">
            <a:off x="2732552" y="1772816"/>
            <a:ext cx="1498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2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Peeling Decoder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A6ABD-6898-564B-9F08-AB38AF5E4EAD}"/>
              </a:ext>
            </a:extLst>
          </p:cNvPr>
          <p:cNvGrpSpPr/>
          <p:nvPr/>
        </p:nvGrpSpPr>
        <p:grpSpPr>
          <a:xfrm>
            <a:off x="1724440" y="1196752"/>
            <a:ext cx="4377422" cy="576064"/>
            <a:chOff x="2066786" y="1052736"/>
            <a:chExt cx="4377422" cy="5760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73969-39DC-E84F-A05B-FDEA332FDBE6}"/>
                </a:ext>
              </a:extLst>
            </p:cNvPr>
            <p:cNvSpPr/>
            <p:nvPr/>
          </p:nvSpPr>
          <p:spPr>
            <a:xfrm>
              <a:off x="2066786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F568E-F967-4C49-9FD8-8AD06227439C}"/>
                </a:ext>
              </a:extLst>
            </p:cNvPr>
            <p:cNvSpPr/>
            <p:nvPr/>
          </p:nvSpPr>
          <p:spPr>
            <a:xfrm>
              <a:off x="2066786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7AE75-5A90-EA48-A9D0-777015E4DC05}"/>
                </a:ext>
              </a:extLst>
            </p:cNvPr>
            <p:cNvSpPr/>
            <p:nvPr/>
          </p:nvSpPr>
          <p:spPr>
            <a:xfrm>
              <a:off x="285887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B2821-F204-3748-B03B-EDED2F0C5109}"/>
                </a:ext>
              </a:extLst>
            </p:cNvPr>
            <p:cNvSpPr/>
            <p:nvPr/>
          </p:nvSpPr>
          <p:spPr>
            <a:xfrm>
              <a:off x="285887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E6332D-F9A4-7E4E-8B83-FF3810592848}"/>
                </a:ext>
              </a:extLst>
            </p:cNvPr>
            <p:cNvSpPr/>
            <p:nvPr/>
          </p:nvSpPr>
          <p:spPr>
            <a:xfrm>
              <a:off x="365096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398D62-4F01-E34A-B738-D29408CB5A27}"/>
                </a:ext>
              </a:extLst>
            </p:cNvPr>
            <p:cNvSpPr/>
            <p:nvPr/>
          </p:nvSpPr>
          <p:spPr>
            <a:xfrm>
              <a:off x="365096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3DFF0A-5ACC-8344-BFF5-3F6EE45BCB99}"/>
                </a:ext>
              </a:extLst>
            </p:cNvPr>
            <p:cNvSpPr/>
            <p:nvPr/>
          </p:nvSpPr>
          <p:spPr>
            <a:xfrm>
              <a:off x="5220072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F4A611-F934-7B4E-A8C0-56822A5BD86E}"/>
                </a:ext>
              </a:extLst>
            </p:cNvPr>
            <p:cNvSpPr/>
            <p:nvPr/>
          </p:nvSpPr>
          <p:spPr>
            <a:xfrm>
              <a:off x="5220072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10E9D-218F-5242-99EB-709F497189F0}"/>
                </a:ext>
              </a:extLst>
            </p:cNvPr>
            <p:cNvSpPr/>
            <p:nvPr/>
          </p:nvSpPr>
          <p:spPr>
            <a:xfrm>
              <a:off x="4427984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17806-4D89-924F-AF44-648CD3A32CCB}"/>
                </a:ext>
              </a:extLst>
            </p:cNvPr>
            <p:cNvSpPr/>
            <p:nvPr/>
          </p:nvSpPr>
          <p:spPr>
            <a:xfrm>
              <a:off x="4427984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F912E-3E39-CA44-8D56-37EF802F4949}"/>
                </a:ext>
              </a:extLst>
            </p:cNvPr>
            <p:cNvSpPr/>
            <p:nvPr/>
          </p:nvSpPr>
          <p:spPr>
            <a:xfrm>
              <a:off x="6012160" y="1052736"/>
              <a:ext cx="43204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7C352-9CD2-974E-A9FD-59273CF3A2A2}"/>
                </a:ext>
              </a:extLst>
            </p:cNvPr>
            <p:cNvSpPr/>
            <p:nvPr/>
          </p:nvSpPr>
          <p:spPr>
            <a:xfrm>
              <a:off x="6012160" y="105273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EA4FB-949B-F044-8BFC-E2FD00248F69}"/>
              </a:ext>
            </a:extLst>
          </p:cNvPr>
          <p:cNvGrpSpPr/>
          <p:nvPr/>
        </p:nvGrpSpPr>
        <p:grpSpPr>
          <a:xfrm>
            <a:off x="933850" y="2627530"/>
            <a:ext cx="6767592" cy="581370"/>
            <a:chOff x="1276196" y="2740233"/>
            <a:chExt cx="6767592" cy="58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35B6E0-7F9F-FC4C-8C96-B5D8C0ADFFFE}"/>
                </a:ext>
              </a:extLst>
            </p:cNvPr>
            <p:cNvSpPr/>
            <p:nvPr/>
          </p:nvSpPr>
          <p:spPr>
            <a:xfrm>
              <a:off x="1276196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FCFC32-2B73-A24E-AACB-65ED955379C5}"/>
                </a:ext>
              </a:extLst>
            </p:cNvPr>
            <p:cNvSpPr/>
            <p:nvPr/>
          </p:nvSpPr>
          <p:spPr>
            <a:xfrm>
              <a:off x="1276196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3C3698-D700-8443-945E-171D014D2FC9}"/>
                </a:ext>
              </a:extLst>
            </p:cNvPr>
            <p:cNvSpPr/>
            <p:nvPr/>
          </p:nvSpPr>
          <p:spPr>
            <a:xfrm>
              <a:off x="286037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971B8F-2526-AA4C-9AA3-E33CB7390611}"/>
                </a:ext>
              </a:extLst>
            </p:cNvPr>
            <p:cNvSpPr/>
            <p:nvPr/>
          </p:nvSpPr>
          <p:spPr>
            <a:xfrm>
              <a:off x="286037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B36EBE-5193-5D4A-91D2-775BD4F09085}"/>
                </a:ext>
              </a:extLst>
            </p:cNvPr>
            <p:cNvSpPr/>
            <p:nvPr/>
          </p:nvSpPr>
          <p:spPr>
            <a:xfrm>
              <a:off x="4429482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5EFB72-9E4A-D749-AF31-FFB75BCC6909}"/>
                </a:ext>
              </a:extLst>
            </p:cNvPr>
            <p:cNvSpPr/>
            <p:nvPr/>
          </p:nvSpPr>
          <p:spPr>
            <a:xfrm>
              <a:off x="4429482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5D17DB-8DCF-A641-8D0E-E1D3CE0D8CBC}"/>
                </a:ext>
              </a:extLst>
            </p:cNvPr>
            <p:cNvSpPr/>
            <p:nvPr/>
          </p:nvSpPr>
          <p:spPr>
            <a:xfrm>
              <a:off x="3637394" y="2745539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8FC50A-79F0-C64B-9907-2C0373FE8EF0}"/>
                </a:ext>
              </a:extLst>
            </p:cNvPr>
            <p:cNvSpPr/>
            <p:nvPr/>
          </p:nvSpPr>
          <p:spPr>
            <a:xfrm>
              <a:off x="3637394" y="2745539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A2B946-D013-A54F-A34A-E7352855EE71}"/>
                </a:ext>
              </a:extLst>
            </p:cNvPr>
            <p:cNvSpPr/>
            <p:nvPr/>
          </p:nvSpPr>
          <p:spPr>
            <a:xfrm>
              <a:off x="6819652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8AA89-AF6E-324E-96BE-E59BF0389C6C}"/>
                </a:ext>
              </a:extLst>
            </p:cNvPr>
            <p:cNvSpPr/>
            <p:nvPr/>
          </p:nvSpPr>
          <p:spPr>
            <a:xfrm>
              <a:off x="6819652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C7B3C-D4CE-344F-9639-291ACEB0919D}"/>
                </a:ext>
              </a:extLst>
            </p:cNvPr>
            <p:cNvSpPr/>
            <p:nvPr/>
          </p:nvSpPr>
          <p:spPr>
            <a:xfrm>
              <a:off x="6027564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5630BE-A125-4B4F-8F80-13EF1E6DA71A}"/>
                </a:ext>
              </a:extLst>
            </p:cNvPr>
            <p:cNvSpPr/>
            <p:nvPr/>
          </p:nvSpPr>
          <p:spPr>
            <a:xfrm>
              <a:off x="6027564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EB0D23-339A-C04B-8943-F6C202137260}"/>
                </a:ext>
              </a:extLst>
            </p:cNvPr>
            <p:cNvSpPr/>
            <p:nvPr/>
          </p:nvSpPr>
          <p:spPr>
            <a:xfrm>
              <a:off x="7611740" y="2740233"/>
              <a:ext cx="432048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7B5855-2B17-C941-9506-6714535D421B}"/>
                </a:ext>
              </a:extLst>
            </p:cNvPr>
            <p:cNvSpPr/>
            <p:nvPr/>
          </p:nvSpPr>
          <p:spPr>
            <a:xfrm>
              <a:off x="7611740" y="2740233"/>
              <a:ext cx="432048" cy="2160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74FB0CD-21EF-5345-BB47-441EB98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56" y="3573016"/>
            <a:ext cx="4441852" cy="25400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2F1832-615E-224D-AFCC-42FCF5516276}"/>
              </a:ext>
            </a:extLst>
          </p:cNvPr>
          <p:cNvGrpSpPr/>
          <p:nvPr/>
        </p:nvGrpSpPr>
        <p:grpSpPr>
          <a:xfrm>
            <a:off x="1149874" y="1772816"/>
            <a:ext cx="6335544" cy="860020"/>
            <a:chOff x="1149874" y="1772816"/>
            <a:chExt cx="6335544" cy="86002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257264-3DCA-6E4F-BCB2-E9EF325A8E0A}"/>
                </a:ext>
              </a:extLst>
            </p:cNvPr>
            <p:cNvCxnSpPr>
              <a:cxnSpLocks/>
              <a:stCxn id="10" idx="2"/>
              <a:endCxn id="52" idx="0"/>
            </p:cNvCxnSpPr>
            <p:nvPr/>
          </p:nvCxnSpPr>
          <p:spPr>
            <a:xfrm>
              <a:off x="2732552" y="1772816"/>
              <a:ext cx="316869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B5346B-8F81-474D-AAB5-0740A47E16A8}"/>
                </a:ext>
              </a:extLst>
            </p:cNvPr>
            <p:cNvCxnSpPr>
              <a:cxnSpLocks/>
              <a:stCxn id="10" idx="2"/>
              <a:endCxn id="54" idx="0"/>
            </p:cNvCxnSpPr>
            <p:nvPr/>
          </p:nvCxnSpPr>
          <p:spPr>
            <a:xfrm>
              <a:off x="2732552" y="1772816"/>
              <a:ext cx="475286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8750F1-711B-0E4C-ACC5-C6CBC114E641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flipH="1">
              <a:off x="2734050" y="1772816"/>
              <a:ext cx="1567612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1EA1AE-3CD6-3740-864A-0CB92E353296}"/>
                </a:ext>
              </a:extLst>
            </p:cNvPr>
            <p:cNvCxnSpPr>
              <a:cxnSpLocks/>
              <a:stCxn id="18" idx="2"/>
              <a:endCxn id="52" idx="0"/>
            </p:cNvCxnSpPr>
            <p:nvPr/>
          </p:nvCxnSpPr>
          <p:spPr>
            <a:xfrm>
              <a:off x="4301662" y="1772816"/>
              <a:ext cx="1599580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C8848C5-54C3-0D4B-969D-2F94310BB66E}"/>
                </a:ext>
              </a:extLst>
            </p:cNvPr>
            <p:cNvCxnSpPr>
              <a:cxnSpLocks/>
              <a:stCxn id="18" idx="2"/>
              <a:endCxn id="54" idx="0"/>
            </p:cNvCxnSpPr>
            <p:nvPr/>
          </p:nvCxnSpPr>
          <p:spPr>
            <a:xfrm>
              <a:off x="4301662" y="1772816"/>
              <a:ext cx="3183756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EFA3E6-1C68-0147-914E-998941ABE511}"/>
                </a:ext>
              </a:extLst>
            </p:cNvPr>
            <p:cNvCxnSpPr>
              <a:cxnSpLocks/>
              <a:stCxn id="16" idx="2"/>
              <a:endCxn id="26" idx="0"/>
            </p:cNvCxnSpPr>
            <p:nvPr/>
          </p:nvCxnSpPr>
          <p:spPr>
            <a:xfrm flipH="1">
              <a:off x="1149874" y="1772816"/>
              <a:ext cx="3943876" cy="86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63B0F0-B010-7C47-8E01-EF4C77393EF0}"/>
                </a:ext>
              </a:extLst>
            </p:cNvPr>
            <p:cNvCxnSpPr>
              <a:cxnSpLocks/>
              <a:stCxn id="16" idx="2"/>
              <a:endCxn id="52" idx="0"/>
            </p:cNvCxnSpPr>
            <p:nvPr/>
          </p:nvCxnSpPr>
          <p:spPr>
            <a:xfrm>
              <a:off x="5093750" y="1772816"/>
              <a:ext cx="807492" cy="8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EA2ED31-1FBB-4049-A55B-DF423777057E}"/>
              </a:ext>
            </a:extLst>
          </p:cNvPr>
          <p:cNvSpPr/>
          <p:nvPr/>
        </p:nvSpPr>
        <p:spPr>
          <a:xfrm>
            <a:off x="6693330" y="1156392"/>
            <a:ext cx="155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Droplets 2 and 6 are malicious</a:t>
            </a:r>
            <a:endParaRPr lang="en-US" sz="1600" dirty="0">
              <a:solidFill>
                <a:srgbClr val="0122F5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90B5B61-8C0E-EE49-8E11-3D11BEF6710A}"/>
              </a:ext>
            </a:extLst>
          </p:cNvPr>
          <p:cNvSpPr/>
          <p:nvPr/>
        </p:nvSpPr>
        <p:spPr>
          <a:xfrm>
            <a:off x="1190118" y="4767196"/>
            <a:ext cx="5254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Continue until all blocks are decoded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E53CA6-C73C-EB42-85FF-0345302DFF11}"/>
              </a:ext>
            </a:extLst>
          </p:cNvPr>
          <p:cNvSpPr/>
          <p:nvPr/>
        </p:nvSpPr>
        <p:spPr>
          <a:xfrm>
            <a:off x="1622166" y="5301208"/>
            <a:ext cx="58632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Decoding failure</a:t>
            </a:r>
            <a:r>
              <a:rPr lang="en-US" sz="2200" dirty="0"/>
              <a:t> if there is no more singleton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E962E49-9A76-9D4A-ACEF-EAB8F0F67770}"/>
              </a:ext>
            </a:extLst>
          </p:cNvPr>
          <p:cNvSpPr/>
          <p:nvPr/>
        </p:nvSpPr>
        <p:spPr>
          <a:xfrm>
            <a:off x="1187624" y="5950441"/>
            <a:ext cx="58632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Simply download more droplets!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1EF827-5E04-BF41-8C4A-44D14689FC1A}"/>
              </a:ext>
            </a:extLst>
          </p:cNvPr>
          <p:cNvCxnSpPr>
            <a:stCxn id="26" idx="0"/>
            <a:endCxn id="10" idx="2"/>
          </p:cNvCxnSpPr>
          <p:nvPr/>
        </p:nvCxnSpPr>
        <p:spPr>
          <a:xfrm flipV="1">
            <a:off x="1149874" y="1772816"/>
            <a:ext cx="1582678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032B23-A80C-1044-85ED-2E1C808305A9}"/>
              </a:ext>
            </a:extLst>
          </p:cNvPr>
          <p:cNvCxnSpPr>
            <a:cxnSpLocks/>
            <a:stCxn id="30" idx="0"/>
            <a:endCxn id="10" idx="2"/>
          </p:cNvCxnSpPr>
          <p:nvPr/>
        </p:nvCxnSpPr>
        <p:spPr>
          <a:xfrm flipH="1" flipV="1">
            <a:off x="2732552" y="1772816"/>
            <a:ext cx="1498" cy="86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0F42FB3-7D7D-9E4F-B8E5-933A58EADB28}"/>
              </a:ext>
            </a:extLst>
          </p:cNvPr>
          <p:cNvSpPr/>
          <p:nvPr/>
        </p:nvSpPr>
        <p:spPr>
          <a:xfrm>
            <a:off x="1748296" y="2626553"/>
            <a:ext cx="432048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1E5DCD1-9025-924E-8323-023A5D062153}"/>
              </a:ext>
            </a:extLst>
          </p:cNvPr>
          <p:cNvSpPr/>
          <p:nvPr/>
        </p:nvSpPr>
        <p:spPr>
          <a:xfrm>
            <a:off x="1748296" y="2626553"/>
            <a:ext cx="432048" cy="2160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1EE49D3-33AD-6B49-814B-CC4A31C198FE}"/>
              </a:ext>
            </a:extLst>
          </p:cNvPr>
          <p:cNvSpPr/>
          <p:nvPr/>
        </p:nvSpPr>
        <p:spPr>
          <a:xfrm>
            <a:off x="4857578" y="2631733"/>
            <a:ext cx="432048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5924EE-DCD2-1B4A-BAED-6332C4A59591}"/>
              </a:ext>
            </a:extLst>
          </p:cNvPr>
          <p:cNvSpPr/>
          <p:nvPr/>
        </p:nvSpPr>
        <p:spPr>
          <a:xfrm>
            <a:off x="4857578" y="2631733"/>
            <a:ext cx="432048" cy="2160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883FD0-E21E-BD4C-B33D-BED9E79829BF}"/>
              </a:ext>
            </a:extLst>
          </p:cNvPr>
          <p:cNvCxnSpPr>
            <a:cxnSpLocks/>
            <a:stCxn id="60" idx="0"/>
            <a:endCxn id="16" idx="2"/>
          </p:cNvCxnSpPr>
          <p:nvPr/>
        </p:nvCxnSpPr>
        <p:spPr>
          <a:xfrm flipV="1">
            <a:off x="1964320" y="1772816"/>
            <a:ext cx="3129430" cy="853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D5B90B-B1DD-324B-9818-1D4E4EEE6771}"/>
              </a:ext>
            </a:extLst>
          </p:cNvPr>
          <p:cNvCxnSpPr>
            <a:stCxn id="63" idx="0"/>
            <a:endCxn id="13" idx="2"/>
          </p:cNvCxnSpPr>
          <p:nvPr/>
        </p:nvCxnSpPr>
        <p:spPr>
          <a:xfrm flipH="1" flipV="1">
            <a:off x="3524640" y="1772816"/>
            <a:ext cx="1548962" cy="858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EA4784-3B6D-EA41-A190-B7C837F4244D}"/>
              </a:ext>
            </a:extLst>
          </p:cNvPr>
          <p:cNvCxnSpPr>
            <a:stCxn id="63" idx="0"/>
            <a:endCxn id="16" idx="2"/>
          </p:cNvCxnSpPr>
          <p:nvPr/>
        </p:nvCxnSpPr>
        <p:spPr>
          <a:xfrm flipV="1">
            <a:off x="5073602" y="1772816"/>
            <a:ext cx="20148" cy="858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44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Performance Analysis: Threat Model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3C6F4-3213-6946-9DC8-0EA53531CC73}"/>
              </a:ext>
            </a:extLst>
          </p:cNvPr>
          <p:cNvSpPr/>
          <p:nvPr/>
        </p:nvSpPr>
        <p:spPr>
          <a:xfrm>
            <a:off x="427980" y="1149425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Adversary can control an arbitrary subset of storage-constrained nodes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These malicious nodes may collude with each other and can deviate from the protocol in any arbitrary manner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D1FC23-94AE-4F47-AB40-0AC652A1B83F}"/>
              </a:ext>
            </a:extLst>
          </p:cNvPr>
          <p:cNvSpPr/>
          <p:nvPr/>
        </p:nvSpPr>
        <p:spPr>
          <a:xfrm>
            <a:off x="427980" y="5157192"/>
            <a:ext cx="7671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Oblivious adversary: </a:t>
            </a:r>
            <a:r>
              <a:rPr lang="en-US" sz="2200" dirty="0"/>
              <a:t>cannot observe storage contents of nodes before choosing which nodes to corrupt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D324B0-82EB-4D4C-8E4B-EFF3BFF57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184" y="2348880"/>
            <a:ext cx="4752528" cy="2644304"/>
          </a:xfrm>
          <a:prstGeom prst="rect">
            <a:avLst/>
          </a:prstGeom>
        </p:spPr>
      </p:pic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04BD0CBC-125F-1848-8EA3-0AC47C9F7165}"/>
              </a:ext>
            </a:extLst>
          </p:cNvPr>
          <p:cNvCxnSpPr>
            <a:cxnSpLocks/>
          </p:cNvCxnSpPr>
          <p:nvPr/>
        </p:nvCxnSpPr>
        <p:spPr>
          <a:xfrm rot="10800000">
            <a:off x="1907704" y="2733526"/>
            <a:ext cx="1008113" cy="262346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0BCA9762-46AF-6242-AA7A-15DDA17C6B13}"/>
              </a:ext>
            </a:extLst>
          </p:cNvPr>
          <p:cNvCxnSpPr>
            <a:cxnSpLocks/>
          </p:cNvCxnSpPr>
          <p:nvPr/>
        </p:nvCxnSpPr>
        <p:spPr>
          <a:xfrm rot="10800000">
            <a:off x="1835696" y="4056846"/>
            <a:ext cx="1152128" cy="31910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1F656F-37B5-DA4E-A054-896A3A89CB14}"/>
              </a:ext>
            </a:extLst>
          </p:cNvPr>
          <p:cNvSpPr txBox="1"/>
          <p:nvPr/>
        </p:nvSpPr>
        <p:spPr>
          <a:xfrm>
            <a:off x="678228" y="2564221"/>
            <a:ext cx="133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Adversarial node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0B4FE-5C29-104B-87ED-A84F5143C5D8}"/>
              </a:ext>
            </a:extLst>
          </p:cNvPr>
          <p:cNvSpPr txBox="1"/>
          <p:nvPr/>
        </p:nvSpPr>
        <p:spPr>
          <a:xfrm>
            <a:off x="786239" y="3853242"/>
            <a:ext cx="111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Honest node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057203-AF83-0345-889B-24CC0F9E4FC3}"/>
              </a:ext>
            </a:extLst>
          </p:cNvPr>
          <p:cNvSpPr txBox="1"/>
          <p:nvPr/>
        </p:nvSpPr>
        <p:spPr>
          <a:xfrm>
            <a:off x="7164288" y="3225849"/>
            <a:ext cx="1335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Colluding</a:t>
            </a:r>
          </a:p>
          <a:p>
            <a:pPr algn="ctr"/>
            <a:r>
              <a:rPr lang="en-US" sz="1600" dirty="0"/>
              <a:t>adversarial nodes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F2414BB1-0EF3-D24C-888E-26C0075BCCCF}"/>
              </a:ext>
            </a:extLst>
          </p:cNvPr>
          <p:cNvCxnSpPr>
            <a:cxnSpLocks/>
          </p:cNvCxnSpPr>
          <p:nvPr/>
        </p:nvCxnSpPr>
        <p:spPr>
          <a:xfrm>
            <a:off x="5868144" y="3323414"/>
            <a:ext cx="1398816" cy="347618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141408F-A85C-BF4D-BAEB-77693B60BAE1}"/>
              </a:ext>
            </a:extLst>
          </p:cNvPr>
          <p:cNvSpPr/>
          <p:nvPr/>
        </p:nvSpPr>
        <p:spPr>
          <a:xfrm>
            <a:off x="428564" y="5949280"/>
            <a:ext cx="7959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Honest minority: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at least a specific number of nodes are honest</a:t>
            </a:r>
          </a:p>
        </p:txBody>
      </p:sp>
    </p:spTree>
    <p:extLst>
      <p:ext uri="{BB962C8B-B14F-4D97-AF65-F5344CB8AC3E}">
        <p14:creationId xmlns:p14="http://schemas.microsoft.com/office/powerpoint/2010/main" val="1651808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Performance Analysis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49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9344CF-B781-A14F-8400-2008D491C8AE}"/>
              </a:ext>
            </a:extLst>
          </p:cNvPr>
          <p:cNvSpPr/>
          <p:nvPr/>
        </p:nvSpPr>
        <p:spPr>
          <a:xfrm>
            <a:off x="457200" y="1219852"/>
            <a:ext cx="35283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If a </a:t>
            </a:r>
            <a:r>
              <a:rPr lang="en-US" sz="2400" dirty="0">
                <a:solidFill>
                  <a:srgbClr val="C00000"/>
                </a:solidFill>
              </a:rPr>
              <a:t>malicious</a:t>
            </a:r>
            <a:r>
              <a:rPr lang="en-US" sz="2200" dirty="0">
                <a:solidFill>
                  <a:srgbClr val="C00000"/>
                </a:solidFill>
              </a:rPr>
              <a:t> droplet</a:t>
            </a:r>
            <a:r>
              <a:rPr lang="en-US" sz="2200" dirty="0"/>
              <a:t> becomes a singleton, it is </a:t>
            </a:r>
            <a:r>
              <a:rPr lang="en-US" sz="2200" dirty="0">
                <a:solidFill>
                  <a:srgbClr val="C00000"/>
                </a:solidFill>
              </a:rPr>
              <a:t>rejected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FB7AD-9E4B-634A-9726-A5231142832F}"/>
              </a:ext>
            </a:extLst>
          </p:cNvPr>
          <p:cNvSpPr/>
          <p:nvPr/>
        </p:nvSpPr>
        <p:spPr>
          <a:xfrm>
            <a:off x="457200" y="2342490"/>
            <a:ext cx="3754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Oblivious adversary</a:t>
            </a:r>
            <a:r>
              <a:rPr lang="en-US" sz="2200" dirty="0"/>
              <a:t> cannot influence probability of decoding failure for honest droplets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EA24D-1E21-EE4C-A410-67D2D169E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63" y="836712"/>
            <a:ext cx="5630365" cy="3456384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8F9241E-D086-1E44-80ED-7679B0999645}"/>
              </a:ext>
            </a:extLst>
          </p:cNvPr>
          <p:cNvSpPr/>
          <p:nvPr/>
        </p:nvSpPr>
        <p:spPr>
          <a:xfrm>
            <a:off x="657052" y="4519588"/>
            <a:ext cx="8163420" cy="1717724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 defTabSz="7565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9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7565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9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E057F0E-3B9C-0D48-82B2-1572128BC19F}"/>
                  </a:ext>
                </a:extLst>
              </p:cNvPr>
              <p:cNvSpPr/>
              <p:nvPr/>
            </p:nvSpPr>
            <p:spPr>
              <a:xfrm>
                <a:off x="827584" y="4581128"/>
                <a:ext cx="7992888" cy="1614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Theorem:</a:t>
                </a:r>
                <a:r>
                  <a:rPr lang="en-US" sz="2200" dirty="0">
                    <a:solidFill>
                      <a:srgbClr val="0122F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As long as the number of honest droplet nodes contacted by a bucket node is at least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d>
                      <m:d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</m:rad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e>
                                  <m:sup>
                                    <m:r>
                                      <a:rPr lang="en-US" sz="2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en-US" sz="2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srgbClr val="0122F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error-resilient peeling  decoder recovers the blockchain with probability at least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E057F0E-3B9C-0D48-82B2-1572128BC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81128"/>
                <a:ext cx="7992888" cy="1614673"/>
              </a:xfrm>
              <a:prstGeom prst="rect">
                <a:avLst/>
              </a:prstGeom>
              <a:blipFill>
                <a:blip r:embed="rId4"/>
                <a:stretch>
                  <a:fillRect l="-792" t="-2344" r="-63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73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Bitcoin Ecosystem: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(Archival) Full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915677DE-0373-49CA-BC58-E0213467C7F4}" type="slidenum">
              <a:rPr lang="en-US" smtClean="0"/>
              <a:t>5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EA9B26-E6DC-834E-B112-6CC05735366A}"/>
              </a:ext>
            </a:extLst>
          </p:cNvPr>
          <p:cNvSpPr/>
          <p:nvPr/>
        </p:nvSpPr>
        <p:spPr>
          <a:xfrm>
            <a:off x="35496" y="5806425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Heavy price in terms of storage (and computation) costs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329E50-D984-2B48-85AE-3C75DA143854}"/>
              </a:ext>
            </a:extLst>
          </p:cNvPr>
          <p:cNvSpPr/>
          <p:nvPr/>
        </p:nvSpPr>
        <p:spPr>
          <a:xfrm>
            <a:off x="7300392" y="5847655"/>
            <a:ext cx="1071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☹️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6E1D24-4AF9-1642-8AE6-3B00A67DAFCE}"/>
              </a:ext>
            </a:extLst>
          </p:cNvPr>
          <p:cNvSpPr/>
          <p:nvPr/>
        </p:nvSpPr>
        <p:spPr>
          <a:xfrm>
            <a:off x="434752" y="1033572"/>
            <a:ext cx="484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Most Secure Way to Join Bitcoin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EA8794-AECD-7147-B216-2E1090E2D874}"/>
              </a:ext>
            </a:extLst>
          </p:cNvPr>
          <p:cNvGrpSpPr/>
          <p:nvPr/>
        </p:nvGrpSpPr>
        <p:grpSpPr>
          <a:xfrm>
            <a:off x="434752" y="1556792"/>
            <a:ext cx="8817768" cy="4081809"/>
            <a:chOff x="434752" y="1556792"/>
            <a:chExt cx="8817768" cy="4081809"/>
          </a:xfrm>
        </p:grpSpPr>
        <p:sp>
          <p:nvSpPr>
            <p:cNvPr id="8" name="Rectangle 7"/>
            <p:cNvSpPr/>
            <p:nvPr/>
          </p:nvSpPr>
          <p:spPr>
            <a:xfrm>
              <a:off x="457200" y="2077549"/>
              <a:ext cx="8208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200" dirty="0">
                  <a:solidFill>
                    <a:srgbClr val="751508"/>
                  </a:solidFill>
                </a:rPr>
                <a:t>Independently validate every transaction and block thereafter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F7F6E8-782C-B24F-BF09-1D29EB331AD7}"/>
                </a:ext>
              </a:extLst>
            </p:cNvPr>
            <p:cNvSpPr/>
            <p:nvPr/>
          </p:nvSpPr>
          <p:spPr>
            <a:xfrm>
              <a:off x="1043608" y="2492896"/>
              <a:ext cx="8208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200" dirty="0"/>
                <a:t>Contribute to the health of the network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B611CC-3D24-124F-AACF-D194FA33A1E4}"/>
                </a:ext>
              </a:extLst>
            </p:cNvPr>
            <p:cNvSpPr/>
            <p:nvPr/>
          </p:nvSpPr>
          <p:spPr>
            <a:xfrm>
              <a:off x="1043608" y="2876215"/>
              <a:ext cx="8208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200" dirty="0"/>
                <a:t>Safeguard 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</a:rPr>
                <a:t>security</a:t>
              </a:r>
              <a:r>
                <a:rPr lang="en-US" sz="2200" dirty="0"/>
                <a:t> and </a:t>
              </a:r>
              <a:r>
                <a:rPr lang="en-US" sz="2200" dirty="0" err="1">
                  <a:solidFill>
                    <a:schemeClr val="accent1">
                      <a:lumMod val="75000"/>
                    </a:schemeClr>
                  </a:solidFill>
                </a:rPr>
                <a:t>trustlessness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3BEE26-068E-AB49-970A-9BBB5158C22B}"/>
                </a:ext>
              </a:extLst>
            </p:cNvPr>
            <p:cNvSpPr/>
            <p:nvPr/>
          </p:nvSpPr>
          <p:spPr>
            <a:xfrm>
              <a:off x="457200" y="3501008"/>
              <a:ext cx="8208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200" dirty="0">
                  <a:solidFill>
                    <a:srgbClr val="751508"/>
                  </a:solidFill>
                </a:rPr>
                <a:t>Archival full nodes store all the blocks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12571B-A3CD-3F47-8606-0A34E2F7B7E6}"/>
                </a:ext>
              </a:extLst>
            </p:cNvPr>
            <p:cNvSpPr/>
            <p:nvPr/>
          </p:nvSpPr>
          <p:spPr>
            <a:xfrm>
              <a:off x="1043608" y="3877378"/>
              <a:ext cx="8208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200" dirty="0"/>
                <a:t>Help to bootstrap new nodes joining the network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3C38E6-083B-8442-8F08-E28AEB097EBB}"/>
                </a:ext>
              </a:extLst>
            </p:cNvPr>
            <p:cNvSpPr/>
            <p:nvPr/>
          </p:nvSpPr>
          <p:spPr>
            <a:xfrm>
              <a:off x="1043608" y="4293728"/>
              <a:ext cx="8208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200" dirty="0"/>
                <a:t>Ensure 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</a:rPr>
                <a:t>decentralization</a:t>
              </a:r>
              <a:r>
                <a:rPr lang="en-US" sz="2200" dirty="0"/>
                <a:t> and 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</a:rPr>
                <a:t>scalability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B60182-69A3-324B-BAE1-A76AA1D56331}"/>
                </a:ext>
              </a:extLst>
            </p:cNvPr>
            <p:cNvSpPr/>
            <p:nvPr/>
          </p:nvSpPr>
          <p:spPr>
            <a:xfrm>
              <a:off x="434752" y="4869160"/>
              <a:ext cx="820891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rgbClr val="0122F5"/>
                  </a:solidFill>
                </a:rPr>
                <a:t>Businesses, miners, and exchanges</a:t>
              </a:r>
              <a:r>
                <a:rPr lang="en-US" sz="2200" dirty="0"/>
                <a:t> are recommended to run a full node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3BCBB2-7A13-2C48-9512-4BEE4CE5FBAB}"/>
                </a:ext>
              </a:extLst>
            </p:cNvPr>
            <p:cNvSpPr/>
            <p:nvPr/>
          </p:nvSpPr>
          <p:spPr>
            <a:xfrm>
              <a:off x="467544" y="1556792"/>
              <a:ext cx="8208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200" dirty="0">
                  <a:solidFill>
                    <a:srgbClr val="751508"/>
                  </a:solidFill>
                </a:rPr>
                <a:t>Download and validate the full history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4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0758EED-C933-F841-A122-944603C57AFD}"/>
              </a:ext>
            </a:extLst>
          </p:cNvPr>
          <p:cNvSpPr/>
          <p:nvPr/>
        </p:nvSpPr>
        <p:spPr>
          <a:xfrm>
            <a:off x="120420" y="5192268"/>
            <a:ext cx="8916076" cy="1085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3FA786-FDF4-C44A-A765-1676963A199D}"/>
              </a:ext>
            </a:extLst>
          </p:cNvPr>
          <p:cNvSpPr/>
          <p:nvPr/>
        </p:nvSpPr>
        <p:spPr>
          <a:xfrm>
            <a:off x="473720" y="1744888"/>
            <a:ext cx="2387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Used in                     </a:t>
            </a:r>
          </a:p>
          <a:p>
            <a:r>
              <a:rPr lang="en-US" sz="2200" dirty="0"/>
              <a:t>history </a:t>
            </a:r>
            <a:r>
              <a:rPr lang="en-US" sz="2200" dirty="0" err="1"/>
              <a:t>sharding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Comparison with Existing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50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E434-9191-E84A-A2DC-16094EAF7846}"/>
              </a:ext>
            </a:extLst>
          </p:cNvPr>
          <p:cNvSpPr/>
          <p:nvPr/>
        </p:nvSpPr>
        <p:spPr>
          <a:xfrm>
            <a:off x="251520" y="1260793"/>
            <a:ext cx="2808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Random Sampling</a:t>
            </a:r>
            <a:endParaRPr lang="en-US" sz="2200" dirty="0">
              <a:solidFill>
                <a:srgbClr val="751508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EF3C5A9-46F4-794B-82B8-97F077B4A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87" y="1814657"/>
            <a:ext cx="1080120" cy="291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C9A517A-DCF0-F045-8517-56C6EF3EFBC6}"/>
                  </a:ext>
                </a:extLst>
              </p:cNvPr>
              <p:cNvSpPr/>
              <p:nvPr/>
            </p:nvSpPr>
            <p:spPr>
              <a:xfrm>
                <a:off x="251520" y="3494742"/>
                <a:ext cx="28083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Bootstrap: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C9A517A-DCF0-F045-8517-56C6EF3EF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94742"/>
                <a:ext cx="2808312" cy="430887"/>
              </a:xfrm>
              <a:prstGeom prst="rect">
                <a:avLst/>
              </a:prstGeom>
              <a:blipFill>
                <a:blip r:embed="rId4"/>
                <a:stretch>
                  <a:fillRect l="-2703"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F2779EE-FCDE-CC41-AED1-66CACE460929}"/>
                  </a:ext>
                </a:extLst>
              </p:cNvPr>
              <p:cNvSpPr/>
              <p:nvPr/>
            </p:nvSpPr>
            <p:spPr>
              <a:xfrm>
                <a:off x="268412" y="3063855"/>
                <a:ext cx="28083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Decoding: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F2779EE-FCDE-CC41-AED1-66CACE460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2" y="3063855"/>
                <a:ext cx="2808312" cy="430887"/>
              </a:xfrm>
              <a:prstGeom prst="rect">
                <a:avLst/>
              </a:prstGeom>
              <a:blipFill>
                <a:blip r:embed="rId5"/>
                <a:stretch>
                  <a:fillRect l="-2703"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DDFA24A-8D18-7241-821E-8112EBF70775}"/>
                  </a:ext>
                </a:extLst>
              </p:cNvPr>
              <p:cNvSpPr/>
              <p:nvPr/>
            </p:nvSpPr>
            <p:spPr>
              <a:xfrm>
                <a:off x="263160" y="2627784"/>
                <a:ext cx="28083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Encoding: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DDFA24A-8D18-7241-821E-8112EBF707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0" y="2627784"/>
                <a:ext cx="2808312" cy="430887"/>
              </a:xfrm>
              <a:prstGeom prst="rect">
                <a:avLst/>
              </a:prstGeom>
              <a:blipFill>
                <a:blip r:embed="rId6"/>
                <a:stretch>
                  <a:fillRect l="-2703" t="-5714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B2204128-C9CC-4A46-A6A8-411B5D1C44F0}"/>
              </a:ext>
            </a:extLst>
          </p:cNvPr>
          <p:cNvSpPr/>
          <p:nvPr/>
        </p:nvSpPr>
        <p:spPr>
          <a:xfrm>
            <a:off x="3084824" y="1260793"/>
            <a:ext cx="2855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Random Linear Coding</a:t>
            </a:r>
            <a:endParaRPr lang="en-US" sz="2200" dirty="0">
              <a:solidFill>
                <a:srgbClr val="751508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63CD4B-C8D6-E94A-9726-4BE014814ABC}"/>
              </a:ext>
            </a:extLst>
          </p:cNvPr>
          <p:cNvSpPr/>
          <p:nvPr/>
        </p:nvSpPr>
        <p:spPr>
          <a:xfrm>
            <a:off x="3347864" y="1744888"/>
            <a:ext cx="2158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Perard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et al. ’18]</a:t>
            </a:r>
          </a:p>
          <a:p>
            <a:pPr algn="ctr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[Dai et al. ’18]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8EE35DD-7837-4845-B324-9653C9336B50}"/>
                  </a:ext>
                </a:extLst>
              </p:cNvPr>
              <p:cNvSpPr/>
              <p:nvPr/>
            </p:nvSpPr>
            <p:spPr>
              <a:xfrm>
                <a:off x="3265264" y="3494742"/>
                <a:ext cx="28083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Bootstrap: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8EE35DD-7837-4845-B324-9653C9336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264" y="3494742"/>
                <a:ext cx="2808312" cy="430887"/>
              </a:xfrm>
              <a:prstGeom prst="rect">
                <a:avLst/>
              </a:prstGeom>
              <a:blipFill>
                <a:blip r:embed="rId7"/>
                <a:stretch>
                  <a:fillRect l="-2252"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C8103AE-0602-354C-ACF4-33B0AA20F2C4}"/>
                  </a:ext>
                </a:extLst>
              </p:cNvPr>
              <p:cNvSpPr/>
              <p:nvPr/>
            </p:nvSpPr>
            <p:spPr>
              <a:xfrm>
                <a:off x="3275856" y="3063855"/>
                <a:ext cx="28083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Decoding: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C8103AE-0602-354C-ACF4-33B0AA20F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063855"/>
                <a:ext cx="2808312" cy="430887"/>
              </a:xfrm>
              <a:prstGeom prst="rect">
                <a:avLst/>
              </a:prstGeom>
              <a:blipFill>
                <a:blip r:embed="rId8"/>
                <a:stretch>
                  <a:fillRect l="-2252"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66CA0D-0B6C-9A4B-A65A-87FF8730B4AC}"/>
                  </a:ext>
                </a:extLst>
              </p:cNvPr>
              <p:cNvSpPr/>
              <p:nvPr/>
            </p:nvSpPr>
            <p:spPr>
              <a:xfrm>
                <a:off x="3265264" y="2627784"/>
                <a:ext cx="28083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Encoding: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66CA0D-0B6C-9A4B-A65A-87FF8730B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264" y="2627784"/>
                <a:ext cx="2808312" cy="430887"/>
              </a:xfrm>
              <a:prstGeom prst="rect">
                <a:avLst/>
              </a:prstGeom>
              <a:blipFill>
                <a:blip r:embed="rId9"/>
                <a:stretch>
                  <a:fillRect l="-2252" t="-5714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E11D8DD0-73E5-9C4C-A593-9273A796A2CD}"/>
              </a:ext>
            </a:extLst>
          </p:cNvPr>
          <p:cNvSpPr/>
          <p:nvPr/>
        </p:nvSpPr>
        <p:spPr>
          <a:xfrm>
            <a:off x="3131840" y="4040104"/>
            <a:ext cx="2241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How to deal with malicious nodes?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2635B1-4031-7C43-88B5-A9BB80E63F15}"/>
              </a:ext>
            </a:extLst>
          </p:cNvPr>
          <p:cNvSpPr/>
          <p:nvPr/>
        </p:nvSpPr>
        <p:spPr>
          <a:xfrm>
            <a:off x="6156176" y="1260793"/>
            <a:ext cx="27160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Reed-Solomon Codes</a:t>
            </a:r>
            <a:endParaRPr lang="en-US" sz="2200" dirty="0">
              <a:solidFill>
                <a:srgbClr val="751508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C8CC9B-C6A1-C544-8C69-2C4C0BF4983F}"/>
              </a:ext>
            </a:extLst>
          </p:cNvPr>
          <p:cNvSpPr/>
          <p:nvPr/>
        </p:nvSpPr>
        <p:spPr>
          <a:xfrm>
            <a:off x="5858895" y="1744888"/>
            <a:ext cx="3177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[Raman and Varshney ’18]</a:t>
            </a:r>
          </a:p>
          <a:p>
            <a:pPr algn="ctr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[Li et al. ‘18]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31A3254-2694-AE4F-B951-2BA61D74C4EF}"/>
                  </a:ext>
                </a:extLst>
              </p:cNvPr>
              <p:cNvSpPr/>
              <p:nvPr/>
            </p:nvSpPr>
            <p:spPr>
              <a:xfrm>
                <a:off x="6228184" y="3494742"/>
                <a:ext cx="23177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Bootstrap: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31A3254-2694-AE4F-B951-2BA61D74C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494742"/>
                <a:ext cx="2317789" cy="430887"/>
              </a:xfrm>
              <a:prstGeom prst="rect">
                <a:avLst/>
              </a:prstGeom>
              <a:blipFill>
                <a:blip r:embed="rId10"/>
                <a:stretch>
                  <a:fillRect l="-2717"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8EAEB6-DF79-024B-899D-69CB9B9D6FC7}"/>
                  </a:ext>
                </a:extLst>
              </p:cNvPr>
              <p:cNvSpPr/>
              <p:nvPr/>
            </p:nvSpPr>
            <p:spPr>
              <a:xfrm>
                <a:off x="6238776" y="3063855"/>
                <a:ext cx="23177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Decoding: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8EAEB6-DF79-024B-899D-69CB9B9D6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776" y="3063855"/>
                <a:ext cx="2317789" cy="430887"/>
              </a:xfrm>
              <a:prstGeom prst="rect">
                <a:avLst/>
              </a:prstGeom>
              <a:blipFill>
                <a:blip r:embed="rId11"/>
                <a:stretch>
                  <a:fillRect l="-2717"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19A7910-B06A-DB4F-9C59-F50250D931A1}"/>
                  </a:ext>
                </a:extLst>
              </p:cNvPr>
              <p:cNvSpPr/>
              <p:nvPr/>
            </p:nvSpPr>
            <p:spPr>
              <a:xfrm>
                <a:off x="6228184" y="2627784"/>
                <a:ext cx="23177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Encoding: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19A7910-B06A-DB4F-9C59-F50250D93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627784"/>
                <a:ext cx="2317789" cy="430887"/>
              </a:xfrm>
              <a:prstGeom prst="rect">
                <a:avLst/>
              </a:prstGeom>
              <a:blipFill>
                <a:blip r:embed="rId12"/>
                <a:stretch>
                  <a:fillRect l="-2717" t="-5714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E3F2B4B-0259-3C48-B2AF-DFE0D5EFD0E2}"/>
              </a:ext>
            </a:extLst>
          </p:cNvPr>
          <p:cNvSpPr/>
          <p:nvPr/>
        </p:nvSpPr>
        <p:spPr>
          <a:xfrm>
            <a:off x="6036674" y="4040104"/>
            <a:ext cx="2700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Field size grows with the size of network: poor scalability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AF6337-6B49-664B-BEAA-E84B4203A199}"/>
              </a:ext>
            </a:extLst>
          </p:cNvPr>
          <p:cNvSpPr/>
          <p:nvPr/>
        </p:nvSpPr>
        <p:spPr>
          <a:xfrm>
            <a:off x="294032" y="4040104"/>
            <a:ext cx="2241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Runs into coupon collector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3CA9060-22C3-9C4B-802E-841D31EF64EB}"/>
                  </a:ext>
                </a:extLst>
              </p:cNvPr>
              <p:cNvSpPr/>
              <p:nvPr/>
            </p:nvSpPr>
            <p:spPr>
              <a:xfrm>
                <a:off x="5183560" y="5662836"/>
                <a:ext cx="3960440" cy="493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122F5"/>
                    </a:solidFill>
                  </a:rPr>
                  <a:t>Bootstrap: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func>
                          <m:func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3CA9060-22C3-9C4B-802E-841D31EF6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560" y="5662836"/>
                <a:ext cx="3960440" cy="493340"/>
              </a:xfrm>
              <a:prstGeom prst="rect">
                <a:avLst/>
              </a:prstGeom>
              <a:blipFill>
                <a:blip r:embed="rId13"/>
                <a:stretch>
                  <a:fillRect l="-1923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6F62C7B-7054-714D-999D-CD4EE1E99F04}"/>
                  </a:ext>
                </a:extLst>
              </p:cNvPr>
              <p:cNvSpPr/>
              <p:nvPr/>
            </p:nvSpPr>
            <p:spPr>
              <a:xfrm>
                <a:off x="2528412" y="5694062"/>
                <a:ext cx="28083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122F5"/>
                    </a:solidFill>
                  </a:rPr>
                  <a:t>Decoding: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6F62C7B-7054-714D-999D-CD4EE1E99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12" y="5694062"/>
                <a:ext cx="2808312" cy="430887"/>
              </a:xfrm>
              <a:prstGeom prst="rect">
                <a:avLst/>
              </a:prstGeom>
              <a:blipFill>
                <a:blip r:embed="rId14"/>
                <a:stretch>
                  <a:fillRect l="-2703"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6747366-780A-CC49-85D6-C5D93E9805C0}"/>
                  </a:ext>
                </a:extLst>
              </p:cNvPr>
              <p:cNvSpPr/>
              <p:nvPr/>
            </p:nvSpPr>
            <p:spPr>
              <a:xfrm>
                <a:off x="120420" y="5725289"/>
                <a:ext cx="28083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122F5"/>
                    </a:solidFill>
                  </a:rPr>
                  <a:t>Encoding: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6747366-780A-CC49-85D6-C5D93E980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0" y="5725289"/>
                <a:ext cx="2808312" cy="430887"/>
              </a:xfrm>
              <a:prstGeom prst="rect">
                <a:avLst/>
              </a:prstGeom>
              <a:blipFill>
                <a:blip r:embed="rId15"/>
                <a:stretch>
                  <a:fillRect l="-2242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5FE0FBB0-DB67-7044-A4DE-E6FC556E35D9}"/>
              </a:ext>
            </a:extLst>
          </p:cNvPr>
          <p:cNvSpPr/>
          <p:nvPr/>
        </p:nvSpPr>
        <p:spPr>
          <a:xfrm>
            <a:off x="120420" y="5289694"/>
            <a:ext cx="2808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11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2" grpId="0"/>
      <p:bldP spid="63" grpId="0"/>
      <p:bldP spid="64" grpId="0"/>
      <p:bldP spid="6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Numerical Results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51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0948DE-0AAB-1141-82CD-37B996999B4B}"/>
              </a:ext>
            </a:extLst>
          </p:cNvPr>
          <p:cNvSpPr/>
          <p:nvPr/>
        </p:nvSpPr>
        <p:spPr>
          <a:xfrm>
            <a:off x="973699" y="1033596"/>
            <a:ext cx="58632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Bootstrap cost versus storage savings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26042-1F64-C84E-8570-DAD8B971E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1520770"/>
            <a:ext cx="5854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2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Numerical Results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52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0948DE-0AAB-1141-82CD-37B996999B4B}"/>
              </a:ext>
            </a:extLst>
          </p:cNvPr>
          <p:cNvSpPr/>
          <p:nvPr/>
        </p:nvSpPr>
        <p:spPr>
          <a:xfrm>
            <a:off x="973699" y="1033596"/>
            <a:ext cx="58632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Bootstrap cost versus storage savings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867D5-AE61-C94F-96B4-CB3B822C2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628800"/>
            <a:ext cx="5842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27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BAFD3-3306-6840-B2B2-F643A74E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4927E-EF1B-B245-8362-D77C5BD3EE7B}"/>
              </a:ext>
            </a:extLst>
          </p:cNvPr>
          <p:cNvSpPr/>
          <p:nvPr/>
        </p:nvSpPr>
        <p:spPr>
          <a:xfrm>
            <a:off x="395536" y="2044934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zero-padding: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while computing bit-wise XOR, a node zero-pads the blocks to the largest block among the </a:t>
            </a:r>
            <a:r>
              <a:rPr lang="en-US" sz="22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blocks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E6F47-ABA7-C44D-A156-34E454E27BC2}"/>
              </a:ext>
            </a:extLst>
          </p:cNvPr>
          <p:cNvSpPr/>
          <p:nvPr/>
        </p:nvSpPr>
        <p:spPr>
          <a:xfrm>
            <a:off x="395536" y="3140968"/>
            <a:ext cx="83722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 concatenation: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natural way to reduce variance in block-size is to first concatenate blocks to form </a:t>
            </a:r>
            <a:r>
              <a:rPr lang="en-US" sz="2200" i="1" dirty="0">
                <a:solidFill>
                  <a:srgbClr val="012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super-blocks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 approximately same size, and then perform encoding on the super-blocks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91FF99-F583-2849-9C65-DFBA7E0791FC}"/>
              </a:ext>
            </a:extLst>
          </p:cNvPr>
          <p:cNvSpPr txBox="1">
            <a:spLocks/>
          </p:cNvSpPr>
          <p:nvPr/>
        </p:nvSpPr>
        <p:spPr>
          <a:xfrm>
            <a:off x="538163" y="562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Tackling Block Size Variability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406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0DBF5C-345A-7D4B-96F5-BE9EB7AFB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99" y="1839838"/>
            <a:ext cx="8632281" cy="3389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Experimental Results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54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91D926-F72E-D041-B397-D40AD87E2CA9}"/>
              </a:ext>
            </a:extLst>
          </p:cNvPr>
          <p:cNvSpPr/>
          <p:nvPr/>
        </p:nvSpPr>
        <p:spPr>
          <a:xfrm>
            <a:off x="7596336" y="2420888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97BB8C-CD04-B947-9502-470AED1DF46D}"/>
              </a:ext>
            </a:extLst>
          </p:cNvPr>
          <p:cNvSpPr/>
          <p:nvPr/>
        </p:nvSpPr>
        <p:spPr>
          <a:xfrm>
            <a:off x="7596336" y="3534519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6AFF44-8C3E-1346-8ADD-920A816DB6A1}"/>
              </a:ext>
            </a:extLst>
          </p:cNvPr>
          <p:cNvSpPr/>
          <p:nvPr/>
        </p:nvSpPr>
        <p:spPr>
          <a:xfrm>
            <a:off x="7596336" y="2924944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FEFAC-5F9D-E047-B262-3AE9A1F3D43A}"/>
              </a:ext>
            </a:extLst>
          </p:cNvPr>
          <p:cNvSpPr txBox="1"/>
          <p:nvPr/>
        </p:nvSpPr>
        <p:spPr>
          <a:xfrm>
            <a:off x="1259471" y="6237312"/>
            <a:ext cx="6264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Paper available 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012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solidFill>
                  <a:srgbClr val="012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arxiv.org</a:t>
            </a:r>
            <a:r>
              <a:rPr lang="en-US" sz="2000" dirty="0">
                <a:solidFill>
                  <a:srgbClr val="012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/abs/1906.12140</a:t>
            </a:r>
          </a:p>
        </p:txBody>
      </p:sp>
    </p:spTree>
    <p:extLst>
      <p:ext uri="{BB962C8B-B14F-4D97-AF65-F5344CB8AC3E}">
        <p14:creationId xmlns:p14="http://schemas.microsoft.com/office/powerpoint/2010/main" val="17184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04164B-3053-174C-8999-D629E02E1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1" y="3717032"/>
            <a:ext cx="8482919" cy="2561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BC051-1619-0E4E-AB5A-6C1EAA006742}"/>
              </a:ext>
            </a:extLst>
          </p:cNvPr>
          <p:cNvSpPr txBox="1"/>
          <p:nvPr/>
        </p:nvSpPr>
        <p:spPr>
          <a:xfrm>
            <a:off x="755576" y="4325479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Comic Sans MS" panose="030F0902030302020204" pitchFamily="66" charset="0"/>
              </a:rPr>
              <a:t>Scalable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55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1AAF8-82B8-2640-9269-8583146EB28C}"/>
              </a:ext>
            </a:extLst>
          </p:cNvPr>
          <p:cNvSpPr/>
          <p:nvPr/>
        </p:nvSpPr>
        <p:spPr>
          <a:xfrm>
            <a:off x="436632" y="1168876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SeF</a:t>
            </a:r>
            <a:r>
              <a:rPr lang="en-US" sz="2200" dirty="0"/>
              <a:t> can reduce storage costs by orders of magnitude </a:t>
            </a:r>
            <a:r>
              <a:rPr lang="en-US" sz="2200" dirty="0">
                <a:solidFill>
                  <a:srgbClr val="C00000"/>
                </a:solidFill>
              </a:rPr>
              <a:t>without compromising security</a:t>
            </a:r>
            <a:r>
              <a:rPr lang="en-US" sz="2200" dirty="0"/>
              <a:t> of the blockchain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Can be</a:t>
            </a:r>
            <a:r>
              <a:rPr lang="en-US" sz="2200" dirty="0">
                <a:solidFill>
                  <a:srgbClr val="0122F5"/>
                </a:solidFill>
              </a:rPr>
              <a:t> directly</a:t>
            </a:r>
            <a:r>
              <a:rPr lang="en-US" sz="2200" dirty="0"/>
              <a:t> applied on top of bitcoin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DD4B92-80F7-3548-9E54-3AAA880ABDF4}"/>
              </a:ext>
            </a:extLst>
          </p:cNvPr>
          <p:cNvSpPr/>
          <p:nvPr/>
        </p:nvSpPr>
        <p:spPr>
          <a:xfrm>
            <a:off x="3779912" y="6382489"/>
            <a:ext cx="14270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Questions!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D42B1C4-5A31-1B4E-9D49-615B494F3A95}"/>
              </a:ext>
            </a:extLst>
          </p:cNvPr>
          <p:cNvSpPr/>
          <p:nvPr/>
        </p:nvSpPr>
        <p:spPr>
          <a:xfrm>
            <a:off x="1403648" y="4221088"/>
            <a:ext cx="144016" cy="119913"/>
          </a:xfrm>
          <a:custGeom>
            <a:avLst/>
            <a:gdLst>
              <a:gd name="connsiteX0" fmla="*/ 0 w 79513"/>
              <a:gd name="connsiteY0" fmla="*/ 0 h 95236"/>
              <a:gd name="connsiteX1" fmla="*/ 13252 w 79513"/>
              <a:gd name="connsiteY1" fmla="*/ 92765 h 95236"/>
              <a:gd name="connsiteX2" fmla="*/ 39756 w 79513"/>
              <a:gd name="connsiteY2" fmla="*/ 53009 h 95236"/>
              <a:gd name="connsiteX3" fmla="*/ 79513 w 79513"/>
              <a:gd name="connsiteY3" fmla="*/ 26504 h 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13" h="95236">
                <a:moveTo>
                  <a:pt x="0" y="0"/>
                </a:moveTo>
                <a:cubicBezTo>
                  <a:pt x="4417" y="30922"/>
                  <a:pt x="-5489" y="67776"/>
                  <a:pt x="13252" y="92765"/>
                </a:cubicBezTo>
                <a:cubicBezTo>
                  <a:pt x="22808" y="105507"/>
                  <a:pt x="29807" y="65446"/>
                  <a:pt x="39756" y="53009"/>
                </a:cubicBezTo>
                <a:cubicBezTo>
                  <a:pt x="63459" y="23380"/>
                  <a:pt x="55861" y="26504"/>
                  <a:pt x="79513" y="265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DF18A8-1F0F-1841-8066-30D88CF2ABF2}"/>
                  </a:ext>
                </a:extLst>
              </p:cNvPr>
              <p:cNvSpPr/>
              <p:nvPr/>
            </p:nvSpPr>
            <p:spPr>
              <a:xfrm>
                <a:off x="56051" y="2420888"/>
                <a:ext cx="820891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Ongoing Research: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How to dynamically change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How to reduce decoding complexity </a:t>
                </a:r>
                <a:r>
                  <a:rPr lang="en-US" sz="2200">
                    <a:solidFill>
                      <a:schemeClr val="tx1"/>
                    </a:solidFill>
                  </a:rPr>
                  <a:t>to be linear </a:t>
                </a:r>
                <a:r>
                  <a:rPr lang="en-US" sz="22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DF18A8-1F0F-1841-8066-30D88CF2A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" y="2420888"/>
                <a:ext cx="8208912" cy="1107996"/>
              </a:xfrm>
              <a:prstGeom prst="rect">
                <a:avLst/>
              </a:prstGeom>
              <a:blipFill>
                <a:blip r:embed="rId4"/>
                <a:stretch>
                  <a:fillRect t="-340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1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E548-F104-A143-A34F-DBF296A3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39B06-CD03-8F47-9943-44BB90731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91DAD-751D-CE44-97D0-2614BE4A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2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Blockchain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57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7584" y="4388683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Hash-chain of blocks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Tamper resistant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658E41-96E9-4640-B4BB-805FBBBA7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0" y="1760573"/>
            <a:ext cx="7878192" cy="194397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EE487D-1BC9-5D44-95A3-65A32E9BD6B4}"/>
              </a:ext>
            </a:extLst>
          </p:cNvPr>
          <p:cNvSpPr/>
          <p:nvPr/>
        </p:nvSpPr>
        <p:spPr>
          <a:xfrm>
            <a:off x="827584" y="5390570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We need more ingredients to turn it into a </a:t>
            </a:r>
            <a:r>
              <a:rPr lang="en-US" sz="2200" dirty="0">
                <a:solidFill>
                  <a:srgbClr val="0122F5"/>
                </a:solidFill>
              </a:rPr>
              <a:t>distributed ledger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91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Structure of a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58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60DCF-0797-4D4C-A7CE-0A87B9F56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84" y="1752587"/>
            <a:ext cx="32639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67E217-56D7-0644-ADAA-6FE69A5EE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17631"/>
            <a:ext cx="2095500" cy="2095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7A319E-FEB2-EE4F-B623-0BD1AE9CAA1F}"/>
              </a:ext>
            </a:extLst>
          </p:cNvPr>
          <p:cNvSpPr/>
          <p:nvPr/>
        </p:nvSpPr>
        <p:spPr>
          <a:xfrm>
            <a:off x="6878376" y="1829243"/>
            <a:ext cx="16561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Merkle Root</a:t>
            </a:r>
            <a:endParaRPr lang="en-US" sz="2200" dirty="0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69CBDF75-CD25-6247-9760-6DDB42097D9B}"/>
              </a:ext>
            </a:extLst>
          </p:cNvPr>
          <p:cNvSpPr/>
          <p:nvPr/>
        </p:nvSpPr>
        <p:spPr>
          <a:xfrm>
            <a:off x="2626246" y="1236331"/>
            <a:ext cx="595846" cy="2421537"/>
          </a:xfrm>
          <a:prstGeom prst="leftBrac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99E06D-FB71-E740-AA04-BE5DD9781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462" y="1097088"/>
            <a:ext cx="3263900" cy="584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A02E0-9DF0-9B48-A6D8-630743795F6C}"/>
              </a:ext>
            </a:extLst>
          </p:cNvPr>
          <p:cNvSpPr/>
          <p:nvPr/>
        </p:nvSpPr>
        <p:spPr>
          <a:xfrm>
            <a:off x="6810313" y="1173744"/>
            <a:ext cx="19381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Previous hash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D4935-3CB7-0B49-9842-70BD639EC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432" y="2157125"/>
            <a:ext cx="6215048" cy="31440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B3DDAA-7B69-BE46-A661-44B82DA6CB7C}"/>
              </a:ext>
            </a:extLst>
          </p:cNvPr>
          <p:cNvSpPr/>
          <p:nvPr/>
        </p:nvSpPr>
        <p:spPr>
          <a:xfrm>
            <a:off x="3779912" y="5468981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Merkle tree</a:t>
            </a:r>
            <a:r>
              <a:rPr lang="en-US" sz="2200" dirty="0"/>
              <a:t> (hash tree) of transactions in the block</a:t>
            </a:r>
          </a:p>
        </p:txBody>
      </p:sp>
    </p:spTree>
    <p:extLst>
      <p:ext uri="{BB962C8B-B14F-4D97-AF65-F5344CB8AC3E}">
        <p14:creationId xmlns:p14="http://schemas.microsoft.com/office/powerpoint/2010/main" val="22959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21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B546EA3-5F71-624D-8D5A-C8A8CD4C3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800800"/>
            <a:ext cx="8316416" cy="2001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7518BF-1FA3-8F40-9C8A-A07325180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38" y="1008097"/>
            <a:ext cx="3508610" cy="2794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Structure of a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59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60DCF-0797-4D4C-A7CE-0A87B9F56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284" y="1786072"/>
            <a:ext cx="32639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67E217-56D7-0644-ADAA-6FE69A5EE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051116"/>
            <a:ext cx="2095500" cy="2095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7A319E-FEB2-EE4F-B623-0BD1AE9CAA1F}"/>
              </a:ext>
            </a:extLst>
          </p:cNvPr>
          <p:cNvSpPr/>
          <p:nvPr/>
        </p:nvSpPr>
        <p:spPr>
          <a:xfrm>
            <a:off x="6878376" y="1862728"/>
            <a:ext cx="16561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Merkle Root</a:t>
            </a:r>
            <a:endParaRPr lang="en-US" sz="2200" dirty="0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69CBDF75-CD25-6247-9760-6DDB42097D9B}"/>
              </a:ext>
            </a:extLst>
          </p:cNvPr>
          <p:cNvSpPr/>
          <p:nvPr/>
        </p:nvSpPr>
        <p:spPr>
          <a:xfrm>
            <a:off x="2626246" y="1269816"/>
            <a:ext cx="595846" cy="2421537"/>
          </a:xfrm>
          <a:prstGeom prst="leftBrac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99E06D-FB71-E740-AA04-BE5DD9781A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8462" y="1130573"/>
            <a:ext cx="3263900" cy="584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DA02E0-9DF0-9B48-A6D8-630743795F6C}"/>
              </a:ext>
            </a:extLst>
          </p:cNvPr>
          <p:cNvSpPr/>
          <p:nvPr/>
        </p:nvSpPr>
        <p:spPr>
          <a:xfrm>
            <a:off x="6810313" y="1207229"/>
            <a:ext cx="19381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Previous hash</a:t>
            </a:r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05C02-70BD-2B4B-813F-BEA0BB0724CF}"/>
              </a:ext>
            </a:extLst>
          </p:cNvPr>
          <p:cNvSpPr/>
          <p:nvPr/>
        </p:nvSpPr>
        <p:spPr>
          <a:xfrm>
            <a:off x="6877794" y="2770807"/>
            <a:ext cx="19381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Proof-of-Work</a:t>
            </a:r>
            <a:endParaRPr lang="en-US" sz="22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8F8B59D-DCB7-F84E-98E7-DE6C80BD36C4}"/>
              </a:ext>
            </a:extLst>
          </p:cNvPr>
          <p:cNvSpPr/>
          <p:nvPr/>
        </p:nvSpPr>
        <p:spPr>
          <a:xfrm>
            <a:off x="1691680" y="4667101"/>
            <a:ext cx="484274" cy="2074267"/>
          </a:xfrm>
          <a:prstGeom prst="leftBrace">
            <a:avLst/>
          </a:prstGeom>
          <a:ln w="28575"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6FD238-CEAE-F649-8401-361AB0FF2303}"/>
              </a:ext>
            </a:extLst>
          </p:cNvPr>
          <p:cNvSpPr/>
          <p:nvPr/>
        </p:nvSpPr>
        <p:spPr>
          <a:xfrm>
            <a:off x="979742" y="5949280"/>
            <a:ext cx="215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70+ leading zeros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C7729-1C08-004D-A146-918677C37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1906" y="2441571"/>
            <a:ext cx="3263900" cy="596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27DD6C-DA05-2C4B-9987-6D2BEC9B4A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8284" y="3109770"/>
            <a:ext cx="3263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1A91FE-434F-9144-9120-784629230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96" y="1064666"/>
            <a:ext cx="5652120" cy="3179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Bitcoin Ecosystem: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(Archival) Full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6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EA9B26-E6DC-834E-B112-6CC05735366A}"/>
              </a:ext>
            </a:extLst>
          </p:cNvPr>
          <p:cNvSpPr/>
          <p:nvPr/>
        </p:nvSpPr>
        <p:spPr>
          <a:xfrm>
            <a:off x="457200" y="42930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122F5"/>
                </a:solidFill>
              </a:rPr>
              <a:t>Blockchain size is a growing problem!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EE7826-8932-A942-94BC-590EE56D35A1}"/>
                  </a:ext>
                </a:extLst>
              </p:cNvPr>
              <p:cNvSpPr/>
              <p:nvPr/>
            </p:nvSpPr>
            <p:spPr>
              <a:xfrm>
                <a:off x="403665" y="4841284"/>
                <a:ext cx="820891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200" dirty="0"/>
                  <a:t>Storage growth-rate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/>
                  <a:t>1MB per 10 minutes</a:t>
                </a:r>
              </a:p>
              <a:p>
                <a:r>
                  <a:rPr lang="en-US" sz="2200" dirty="0"/>
                  <a:t>		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/>
                  <a:t> 144 MB per day</a:t>
                </a:r>
              </a:p>
              <a:p>
                <a:r>
                  <a:rPr lang="en-US" sz="2200" dirty="0"/>
                  <a:t>		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/>
                  <a:t> 52,560 MB per year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EE7826-8932-A942-94BC-590EE56D3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65" y="4841284"/>
                <a:ext cx="8208912" cy="1107996"/>
              </a:xfrm>
              <a:prstGeom prst="rect">
                <a:avLst/>
              </a:prstGeom>
              <a:blipFill>
                <a:blip r:embed="rId4"/>
                <a:stretch>
                  <a:fillRect l="-773" t="-227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FD9B920-EC96-AC47-BD1E-F437AB8461BD}"/>
              </a:ext>
            </a:extLst>
          </p:cNvPr>
          <p:cNvGrpSpPr/>
          <p:nvPr/>
        </p:nvGrpSpPr>
        <p:grpSpPr>
          <a:xfrm>
            <a:off x="398766" y="6022449"/>
            <a:ext cx="8208912" cy="430887"/>
            <a:chOff x="398766" y="6022449"/>
            <a:chExt cx="8208912" cy="4308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FFB3FF-2157-CE49-99C5-4E8A23CCA54C}"/>
                </a:ext>
              </a:extLst>
            </p:cNvPr>
            <p:cNvSpPr/>
            <p:nvPr/>
          </p:nvSpPr>
          <p:spPr>
            <a:xfrm>
              <a:off x="398766" y="6022449"/>
              <a:ext cx="82089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200" dirty="0">
                  <a:solidFill>
                    <a:srgbClr val="C00000"/>
                  </a:solidFill>
                </a:rPr>
                <a:t>Scaling throughput 1000 fold          52 TB storage per year!</a:t>
              </a:r>
            </a:p>
          </p:txBody>
        </p:sp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130EE0A4-F426-034A-9DBE-4BF45101753D}"/>
                </a:ext>
              </a:extLst>
            </p:cNvPr>
            <p:cNvSpPr/>
            <p:nvPr/>
          </p:nvSpPr>
          <p:spPr>
            <a:xfrm>
              <a:off x="4248944" y="6174193"/>
              <a:ext cx="323056" cy="13512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373CA3A-6AE5-6D41-9D85-19CB838D9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1680500"/>
            <a:ext cx="2070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622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Blockchain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60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981889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Hash-chain of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block headers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40E97F-D730-FE42-B367-75D876F11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4" y="1837433"/>
            <a:ext cx="8924064" cy="2047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DCB50E-010A-6F46-BB92-C4C33D6DA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828009"/>
            <a:ext cx="5616624" cy="2841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CF70E-F591-6444-8366-1B588FD03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73541" y="2852936"/>
            <a:ext cx="246531" cy="16764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FF4203-797B-AB44-8DCC-52ED7C954456}"/>
              </a:ext>
            </a:extLst>
          </p:cNvPr>
          <p:cNvSpPr/>
          <p:nvPr/>
        </p:nvSpPr>
        <p:spPr>
          <a:xfrm>
            <a:off x="349188" y="4669259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122F5"/>
                </a:solidFill>
              </a:rPr>
              <a:t>Merkle tree</a:t>
            </a:r>
            <a:r>
              <a:rPr lang="en-US" sz="2200" dirty="0"/>
              <a:t> (hash tree) of transactions in the block</a:t>
            </a:r>
          </a:p>
        </p:txBody>
      </p:sp>
    </p:spTree>
    <p:extLst>
      <p:ext uri="{BB962C8B-B14F-4D97-AF65-F5344CB8AC3E}">
        <p14:creationId xmlns:p14="http://schemas.microsoft.com/office/powerpoint/2010/main" val="24539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Numerical Results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61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D8852B-4B33-674B-AF4D-43578E6C72E6}"/>
                  </a:ext>
                </a:extLst>
              </p:cNvPr>
              <p:cNvSpPr/>
              <p:nvPr/>
            </p:nvSpPr>
            <p:spPr>
              <a:xfrm>
                <a:off x="971600" y="1033866"/>
                <a:ext cx="5863252" cy="918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122F5"/>
                    </a:solidFill>
                  </a:rPr>
                  <a:t>Bootstrap cost versus epoch length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0122F5"/>
                    </a:solidFill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Storage savings fixed to</a:t>
                </a:r>
                <a:r>
                  <a:rPr lang="en-US" sz="2200" dirty="0">
                    <a:solidFill>
                      <a:srgbClr val="0122F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endParaRPr lang="en-US" sz="2200" dirty="0">
                  <a:solidFill>
                    <a:srgbClr val="0122F5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D8852B-4B33-674B-AF4D-43578E6C7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033866"/>
                <a:ext cx="5863252" cy="918585"/>
              </a:xfrm>
              <a:prstGeom prst="rect">
                <a:avLst/>
              </a:prstGeom>
              <a:blipFill>
                <a:blip r:embed="rId3"/>
                <a:stretch>
                  <a:fillRect l="-1082" t="-2703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9AEC7D5-59DE-F94A-8E01-D7AE82C17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987128"/>
            <a:ext cx="5842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74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Numerical Results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62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7828F-5137-1944-85D0-DA6C2699A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1776596"/>
            <a:ext cx="5854700" cy="438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3CC524-3740-0D49-A9F1-9F4B18BA2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2254" y="34126974"/>
            <a:ext cx="8439817" cy="3320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6ECA99-4295-CB43-AD1B-0BBEA8601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4654" y="34279374"/>
            <a:ext cx="8439817" cy="3320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A90E88-F8A7-A54A-B820-8DCC9CC8B1CE}"/>
              </a:ext>
            </a:extLst>
          </p:cNvPr>
          <p:cNvSpPr/>
          <p:nvPr/>
        </p:nvSpPr>
        <p:spPr>
          <a:xfrm>
            <a:off x="960254" y="1147455"/>
            <a:ext cx="69961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22F5"/>
                </a:solidFill>
              </a:rPr>
              <a:t>Bandwidth overhead versus fraction of malicious nodes for </a:t>
            </a:r>
            <a:r>
              <a:rPr lang="en-US" sz="2200" dirty="0" err="1">
                <a:solidFill>
                  <a:srgbClr val="0122F5"/>
                </a:solidFill>
              </a:rPr>
              <a:t>SeF</a:t>
            </a:r>
            <a:r>
              <a:rPr lang="en-US" sz="2200" dirty="0">
                <a:solidFill>
                  <a:srgbClr val="0122F5"/>
                </a:solidFill>
              </a:rPr>
              <a:t> codes</a:t>
            </a:r>
          </a:p>
        </p:txBody>
      </p:sp>
    </p:spTree>
    <p:extLst>
      <p:ext uri="{BB962C8B-B14F-4D97-AF65-F5344CB8AC3E}">
        <p14:creationId xmlns:p14="http://schemas.microsoft.com/office/powerpoint/2010/main" val="31492563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Experimental Results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63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3CC524-3740-0D49-A9F1-9F4B18BA2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254" y="34126974"/>
            <a:ext cx="8439817" cy="3320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6ECA99-4295-CB43-AD1B-0BBEA8601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4654" y="34279374"/>
            <a:ext cx="8439817" cy="3320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155D8D-1DEA-974C-A049-B520DEEB2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44675"/>
            <a:ext cx="8712968" cy="33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15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Performance Analysis: Adaptive Adversary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64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6B3B73B-49C5-504F-9446-4821011DCA42}"/>
              </a:ext>
            </a:extLst>
          </p:cNvPr>
          <p:cNvSpPr/>
          <p:nvPr/>
        </p:nvSpPr>
        <p:spPr>
          <a:xfrm>
            <a:off x="257187" y="5661248"/>
            <a:ext cx="8563285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51EFB7-319F-324F-813A-70A84A337DCF}"/>
                  </a:ext>
                </a:extLst>
              </p:cNvPr>
              <p:cNvSpPr/>
              <p:nvPr/>
            </p:nvSpPr>
            <p:spPr>
              <a:xfrm>
                <a:off x="248029" y="5764867"/>
                <a:ext cx="93658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the probability that droplet nodes become extinct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200" dirty="0">
                  <a:solidFill>
                    <a:srgbClr val="0122F5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51EFB7-319F-324F-813A-70A84A337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29" y="5764867"/>
                <a:ext cx="9365852" cy="769441"/>
              </a:xfrm>
              <a:prstGeom prst="rect">
                <a:avLst/>
              </a:prstGeom>
              <a:blipFill>
                <a:blip r:embed="rId3"/>
                <a:stretch>
                  <a:fillRect l="-813" t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6F9D9E4-ACA0-6C40-9666-FF191B6A5821}"/>
              </a:ext>
            </a:extLst>
          </p:cNvPr>
          <p:cNvSpPr/>
          <p:nvPr/>
        </p:nvSpPr>
        <p:spPr>
          <a:xfrm>
            <a:off x="467544" y="908720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Adaptive adversary</a:t>
            </a:r>
            <a:r>
              <a:rPr lang="en-US" sz="2200" dirty="0"/>
              <a:t> can induce decoding failure by corrupting a small subset of 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For instance, corrupt if a droplet node stores a singleton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2A5CD-BA3B-0146-A342-1858E3421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0" y="3789040"/>
            <a:ext cx="7816949" cy="1696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CAA516-D8E4-8B48-A2F0-66B6EAA90198}"/>
                  </a:ext>
                </a:extLst>
              </p:cNvPr>
              <p:cNvSpPr/>
              <p:nvPr/>
            </p:nvSpPr>
            <p:spPr>
              <a:xfrm>
                <a:off x="1402165" y="2189190"/>
                <a:ext cx="6911181" cy="1509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/>
                  <a:t>: rate at which adversary can corrupt a node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/>
                  <a:t>: rate at which new nodes join the network</a:t>
                </a:r>
                <a:endParaRPr lang="en-US" sz="22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2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uncorrupted droplet nodes at some time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CAA516-D8E4-8B48-A2F0-66B6EAA90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165" y="2189190"/>
                <a:ext cx="6911181" cy="1509003"/>
              </a:xfrm>
              <a:prstGeom prst="rect">
                <a:avLst/>
              </a:prstGeom>
              <a:blipFill>
                <a:blip r:embed="rId5"/>
                <a:stretch>
                  <a:fillRect t="-1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0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Performance Metrics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65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E5A34-D63A-3246-9C0D-347715C372AF}"/>
              </a:ext>
            </a:extLst>
          </p:cNvPr>
          <p:cNvSpPr/>
          <p:nvPr/>
        </p:nvSpPr>
        <p:spPr>
          <a:xfrm>
            <a:off x="381863" y="1526496"/>
            <a:ext cx="82845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Savings: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ratio of the total blockchain size to the size of the encoded blockchain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Bootstrap Cost: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minimum number of honest droplet nodes that a bucket node needs to contact to ensure that the blockchain can be recovered with high probability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 Overhead:</a:t>
            </a:r>
            <a:r>
              <a:rPr lang="en-US" sz="22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overhead in terms of the amount of data that a bucket node needs to download for recovering the blockchain with high probability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Cost: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average number of arithmetic operations associated with the encoder and the decoder</a:t>
            </a:r>
          </a:p>
        </p:txBody>
      </p:sp>
    </p:spTree>
    <p:extLst>
      <p:ext uri="{BB962C8B-B14F-4D97-AF65-F5344CB8AC3E}">
        <p14:creationId xmlns:p14="http://schemas.microsoft.com/office/powerpoint/2010/main" val="277089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Bitcoin Ecosystem: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Light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1560" y="1929881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Download and store only block headers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F7F6E8-782C-B24F-BF09-1D29EB331AD7}"/>
              </a:ext>
            </a:extLst>
          </p:cNvPr>
          <p:cNvSpPr/>
          <p:nvPr/>
        </p:nvSpPr>
        <p:spPr>
          <a:xfrm>
            <a:off x="611560" y="4653136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Do not validate transactions Rely on full nodes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B611CC-3D24-124F-AACF-D194FA33A1E4}"/>
              </a:ext>
            </a:extLst>
          </p:cNvPr>
          <p:cNvSpPr/>
          <p:nvPr/>
        </p:nvSpPr>
        <p:spPr>
          <a:xfrm>
            <a:off x="914507" y="5445224"/>
            <a:ext cx="34460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Vulnerable to several security and privacy attacks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E434-9191-E84A-A2DC-16094EAF7846}"/>
              </a:ext>
            </a:extLst>
          </p:cNvPr>
          <p:cNvSpPr/>
          <p:nvPr/>
        </p:nvSpPr>
        <p:spPr>
          <a:xfrm>
            <a:off x="611560" y="98072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Most Economical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Way to Join Bitcoin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1B55DD-0E09-2443-875A-3CD0EC24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08920"/>
            <a:ext cx="6624736" cy="15196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534BBA-814C-7F4B-837F-50523B521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4221088"/>
            <a:ext cx="4032448" cy="20399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9E07D9-6583-204E-94AE-DE1EE2988D21}"/>
              </a:ext>
            </a:extLst>
          </p:cNvPr>
          <p:cNvCxnSpPr>
            <a:cxnSpLocks/>
          </p:cNvCxnSpPr>
          <p:nvPr/>
        </p:nvCxnSpPr>
        <p:spPr>
          <a:xfrm>
            <a:off x="4355976" y="4365104"/>
            <a:ext cx="4032448" cy="1938515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7FA43C-BFEF-BD48-ACCE-2EF1FDDA72C6}"/>
              </a:ext>
            </a:extLst>
          </p:cNvPr>
          <p:cNvCxnSpPr>
            <a:cxnSpLocks/>
          </p:cNvCxnSpPr>
          <p:nvPr/>
        </p:nvCxnSpPr>
        <p:spPr>
          <a:xfrm flipH="1">
            <a:off x="4211960" y="4293096"/>
            <a:ext cx="3672408" cy="2088232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28B980B-9084-0348-8383-3ED23CEA5282}"/>
              </a:ext>
            </a:extLst>
          </p:cNvPr>
          <p:cNvSpPr/>
          <p:nvPr/>
        </p:nvSpPr>
        <p:spPr>
          <a:xfrm>
            <a:off x="2195736" y="6142689"/>
            <a:ext cx="1071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☹️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FEB54-FA2A-194A-9C3B-AEDDD8A98485}"/>
              </a:ext>
            </a:extLst>
          </p:cNvPr>
          <p:cNvSpPr/>
          <p:nvPr/>
        </p:nvSpPr>
        <p:spPr>
          <a:xfrm>
            <a:off x="611560" y="1556792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751508"/>
                </a:solidFill>
              </a:rPr>
              <a:t>Simple Payment Verification (SPV) Clients [Nakamoto ‘09]</a:t>
            </a:r>
          </a:p>
        </p:txBody>
      </p:sp>
    </p:spTree>
    <p:extLst>
      <p:ext uri="{BB962C8B-B14F-4D97-AF65-F5344CB8AC3E}">
        <p14:creationId xmlns:p14="http://schemas.microsoft.com/office/powerpoint/2010/main" val="26364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7" grpId="0"/>
      <p:bldP spid="11" grpId="0"/>
      <p:bldP spid="2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88" y="40293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Bitcoin Ecosystem: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Pruned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6732" y="2031231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751508"/>
                </a:solidFill>
              </a:rPr>
              <a:t>Store only a budgeted number of most recent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F7F6E8-782C-B24F-BF09-1D29EB331AD7}"/>
              </a:ext>
            </a:extLst>
          </p:cNvPr>
          <p:cNvSpPr/>
          <p:nvPr/>
        </p:nvSpPr>
        <p:spPr>
          <a:xfrm>
            <a:off x="585068" y="4730860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Fixed storage overhead!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B611CC-3D24-124F-AACF-D194FA33A1E4}"/>
              </a:ext>
            </a:extLst>
          </p:cNvPr>
          <p:cNvSpPr/>
          <p:nvPr/>
        </p:nvSpPr>
        <p:spPr>
          <a:xfrm>
            <a:off x="585068" y="5268062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Individually (almost) as secure as full nodes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E434-9191-E84A-A2DC-16094EAF7846}"/>
              </a:ext>
            </a:extLst>
          </p:cNvPr>
          <p:cNvSpPr/>
          <p:nvPr/>
        </p:nvSpPr>
        <p:spPr>
          <a:xfrm>
            <a:off x="657076" y="1629961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Act as a full node, but store a subset of blocks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EC52DE-027C-0949-AE89-D7C1670D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0" y="2708920"/>
            <a:ext cx="8172800" cy="15440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E4ECBE-EAC0-5A48-B572-CD97A7C263EC}"/>
              </a:ext>
            </a:extLst>
          </p:cNvPr>
          <p:cNvSpPr/>
          <p:nvPr/>
        </p:nvSpPr>
        <p:spPr>
          <a:xfrm>
            <a:off x="611560" y="5805264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How do they contribute to network health?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91A54-8306-394E-81BC-730B95483086}"/>
              </a:ext>
            </a:extLst>
          </p:cNvPr>
          <p:cNvSpPr/>
          <p:nvPr/>
        </p:nvSpPr>
        <p:spPr>
          <a:xfrm>
            <a:off x="611560" y="106551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Bitcoin’s solution to storage bloat</a:t>
            </a:r>
          </a:p>
        </p:txBody>
      </p:sp>
    </p:spTree>
    <p:extLst>
      <p:ext uri="{BB962C8B-B14F-4D97-AF65-F5344CB8AC3E}">
        <p14:creationId xmlns:p14="http://schemas.microsoft.com/office/powerpoint/2010/main" val="23724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7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Bitcoin Ecosystem: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Full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FF433-13A8-BF43-9D93-7B020325681A}"/>
              </a:ext>
            </a:extLst>
          </p:cNvPr>
          <p:cNvSpPr/>
          <p:nvPr/>
        </p:nvSpPr>
        <p:spPr>
          <a:xfrm>
            <a:off x="611560" y="5225440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Every new full node enhances system security by validating history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851E08-F2D8-9E45-9048-1425E4D7DD5E}"/>
              </a:ext>
            </a:extLst>
          </p:cNvPr>
          <p:cNvSpPr/>
          <p:nvPr/>
        </p:nvSpPr>
        <p:spPr>
          <a:xfrm>
            <a:off x="611560" y="4798313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Most secure way to join Bitcoin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C8A2C0-91F1-DB41-926D-998519CC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042" y="1029772"/>
            <a:ext cx="5224254" cy="36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62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i="1">
            <a:latin typeface="Cambria Math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26052</TotalTime>
  <Words>2252</Words>
  <Application>Microsoft Macintosh PowerPoint</Application>
  <PresentationFormat>On-screen Show (4:3)</PresentationFormat>
  <Paragraphs>464</Paragraphs>
  <Slides>65</Slides>
  <Notes>63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Cambria Math</vt:lpstr>
      <vt:lpstr>Comic Sans MS</vt:lpstr>
      <vt:lpstr>Office Theme</vt:lpstr>
      <vt:lpstr>SeF: A Secure Fountain Architecture for Slashing Storage Costs in Blockchains</vt:lpstr>
      <vt:lpstr>Is Bitcoin/Blockchain Storage Really an Issue?</vt:lpstr>
      <vt:lpstr>Scaling Bitcoin!</vt:lpstr>
      <vt:lpstr>Bitcoin Ecosystem</vt:lpstr>
      <vt:lpstr>Bitcoin Ecosystem: (Archival) Full Nodes</vt:lpstr>
      <vt:lpstr>Bitcoin Ecosystem: (Archival) Full Nodes</vt:lpstr>
      <vt:lpstr>Bitcoin Ecosystem: Light Clients</vt:lpstr>
      <vt:lpstr>Bitcoin Ecosystem: Pruned Nodes</vt:lpstr>
      <vt:lpstr>Bitcoin Ecosystem: Full Nodes</vt:lpstr>
      <vt:lpstr>Bitcoin Ecosystem: Archival Full Nodes</vt:lpstr>
      <vt:lpstr>PowerPoint Presentation</vt:lpstr>
      <vt:lpstr>PowerPoint Presentation</vt:lpstr>
      <vt:lpstr>SeF: Full Node on a Storage-Constrained Device</vt:lpstr>
      <vt:lpstr>Challenges</vt:lpstr>
      <vt:lpstr>Storage Savings vs. Bootstrap Cost: Fundamental Trade-Off </vt:lpstr>
      <vt:lpstr>Storage Savings vs. Bootstrap Cost: Fundamental Trade-Off </vt:lpstr>
      <vt:lpstr>Storage Savings vs. Bootstrap Cost: Fundamental Trade-Off </vt:lpstr>
      <vt:lpstr>Decentralization via Random Sampling</vt:lpstr>
      <vt:lpstr>Storage Savings vs. Bootstrap Cost: Random Sampling </vt:lpstr>
      <vt:lpstr>Erasure Coding: Random Linear Codes</vt:lpstr>
      <vt:lpstr>Erasure Coding: Reed-Solomon Codes</vt:lpstr>
      <vt:lpstr>SeF: A Secure Fountain Architecture</vt:lpstr>
      <vt:lpstr>SeF: A Secure Fountain Architecture</vt:lpstr>
      <vt:lpstr>SeF: A Secure Fountain Architecture</vt:lpstr>
      <vt:lpstr>SeF: A Secure Fountain Architecture</vt:lpstr>
      <vt:lpstr>SeF: A Secure Fountain Architecture</vt:lpstr>
      <vt:lpstr>SeF Encoder</vt:lpstr>
      <vt:lpstr>Fountain Codes: A Quick Primer</vt:lpstr>
      <vt:lpstr>Luby-Transform (LT) Codes</vt:lpstr>
      <vt:lpstr>Peeling Decoding</vt:lpstr>
      <vt:lpstr>Peeling Decoding</vt:lpstr>
      <vt:lpstr>SeF: Luby-Transform (LT) Encoder</vt:lpstr>
      <vt:lpstr>We cannot use Peeling Decoder Directly!</vt:lpstr>
      <vt:lpstr>PowerPoint Presentation</vt:lpstr>
      <vt:lpstr>SeF Peeling Decoder</vt:lpstr>
      <vt:lpstr>SeF Peeling Decoder</vt:lpstr>
      <vt:lpstr>SeF Peeling Decoder</vt:lpstr>
      <vt:lpstr>SeF Peeling Decoder</vt:lpstr>
      <vt:lpstr>SeF Peeling Decoder</vt:lpstr>
      <vt:lpstr>SeF Peeling Decoder</vt:lpstr>
      <vt:lpstr>SeF Peeling Decoder</vt:lpstr>
      <vt:lpstr>SeF Peeling Decoder</vt:lpstr>
      <vt:lpstr>SeF Peeling Decoder</vt:lpstr>
      <vt:lpstr>SeF Peeling Decoder</vt:lpstr>
      <vt:lpstr>SeF Peeling Decoder</vt:lpstr>
      <vt:lpstr>SeF Peeling Decoder</vt:lpstr>
      <vt:lpstr>SeF Peeling Decoder</vt:lpstr>
      <vt:lpstr>Performance Analysis: Threat Model</vt:lpstr>
      <vt:lpstr>Performance Analysis</vt:lpstr>
      <vt:lpstr>Comparison with Existing Solutions</vt:lpstr>
      <vt:lpstr>Numerical Results</vt:lpstr>
      <vt:lpstr>Numerical Results</vt:lpstr>
      <vt:lpstr>PowerPoint Presentation</vt:lpstr>
      <vt:lpstr>Experimental Results</vt:lpstr>
      <vt:lpstr>Summary</vt:lpstr>
      <vt:lpstr>Additional Slides</vt:lpstr>
      <vt:lpstr>Blockchain Format</vt:lpstr>
      <vt:lpstr>Structure of a Block</vt:lpstr>
      <vt:lpstr>Structure of a Block</vt:lpstr>
      <vt:lpstr>Blockchain Format</vt:lpstr>
      <vt:lpstr>Numerical Results</vt:lpstr>
      <vt:lpstr>Numerical Results</vt:lpstr>
      <vt:lpstr>Experimental Results</vt:lpstr>
      <vt:lpstr>Performance Analysis: Adaptive Adversary</vt:lpstr>
      <vt:lpstr>Performance Metrics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Reliable Deniable Communication: Hiding Messages from Noise</dc:title>
  <dc:creator>Howard</dc:creator>
  <cp:lastModifiedBy>Swanand Kadhe</cp:lastModifiedBy>
  <cp:revision>2063</cp:revision>
  <cp:lastPrinted>2019-02-15T17:44:00Z</cp:lastPrinted>
  <dcterms:created xsi:type="dcterms:W3CDTF">2013-02-19T21:31:51Z</dcterms:created>
  <dcterms:modified xsi:type="dcterms:W3CDTF">2019-09-11T22:39:06Z</dcterms:modified>
</cp:coreProperties>
</file>