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4"/>
  </p:notesMasterIdLst>
  <p:handoutMasterIdLst>
    <p:handoutMasterId r:id="rId35"/>
  </p:handoutMasterIdLst>
  <p:sldIdLst>
    <p:sldId id="642" r:id="rId2"/>
    <p:sldId id="759" r:id="rId3"/>
    <p:sldId id="757" r:id="rId4"/>
    <p:sldId id="676" r:id="rId5"/>
    <p:sldId id="755" r:id="rId6"/>
    <p:sldId id="681" r:id="rId7"/>
    <p:sldId id="764" r:id="rId8"/>
    <p:sldId id="688" r:id="rId9"/>
    <p:sldId id="765" r:id="rId10"/>
    <p:sldId id="766" r:id="rId11"/>
    <p:sldId id="767" r:id="rId12"/>
    <p:sldId id="769" r:id="rId13"/>
    <p:sldId id="770" r:id="rId14"/>
    <p:sldId id="771" r:id="rId15"/>
    <p:sldId id="772" r:id="rId16"/>
    <p:sldId id="773" r:id="rId17"/>
    <p:sldId id="774" r:id="rId18"/>
    <p:sldId id="775" r:id="rId19"/>
    <p:sldId id="776" r:id="rId20"/>
    <p:sldId id="777" r:id="rId21"/>
    <p:sldId id="778" r:id="rId22"/>
    <p:sldId id="779" r:id="rId23"/>
    <p:sldId id="739" r:id="rId24"/>
    <p:sldId id="744" r:id="rId25"/>
    <p:sldId id="761" r:id="rId26"/>
    <p:sldId id="743" r:id="rId27"/>
    <p:sldId id="760" r:id="rId28"/>
    <p:sldId id="715" r:id="rId29"/>
    <p:sldId id="722" r:id="rId30"/>
    <p:sldId id="727" r:id="rId31"/>
    <p:sldId id="717" r:id="rId32"/>
    <p:sldId id="719" r:id="rId33"/>
  </p:sldIdLst>
  <p:sldSz cx="9144000" cy="6858000" type="screen4x3"/>
  <p:notesSz cx="9296400" cy="70104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
      <p:font typeface="Segoe UI" panose="020B0502040204020203" pitchFamily="34" charset="0"/>
      <p:regular r:id="rId41"/>
      <p:bold r:id="rId42"/>
      <p:italic r:id="rId43"/>
      <p:boldItalic r:id="rId4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nya Noda" initials="SN" lastIdx="1" clrIdx="0">
    <p:extLst>
      <p:ext uri="{19B8F6BF-5375-455C-9EA6-DF929625EA0E}">
        <p15:presenceInfo xmlns:p15="http://schemas.microsoft.com/office/powerpoint/2012/main" userId="f813ec11d1630946" providerId="Windows Live"/>
      </p:ext>
    </p:extLst>
  </p:cmAuthor>
  <p:cmAuthor id="2" name="橋本 欣典" initials="橋本" lastIdx="1" clrIdx="1">
    <p:extLst>
      <p:ext uri="{19B8F6BF-5375-455C-9EA6-DF929625EA0E}">
        <p15:presenceInfo xmlns:p15="http://schemas.microsoft.com/office/powerpoint/2012/main" userId="be8b2baa7cd69e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70F"/>
    <a:srgbClr val="FF9201"/>
    <a:srgbClr val="C36518"/>
    <a:srgbClr val="7F7F7F"/>
    <a:srgbClr val="FFE9CC"/>
    <a:srgbClr val="9D6D56"/>
    <a:srgbClr val="EBF6FF"/>
    <a:srgbClr val="D5EDFF"/>
    <a:srgbClr val="FF9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917" autoAdjust="0"/>
  </p:normalViewPr>
  <p:slideViewPr>
    <p:cSldViewPr>
      <p:cViewPr varScale="1">
        <p:scale>
          <a:sx n="71" d="100"/>
          <a:sy n="71" d="100"/>
        </p:scale>
        <p:origin x="1392" y="45"/>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265808" y="0"/>
            <a:ext cx="4028440" cy="350520"/>
          </a:xfrm>
          <a:prstGeom prst="rect">
            <a:avLst/>
          </a:prstGeom>
        </p:spPr>
        <p:txBody>
          <a:bodyPr vert="horz" lIns="91440" tIns="45720" rIns="91440" bIns="45720" rtlCol="0"/>
          <a:lstStyle>
            <a:lvl1pPr algn="r">
              <a:defRPr sz="1200"/>
            </a:lvl1pPr>
          </a:lstStyle>
          <a:p>
            <a:fld id="{83CB5780-B047-4FD2-AD20-0914C84F2281}" type="datetimeFigureOut">
              <a:rPr kumimoji="1" lang="ja-JP" altLang="en-US" smtClean="0"/>
              <a:t>2019/9/12</a:t>
            </a:fld>
            <a:endParaRPr kumimoji="1" lang="ja-JP" altLang="en-US"/>
          </a:p>
        </p:txBody>
      </p:sp>
      <p:sp>
        <p:nvSpPr>
          <p:cNvPr id="4" name="フッター プレースホルダー 3"/>
          <p:cNvSpPr>
            <a:spLocks noGrp="1"/>
          </p:cNvSpPr>
          <p:nvPr>
            <p:ph type="ftr" sz="quarter" idx="2"/>
          </p:nvPr>
        </p:nvSpPr>
        <p:spPr>
          <a:xfrm>
            <a:off x="0" y="6658664"/>
            <a:ext cx="4028440" cy="35052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265808" y="6658664"/>
            <a:ext cx="4028440" cy="350520"/>
          </a:xfrm>
          <a:prstGeom prst="rect">
            <a:avLst/>
          </a:prstGeom>
        </p:spPr>
        <p:txBody>
          <a:bodyPr vert="horz" lIns="91440" tIns="45720" rIns="91440" bIns="45720" rtlCol="0" anchor="b"/>
          <a:lstStyle>
            <a:lvl1pPr algn="r">
              <a:defRPr sz="1200"/>
            </a:lvl1pPr>
          </a:lstStyle>
          <a:p>
            <a:fld id="{31B2F110-E037-4CB2-95A4-CDBC59D6EE88}" type="slidenum">
              <a:rPr kumimoji="1" lang="ja-JP" altLang="en-US" smtClean="0"/>
              <a:t>‹#›</a:t>
            </a:fld>
            <a:endParaRPr kumimoji="1" lang="ja-JP" altLang="en-US"/>
          </a:p>
        </p:txBody>
      </p:sp>
    </p:spTree>
    <p:extLst>
      <p:ext uri="{BB962C8B-B14F-4D97-AF65-F5344CB8AC3E}">
        <p14:creationId xmlns:p14="http://schemas.microsoft.com/office/powerpoint/2010/main" val="3012207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265808" y="0"/>
            <a:ext cx="4028440" cy="350520"/>
          </a:xfrm>
          <a:prstGeom prst="rect">
            <a:avLst/>
          </a:prstGeom>
        </p:spPr>
        <p:txBody>
          <a:bodyPr vert="horz" lIns="91440" tIns="45720" rIns="91440" bIns="45720" rtlCol="0"/>
          <a:lstStyle>
            <a:lvl1pPr algn="r">
              <a:defRPr sz="1200"/>
            </a:lvl1pPr>
          </a:lstStyle>
          <a:p>
            <a:fld id="{AF72336F-91BB-4645-A7C0-673EC0374ECC}" type="datetimeFigureOut">
              <a:rPr kumimoji="1" lang="ja-JP" altLang="en-US" smtClean="0"/>
              <a:t>2019/9/12</a:t>
            </a:fld>
            <a:endParaRPr kumimoji="1" lang="ja-JP" altLang="en-US"/>
          </a:p>
        </p:txBody>
      </p:sp>
      <p:sp>
        <p:nvSpPr>
          <p:cNvPr id="4" name="スライド イメージ プレースホルダー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29641" y="3329941"/>
            <a:ext cx="7437120" cy="315468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265808" y="6658664"/>
            <a:ext cx="4028440" cy="350520"/>
          </a:xfrm>
          <a:prstGeom prst="rect">
            <a:avLst/>
          </a:prstGeom>
        </p:spPr>
        <p:txBody>
          <a:bodyPr vert="horz" lIns="91440" tIns="45720" rIns="91440" bIns="45720" rtlCol="0" anchor="b"/>
          <a:lstStyle>
            <a:lvl1pPr algn="r">
              <a:defRPr sz="1200"/>
            </a:lvl1pPr>
          </a:lstStyle>
          <a:p>
            <a:fld id="{810EAF70-20F4-44F5-AF67-EF81B425BCD4}" type="slidenum">
              <a:rPr kumimoji="1" lang="ja-JP" altLang="en-US" smtClean="0"/>
              <a:t>‹#›</a:t>
            </a:fld>
            <a:endParaRPr kumimoji="1" lang="ja-JP" altLang="en-US"/>
          </a:p>
        </p:txBody>
      </p:sp>
    </p:spTree>
    <p:extLst>
      <p:ext uri="{BB962C8B-B14F-4D97-AF65-F5344CB8AC3E}">
        <p14:creationId xmlns:p14="http://schemas.microsoft.com/office/powerpoint/2010/main" val="4834041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Hello everyone! Thanks for having me here today! I will talk about our research project , A Lucas Critique to the Difficulty Adjustment Algorithm of the Bitcoin System.</a:t>
            </a:r>
            <a:endParaRPr lang="en-US" altLang="ja-JP" b="0" dirty="0">
              <a:effectLst/>
            </a:endParaRPr>
          </a:p>
        </p:txBody>
      </p:sp>
      <p:sp>
        <p:nvSpPr>
          <p:cNvPr id="4" name="スライド番号プレースホルダー 3"/>
          <p:cNvSpPr>
            <a:spLocks noGrp="1"/>
          </p:cNvSpPr>
          <p:nvPr>
            <p:ph type="sldNum" sz="quarter" idx="10"/>
          </p:nvPr>
        </p:nvSpPr>
        <p:spPr/>
        <p:txBody>
          <a:bodyPr/>
          <a:lstStyle/>
          <a:p>
            <a:fld id="{810EAF70-20F4-44F5-AF67-EF81B425BCD4}" type="slidenum">
              <a:rPr kumimoji="1" lang="ja-JP" altLang="en-US" smtClean="0"/>
              <a:t>1</a:t>
            </a:fld>
            <a:endParaRPr kumimoji="1" lang="ja-JP" altLang="en-US"/>
          </a:p>
        </p:txBody>
      </p:sp>
    </p:spTree>
    <p:extLst>
      <p:ext uri="{BB962C8B-B14F-4D97-AF65-F5344CB8AC3E}">
        <p14:creationId xmlns:p14="http://schemas.microsoft.com/office/powerpoint/2010/main" val="780055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If the profile of the winning rate and the hash rate is on this line, the average block time becomes 10 minutes. The policy curve is decreasing in the winning rate, because the product of H and W is constant.</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10</a:t>
            </a:fld>
            <a:endParaRPr kumimoji="1" lang="ja-JP" altLang="en-US"/>
          </a:p>
        </p:txBody>
      </p:sp>
    </p:spTree>
    <p:extLst>
      <p:ext uri="{BB962C8B-B14F-4D97-AF65-F5344CB8AC3E}">
        <p14:creationId xmlns:p14="http://schemas.microsoft.com/office/powerpoint/2010/main" val="426007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The hash supply function looks like this. The hash supply is increasing in the winning rate, because more hash power is supplied when mining is more profitable.</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11</a:t>
            </a:fld>
            <a:endParaRPr kumimoji="1" lang="ja-JP" altLang="en-US"/>
          </a:p>
        </p:txBody>
      </p:sp>
    </p:spTree>
    <p:extLst>
      <p:ext uri="{BB962C8B-B14F-4D97-AF65-F5344CB8AC3E}">
        <p14:creationId xmlns:p14="http://schemas.microsoft.com/office/powerpoint/2010/main" val="945600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Ideally, we want to choose this winning rate (W star).</a:t>
            </a:r>
            <a:br>
              <a:rPr lang="en-US" altLang="ja-JP" b="0" dirty="0">
                <a:effectLst/>
              </a:rPr>
            </a:br>
            <a:r>
              <a:rPr kumimoji="1" lang="en-US" altLang="ja-JP" sz="1200" b="0" i="0" u="none" strike="noStrike" kern="1200" dirty="0">
                <a:solidFill>
                  <a:schemeClr val="tx1"/>
                </a:solidFill>
                <a:effectLst/>
                <a:latin typeface="+mn-lt"/>
                <a:ea typeface="+mn-ea"/>
                <a:cs typeface="+mn-cs"/>
              </a:rPr>
              <a:t>If we choose this winning rate,</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12</a:t>
            </a:fld>
            <a:endParaRPr kumimoji="1" lang="ja-JP" altLang="en-US"/>
          </a:p>
        </p:txBody>
      </p:sp>
    </p:spTree>
    <p:extLst>
      <p:ext uri="{BB962C8B-B14F-4D97-AF65-F5344CB8AC3E}">
        <p14:creationId xmlns:p14="http://schemas.microsoft.com/office/powerpoint/2010/main" val="328660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Miners will supply this hash rate, and it is on the policy curve.</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13</a:t>
            </a:fld>
            <a:endParaRPr kumimoji="1" lang="ja-JP" altLang="en-US"/>
          </a:p>
        </p:txBody>
      </p:sp>
    </p:spTree>
    <p:extLst>
      <p:ext uri="{BB962C8B-B14F-4D97-AF65-F5344CB8AC3E}">
        <p14:creationId xmlns:p14="http://schemas.microsoft.com/office/powerpoint/2010/main" val="3289920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So, our goal is to achieve this </a:t>
            </a:r>
            <a:r>
              <a:rPr kumimoji="1" lang="en-US" altLang="ja-JP" sz="1200" b="0" i="0" u="none" strike="noStrike" kern="1200" dirty="0" err="1">
                <a:solidFill>
                  <a:schemeClr val="tx1"/>
                </a:solidFill>
                <a:effectLst/>
                <a:latin typeface="+mn-lt"/>
                <a:ea typeface="+mn-ea"/>
                <a:cs typeface="+mn-cs"/>
              </a:rPr>
              <a:t>crosspoint</a:t>
            </a:r>
            <a:r>
              <a:rPr kumimoji="1" lang="en-US" altLang="ja-JP" sz="1200" b="0" i="0" u="none" strike="noStrike" kern="1200" dirty="0">
                <a:solidFill>
                  <a:schemeClr val="tx1"/>
                </a:solidFill>
                <a:effectLst/>
                <a:latin typeface="+mn-lt"/>
                <a:ea typeface="+mn-ea"/>
                <a:cs typeface="+mn-cs"/>
              </a:rPr>
              <a:t>, by choosing this winning rate (W^*).</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14</a:t>
            </a:fld>
            <a:endParaRPr kumimoji="1" lang="ja-JP" altLang="en-US"/>
          </a:p>
        </p:txBody>
      </p:sp>
    </p:spTree>
    <p:extLst>
      <p:ext uri="{BB962C8B-B14F-4D97-AF65-F5344CB8AC3E}">
        <p14:creationId xmlns:p14="http://schemas.microsoft.com/office/powerpoint/2010/main" val="20987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However, since the situation is always changing, we cannot always achieve W star. In such a case, we start from somewhere else. Let’s say that’s here (W(Old)). </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15</a:t>
            </a:fld>
            <a:endParaRPr kumimoji="1" lang="ja-JP" altLang="en-US"/>
          </a:p>
        </p:txBody>
      </p:sp>
    </p:spTree>
    <p:extLst>
      <p:ext uri="{BB962C8B-B14F-4D97-AF65-F5344CB8AC3E}">
        <p14:creationId xmlns:p14="http://schemas.microsoft.com/office/powerpoint/2010/main" val="899731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If this winning rate (W(Old)) is taken in previous 2016 blocks, this hash rate (H(Old)) is realized, and </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16</a:t>
            </a:fld>
            <a:endParaRPr kumimoji="1" lang="ja-JP" altLang="en-US"/>
          </a:p>
        </p:txBody>
      </p:sp>
    </p:spTree>
    <p:extLst>
      <p:ext uri="{BB962C8B-B14F-4D97-AF65-F5344CB8AC3E}">
        <p14:creationId xmlns:p14="http://schemas.microsoft.com/office/powerpoint/2010/main" val="329134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Block generation is too slow, as this point (W(Old), H(Old)) locates the bottom left of the policy curve.</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17</a:t>
            </a:fld>
            <a:endParaRPr kumimoji="1" lang="ja-JP" altLang="en-US"/>
          </a:p>
        </p:txBody>
      </p:sp>
    </p:spTree>
    <p:extLst>
      <p:ext uri="{BB962C8B-B14F-4D97-AF65-F5344CB8AC3E}">
        <p14:creationId xmlns:p14="http://schemas.microsoft.com/office/powerpoint/2010/main" val="3681977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So, Bitcoin DAA will increase the winning rate to speed up block generation.</a:t>
            </a:r>
          </a:p>
          <a:p>
            <a:pPr rtl="0"/>
            <a:r>
              <a:rPr kumimoji="1" lang="en-US" altLang="ja-JP" sz="1200" b="0" i="0" u="none" strike="noStrike" kern="1200" dirty="0">
                <a:solidFill>
                  <a:schemeClr val="tx1"/>
                </a:solidFill>
                <a:effectLst/>
                <a:latin typeface="+mn-lt"/>
                <a:ea typeface="+mn-ea"/>
                <a:cs typeface="+mn-cs"/>
              </a:rPr>
              <a:t>As I explained, the Bitcoin DAA chooses the winning rate so that an ideal block generation time is realized along with the historical hash rate.</a:t>
            </a:r>
            <a:br>
              <a:rPr lang="en-US" altLang="ja-JP" b="0" dirty="0">
                <a:effectLst/>
              </a:rPr>
            </a:br>
            <a:r>
              <a:rPr kumimoji="1" lang="en-US" altLang="ja-JP" sz="1200" b="0" i="0" u="none" strike="noStrike" kern="1200" dirty="0">
                <a:solidFill>
                  <a:schemeClr val="tx1"/>
                </a:solidFill>
                <a:effectLst/>
                <a:latin typeface="+mn-lt"/>
                <a:ea typeface="+mn-ea"/>
                <a:cs typeface="+mn-cs"/>
              </a:rPr>
              <a:t>In this graph, it means that the new hash rate is this point. Together with H(Old), this W(New) achieves the policy goal.</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18</a:t>
            </a:fld>
            <a:endParaRPr kumimoji="1" lang="ja-JP" altLang="en-US"/>
          </a:p>
        </p:txBody>
      </p:sp>
    </p:spTree>
    <p:extLst>
      <p:ext uri="{BB962C8B-B14F-4D97-AF65-F5344CB8AC3E}">
        <p14:creationId xmlns:p14="http://schemas.microsoft.com/office/powerpoint/2010/main" val="1078831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But this adjustment dismisses miners’ reaction!</a:t>
            </a:r>
            <a:br>
              <a:rPr lang="en-US" altLang="ja-JP" b="0" dirty="0">
                <a:effectLst/>
              </a:rPr>
            </a:br>
            <a:r>
              <a:rPr kumimoji="1" lang="en-US" altLang="ja-JP" sz="1200" b="0" i="0" u="none" strike="noStrike" kern="1200" dirty="0">
                <a:solidFill>
                  <a:schemeClr val="tx1"/>
                </a:solidFill>
                <a:effectLst/>
                <a:latin typeface="+mn-lt"/>
                <a:ea typeface="+mn-ea"/>
                <a:cs typeface="+mn-cs"/>
              </a:rPr>
              <a:t>Since mining became more profitable, more hash power is provided from now! In the next 2016 blocks, we will generate blocks too fast.</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19</a:t>
            </a:fld>
            <a:endParaRPr kumimoji="1" lang="ja-JP" altLang="en-US"/>
          </a:p>
        </p:txBody>
      </p:sp>
    </p:spTree>
    <p:extLst>
      <p:ext uri="{BB962C8B-B14F-4D97-AF65-F5344CB8AC3E}">
        <p14:creationId xmlns:p14="http://schemas.microsoft.com/office/powerpoint/2010/main" val="35300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My name is Yoshinori Hashimoto, working at BUIDL as a researcher.  BUIDL is a cryptocurrency startup company in Japan. </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2</a:t>
            </a:fld>
            <a:endParaRPr kumimoji="1" lang="ja-JP" altLang="en-US"/>
          </a:p>
        </p:txBody>
      </p:sp>
    </p:spTree>
    <p:extLst>
      <p:ext uri="{BB962C8B-B14F-4D97-AF65-F5344CB8AC3E}">
        <p14:creationId xmlns:p14="http://schemas.microsoft.com/office/powerpoint/2010/main" val="4215905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Bitcoin DAA always over shoots. It fails to select the ideal winning rate, W^*.</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20</a:t>
            </a:fld>
            <a:endParaRPr kumimoji="1" lang="ja-JP" altLang="en-US"/>
          </a:p>
        </p:txBody>
      </p:sp>
    </p:spTree>
    <p:extLst>
      <p:ext uri="{BB962C8B-B14F-4D97-AF65-F5344CB8AC3E}">
        <p14:creationId xmlns:p14="http://schemas.microsoft.com/office/powerpoint/2010/main" val="2549207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This is not the end of the story.</a:t>
            </a:r>
            <a:br>
              <a:rPr lang="en-US" altLang="ja-JP" b="0" dirty="0">
                <a:effectLst/>
              </a:rPr>
            </a:br>
            <a:r>
              <a:rPr kumimoji="1" lang="en-US" altLang="ja-JP" sz="1200" b="0" i="0" u="none" strike="noStrike" kern="1200" dirty="0">
                <a:solidFill>
                  <a:schemeClr val="tx1"/>
                </a:solidFill>
                <a:effectLst/>
                <a:latin typeface="+mn-lt"/>
                <a:ea typeface="+mn-ea"/>
                <a:cs typeface="+mn-cs"/>
              </a:rPr>
              <a:t>The Bitcoin DAA does this adjustment again and again, and then, the winning rate evolves in this manner.</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21</a:t>
            </a:fld>
            <a:endParaRPr kumimoji="1" lang="ja-JP" altLang="en-US"/>
          </a:p>
        </p:txBody>
      </p:sp>
    </p:spTree>
    <p:extLst>
      <p:ext uri="{BB962C8B-B14F-4D97-AF65-F5344CB8AC3E}">
        <p14:creationId xmlns:p14="http://schemas.microsoft.com/office/powerpoint/2010/main" val="3178802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Even in the long run, the winning rate does not get closer to the ideal level. Instead, the winning rate oscillates and diverges.</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22</a:t>
            </a:fld>
            <a:endParaRPr kumimoji="1" lang="ja-JP" altLang="en-US"/>
          </a:p>
        </p:txBody>
      </p:sp>
    </p:spTree>
    <p:extLst>
      <p:ext uri="{BB962C8B-B14F-4D97-AF65-F5344CB8AC3E}">
        <p14:creationId xmlns:p14="http://schemas.microsoft.com/office/powerpoint/2010/main" val="973495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In the paper, we also give some simulation results. We replicate the situation of late 2018. At that time, per hash reward attained the historical minimum, and the hash supply became very elastic.</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23</a:t>
            </a:fld>
            <a:endParaRPr kumimoji="1" lang="ja-JP" altLang="en-US"/>
          </a:p>
        </p:txBody>
      </p:sp>
    </p:spTree>
    <p:extLst>
      <p:ext uri="{BB962C8B-B14F-4D97-AF65-F5344CB8AC3E}">
        <p14:creationId xmlns:p14="http://schemas.microsoft.com/office/powerpoint/2010/main" val="1865765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This is our simulation result. The blue line is ideal adjustment, and the red line the behavior of Bitcoin DAA.</a:t>
            </a:r>
            <a:br>
              <a:rPr lang="en-US" altLang="ja-JP" b="0" dirty="0">
                <a:effectLst/>
              </a:rPr>
            </a:br>
            <a:r>
              <a:rPr kumimoji="1" lang="en-US" altLang="ja-JP" sz="1200" b="0" i="0" u="none" strike="noStrike" kern="1200" dirty="0">
                <a:solidFill>
                  <a:schemeClr val="tx1"/>
                </a:solidFill>
                <a:effectLst/>
                <a:latin typeface="+mn-lt"/>
                <a:ea typeface="+mn-ea"/>
                <a:cs typeface="+mn-cs"/>
              </a:rPr>
              <a:t>I skip the details, but as you can see, Bitcoin DAA does not trace the ideal adjustment, at all!</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24</a:t>
            </a:fld>
            <a:endParaRPr kumimoji="1" lang="ja-JP" altLang="en-US"/>
          </a:p>
        </p:txBody>
      </p:sp>
    </p:spTree>
    <p:extLst>
      <p:ext uri="{BB962C8B-B14F-4D97-AF65-F5344CB8AC3E}">
        <p14:creationId xmlns:p14="http://schemas.microsoft.com/office/powerpoint/2010/main" val="101831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In the paper, we also study an alternative DAA. Bitcoin Cash. We show that Bitcoin Cash DAA is stable both theoretically and empirically. Unlike Bitcoin DAA, Bitcoin Cash DAA nicely traces the ideal values.</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25</a:t>
            </a:fld>
            <a:endParaRPr kumimoji="1" lang="ja-JP" altLang="en-US"/>
          </a:p>
        </p:txBody>
      </p:sp>
    </p:spTree>
    <p:extLst>
      <p:ext uri="{BB962C8B-B14F-4D97-AF65-F5344CB8AC3E}">
        <p14:creationId xmlns:p14="http://schemas.microsoft.com/office/powerpoint/2010/main" val="209409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Given these results, we have two policy suggestions.</a:t>
            </a:r>
            <a:br>
              <a:rPr lang="en-US" altLang="ja-JP" b="0" dirty="0">
                <a:effectLst/>
              </a:rPr>
            </a:br>
            <a:r>
              <a:rPr kumimoji="1" lang="en-US" altLang="ja-JP" sz="1200" b="0" i="0" u="none" strike="noStrike" kern="1200" dirty="0">
                <a:solidFill>
                  <a:schemeClr val="tx1"/>
                </a:solidFill>
                <a:effectLst/>
                <a:latin typeface="+mn-lt"/>
                <a:ea typeface="+mn-ea"/>
                <a:cs typeface="+mn-cs"/>
              </a:rPr>
              <a:t>First, we must upgrade Bitcoin DAA, as it is very unstable.</a:t>
            </a:r>
            <a:br>
              <a:rPr lang="en-US" altLang="ja-JP" b="0" dirty="0">
                <a:effectLst/>
              </a:rPr>
            </a:br>
            <a:r>
              <a:rPr kumimoji="1" lang="en-US" altLang="ja-JP" sz="1200" b="0" i="0" u="none" strike="noStrike" kern="1200" dirty="0">
                <a:solidFill>
                  <a:schemeClr val="tx1"/>
                </a:solidFill>
                <a:effectLst/>
                <a:latin typeface="+mn-lt"/>
                <a:ea typeface="+mn-ea"/>
                <a:cs typeface="+mn-cs"/>
              </a:rPr>
              <a:t>Second, Bitcoin Cash DAA is a good candidate for it, while there may exist an even better one.</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26</a:t>
            </a:fld>
            <a:endParaRPr kumimoji="1" lang="ja-JP" altLang="en-US"/>
          </a:p>
        </p:txBody>
      </p:sp>
    </p:spTree>
    <p:extLst>
      <p:ext uri="{BB962C8B-B14F-4D97-AF65-F5344CB8AC3E}">
        <p14:creationId xmlns:p14="http://schemas.microsoft.com/office/powerpoint/2010/main" val="3111919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Thank you for listening! If you are interested, please read our paper.</a:t>
            </a:r>
          </a:p>
          <a:p>
            <a:pPr rtl="0"/>
            <a:r>
              <a:rPr kumimoji="1" lang="en-US" altLang="ja-JP" sz="1200" b="0" i="0" u="none" strike="noStrike" kern="1200" dirty="0">
                <a:solidFill>
                  <a:schemeClr val="tx1"/>
                </a:solidFill>
                <a:effectLst/>
                <a:latin typeface="+mn-lt"/>
                <a:ea typeface="+mn-ea"/>
                <a:cs typeface="+mn-cs"/>
              </a:rPr>
              <a:t>Any questions?</a:t>
            </a: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27</a:t>
            </a:fld>
            <a:endParaRPr kumimoji="1" lang="ja-JP" altLang="en-US"/>
          </a:p>
        </p:txBody>
      </p:sp>
    </p:spTree>
    <p:extLst>
      <p:ext uri="{BB962C8B-B14F-4D97-AF65-F5344CB8AC3E}">
        <p14:creationId xmlns:p14="http://schemas.microsoft.com/office/powerpoint/2010/main" val="303489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AF70-20F4-44F5-AF67-EF81B425BCD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87217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AF70-20F4-44F5-AF67-EF81B425BCD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1816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As a part of my company research, we released this academic paper collaborating with Professor </a:t>
            </a:r>
            <a:r>
              <a:rPr kumimoji="1" lang="en-US" altLang="ja-JP" sz="1200" b="0" i="0" u="none" strike="noStrike" kern="1200" dirty="0" err="1">
                <a:solidFill>
                  <a:schemeClr val="tx1"/>
                </a:solidFill>
                <a:effectLst/>
                <a:latin typeface="+mn-lt"/>
                <a:ea typeface="+mn-ea"/>
                <a:cs typeface="+mn-cs"/>
              </a:rPr>
              <a:t>Shunya</a:t>
            </a:r>
            <a:r>
              <a:rPr kumimoji="1" lang="en-US" altLang="ja-JP" sz="1200" b="0" i="0" u="none" strike="noStrike" kern="1200" dirty="0">
                <a:solidFill>
                  <a:schemeClr val="tx1"/>
                </a:solidFill>
                <a:effectLst/>
                <a:latin typeface="+mn-lt"/>
                <a:ea typeface="+mn-ea"/>
                <a:cs typeface="+mn-cs"/>
              </a:rPr>
              <a:t> Noda at University of British Columbia, and </a:t>
            </a:r>
            <a:r>
              <a:rPr kumimoji="1" lang="en-US" altLang="ja-JP" sz="1200" b="0" i="0" u="none" strike="noStrike" kern="1200" dirty="0" err="1">
                <a:solidFill>
                  <a:schemeClr val="tx1"/>
                </a:solidFill>
                <a:effectLst/>
                <a:latin typeface="+mn-lt"/>
                <a:ea typeface="+mn-ea"/>
                <a:cs typeface="+mn-cs"/>
              </a:rPr>
              <a:t>Kyohei</a:t>
            </a:r>
            <a:r>
              <a:rPr kumimoji="1" lang="en-US" altLang="ja-JP" sz="1200" b="0" i="0" u="none" strike="noStrike" kern="1200" dirty="0">
                <a:solidFill>
                  <a:schemeClr val="tx1"/>
                </a:solidFill>
                <a:effectLst/>
                <a:latin typeface="+mn-lt"/>
                <a:ea typeface="+mn-ea"/>
                <a:cs typeface="+mn-cs"/>
              </a:rPr>
              <a:t> Okumura at University of Tokyo.</a:t>
            </a:r>
            <a:br>
              <a:rPr lang="en-US" altLang="ja-JP" b="0" dirty="0">
                <a:effectLst/>
              </a:rPr>
            </a:br>
            <a:r>
              <a:rPr kumimoji="1" lang="en-US" altLang="ja-JP" sz="1200" b="0" i="0" u="none" strike="noStrike" kern="1200" dirty="0">
                <a:solidFill>
                  <a:schemeClr val="tx1"/>
                </a:solidFill>
                <a:effectLst/>
                <a:latin typeface="+mn-lt"/>
                <a:ea typeface="+mn-ea"/>
                <a:cs typeface="+mn-cs"/>
              </a:rPr>
              <a:t>Now let’s move on to the details.</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3</a:t>
            </a:fld>
            <a:endParaRPr kumimoji="1" lang="ja-JP" altLang="en-US"/>
          </a:p>
        </p:txBody>
      </p:sp>
    </p:spTree>
    <p:extLst>
      <p:ext uri="{BB962C8B-B14F-4D97-AF65-F5344CB8AC3E}">
        <p14:creationId xmlns:p14="http://schemas.microsoft.com/office/powerpoint/2010/main" val="3947579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32</a:t>
            </a:fld>
            <a:endParaRPr kumimoji="1" lang="ja-JP" altLang="en-US"/>
          </a:p>
        </p:txBody>
      </p:sp>
    </p:spTree>
    <p:extLst>
      <p:ext uri="{BB962C8B-B14F-4D97-AF65-F5344CB8AC3E}">
        <p14:creationId xmlns:p14="http://schemas.microsoft.com/office/powerpoint/2010/main" val="340524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As all of you know, the Bitcoin community agreed to aim at generating blocks every 10 minutes.</a:t>
            </a:r>
            <a:br>
              <a:rPr lang="en-US" altLang="ja-JP" b="0" dirty="0">
                <a:effectLst/>
              </a:rPr>
            </a:br>
            <a:r>
              <a:rPr kumimoji="1" lang="en-US" altLang="ja-JP" sz="1200" b="0" i="0" u="none" strike="noStrike" kern="1200" dirty="0">
                <a:solidFill>
                  <a:schemeClr val="tx1"/>
                </a:solidFill>
                <a:effectLst/>
                <a:latin typeface="+mn-lt"/>
                <a:ea typeface="+mn-ea"/>
                <a:cs typeface="+mn-cs"/>
              </a:rPr>
              <a:t>To achieve this, we adjust the difficulty target by using a difficulty adjustment algorithm, DAA. Our paper studies the design of DAA.</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4</a:t>
            </a:fld>
            <a:endParaRPr kumimoji="1" lang="ja-JP" altLang="en-US"/>
          </a:p>
        </p:txBody>
      </p:sp>
    </p:spTree>
    <p:extLst>
      <p:ext uri="{BB962C8B-B14F-4D97-AF65-F5344CB8AC3E}">
        <p14:creationId xmlns:p14="http://schemas.microsoft.com/office/powerpoint/2010/main" val="364139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First, I am going to explain our terminology.</a:t>
            </a:r>
            <a:br>
              <a:rPr lang="en-US" altLang="ja-JP" b="0" dirty="0">
                <a:effectLst/>
              </a:rPr>
            </a:br>
            <a:r>
              <a:rPr kumimoji="1" lang="en-US" altLang="ja-JP" sz="1200" b="0" i="0" u="none" strike="noStrike" kern="1200" dirty="0">
                <a:solidFill>
                  <a:schemeClr val="tx1"/>
                </a:solidFill>
                <a:effectLst/>
                <a:latin typeface="+mn-lt"/>
                <a:ea typeface="+mn-ea"/>
                <a:cs typeface="+mn-cs"/>
              </a:rPr>
              <a:t>W is the winning rate. It is the probability that a hash value is smaller than the difficulty target. </a:t>
            </a:r>
            <a:br>
              <a:rPr lang="en-US" altLang="ja-JP" b="0" dirty="0">
                <a:effectLst/>
              </a:rPr>
            </a:br>
            <a:r>
              <a:rPr kumimoji="1" lang="en-US" altLang="ja-JP" sz="1200" b="0" i="0" u="none" strike="noStrike" kern="1200" dirty="0">
                <a:solidFill>
                  <a:schemeClr val="tx1"/>
                </a:solidFill>
                <a:effectLst/>
                <a:latin typeface="+mn-lt"/>
                <a:ea typeface="+mn-ea"/>
                <a:cs typeface="+mn-cs"/>
              </a:rPr>
              <a:t>H is the hash rate. The total number of hash attempts per unit time taken in the world.</a:t>
            </a:r>
            <a:br>
              <a:rPr lang="en-US" altLang="ja-JP" b="0" dirty="0">
                <a:effectLst/>
              </a:rPr>
            </a:br>
            <a:r>
              <a:rPr kumimoji="1" lang="en-US" altLang="ja-JP" sz="1200" b="0" i="0" u="none" strike="noStrike" kern="1200" dirty="0">
                <a:solidFill>
                  <a:schemeClr val="tx1"/>
                </a:solidFill>
                <a:effectLst/>
                <a:latin typeface="+mn-lt"/>
                <a:ea typeface="+mn-ea"/>
                <a:cs typeface="+mn-cs"/>
              </a:rPr>
              <a:t>After some calculations, we can show that  the average block time is one over W times H.</a:t>
            </a:r>
            <a:br>
              <a:rPr lang="en-US" altLang="ja-JP" b="0" dirty="0">
                <a:effectLst/>
              </a:rPr>
            </a:br>
            <a:r>
              <a:rPr kumimoji="1" lang="en-US" altLang="ja-JP" sz="1200" b="0" i="0" u="none" strike="noStrike" kern="1200" dirty="0">
                <a:solidFill>
                  <a:schemeClr val="tx1"/>
                </a:solidFill>
                <a:effectLst/>
                <a:latin typeface="+mn-lt"/>
                <a:ea typeface="+mn-ea"/>
                <a:cs typeface="+mn-cs"/>
              </a:rPr>
              <a:t>So, we want to satisfy 10 minutes equals one over W times H.</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5</a:t>
            </a:fld>
            <a:endParaRPr kumimoji="1" lang="ja-JP" altLang="en-US"/>
          </a:p>
        </p:txBody>
      </p:sp>
    </p:spTree>
    <p:extLst>
      <p:ext uri="{BB962C8B-B14F-4D97-AF65-F5344CB8AC3E}">
        <p14:creationId xmlns:p14="http://schemas.microsoft.com/office/powerpoint/2010/main" val="387387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As you know, the current Bitcoin DAA adjusts the winning rate every 2016 blocks, using the following formula. Basically, it compares the average block time in previous 2016 blocks and the ideal block time, 10 minutes, and multiply this factor to the old winning rate.</a:t>
            </a:r>
            <a:br>
              <a:rPr lang="en-US" altLang="ja-JP" b="0" dirty="0">
                <a:effectLst/>
              </a:rPr>
            </a:br>
            <a:r>
              <a:rPr kumimoji="1" lang="en-US" altLang="ja-JP" sz="1200" b="0" i="0" u="none" strike="noStrike" kern="1200" dirty="0">
                <a:solidFill>
                  <a:schemeClr val="tx1"/>
                </a:solidFill>
                <a:effectLst/>
                <a:latin typeface="+mn-lt"/>
                <a:ea typeface="+mn-ea"/>
                <a:cs typeface="+mn-cs"/>
              </a:rPr>
              <a:t>If block generation was too slow, the winning rate is increased. Then, block generation is accelerated. And so on.</a:t>
            </a:r>
            <a:br>
              <a:rPr lang="en-US" altLang="ja-JP" b="0" dirty="0">
                <a:effectLst/>
              </a:rPr>
            </a:br>
            <a:r>
              <a:rPr kumimoji="1" lang="en-US" altLang="ja-JP" sz="1200" b="0" i="0" u="none" strike="noStrike" kern="1200" dirty="0">
                <a:solidFill>
                  <a:schemeClr val="tx1"/>
                </a:solidFill>
                <a:effectLst/>
                <a:latin typeface="+mn-lt"/>
                <a:ea typeface="+mn-ea"/>
                <a:cs typeface="+mn-cs"/>
              </a:rPr>
              <a:t>This is a naive explanation of the structure of Bitcoin DAA, but there is a better justification. </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6</a:t>
            </a:fld>
            <a:endParaRPr kumimoji="1" lang="ja-JP" altLang="en-US"/>
          </a:p>
        </p:txBody>
      </p:sp>
    </p:spTree>
    <p:extLst>
      <p:ext uri="{BB962C8B-B14F-4D97-AF65-F5344CB8AC3E}">
        <p14:creationId xmlns:p14="http://schemas.microsoft.com/office/powerpoint/2010/main" val="2566053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If the hash rate were directly observable, it would be easy to pick an ideal winning rate. However, the hash rate is not observable. Still, we can compute an estimator of the hash rate, instead.</a:t>
            </a:r>
            <a:br>
              <a:rPr lang="en-US" altLang="ja-JP" b="0" dirty="0">
                <a:effectLst/>
              </a:rPr>
            </a:br>
            <a:r>
              <a:rPr kumimoji="1" lang="en-US" altLang="ja-JP" sz="1200" b="0" i="0" u="none" strike="noStrike" kern="1200" dirty="0">
                <a:solidFill>
                  <a:schemeClr val="tx1"/>
                </a:solidFill>
                <a:effectLst/>
                <a:latin typeface="+mn-lt"/>
                <a:ea typeface="+mn-ea"/>
                <a:cs typeface="+mn-cs"/>
              </a:rPr>
              <a:t>After some algebra, we can show that an efficient estimator of the hash rate is given by this formula.</a:t>
            </a:r>
            <a:br>
              <a:rPr lang="en-US" altLang="ja-JP" b="0" dirty="0">
                <a:effectLst/>
              </a:rPr>
            </a:br>
            <a:r>
              <a:rPr kumimoji="1" lang="en-US" altLang="ja-JP" sz="1200" b="0" i="0" u="none" strike="noStrike" kern="1200" dirty="0">
                <a:solidFill>
                  <a:schemeClr val="tx1"/>
                </a:solidFill>
                <a:effectLst/>
                <a:latin typeface="+mn-lt"/>
                <a:ea typeface="+mn-ea"/>
                <a:cs typeface="+mn-cs"/>
              </a:rPr>
              <a:t>Substituting this into the Bitcoin DAA formula, we have this formula.</a:t>
            </a:r>
            <a:br>
              <a:rPr lang="en-US" altLang="ja-JP" b="0" dirty="0">
                <a:effectLst/>
              </a:rPr>
            </a:br>
            <a:r>
              <a:rPr kumimoji="1" lang="en-US" altLang="ja-JP" sz="1200" b="0" i="0" u="none" strike="noStrike" kern="1200" dirty="0">
                <a:solidFill>
                  <a:schemeClr val="tx1"/>
                </a:solidFill>
                <a:effectLst/>
                <a:latin typeface="+mn-lt"/>
                <a:ea typeface="+mn-ea"/>
                <a:cs typeface="+mn-cs"/>
              </a:rPr>
              <a:t>This means that Bitcoin DAA attempts to achieve a sample analogue of the policy goal equation. Since the hash rate is not observable, we estimate the historical hash rate, and substitute it into the policy goal equation.</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7</a:t>
            </a:fld>
            <a:endParaRPr kumimoji="1" lang="ja-JP" altLang="en-US"/>
          </a:p>
        </p:txBody>
      </p:sp>
    </p:spTree>
    <p:extLst>
      <p:ext uri="{BB962C8B-B14F-4D97-AF65-F5344CB8AC3E}">
        <p14:creationId xmlns:p14="http://schemas.microsoft.com/office/powerpoint/2010/main" val="365565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But this procedure dismisses one very important feature.</a:t>
            </a:r>
            <a:br>
              <a:rPr lang="en-US" altLang="ja-JP" b="0" dirty="0">
                <a:effectLst/>
              </a:rPr>
            </a:br>
            <a:r>
              <a:rPr kumimoji="1" lang="en-US" altLang="ja-JP" sz="1200" b="0" i="0" u="none" strike="noStrike" kern="1200" dirty="0">
                <a:solidFill>
                  <a:schemeClr val="tx1"/>
                </a:solidFill>
                <a:effectLst/>
                <a:latin typeface="+mn-lt"/>
                <a:ea typeface="+mn-ea"/>
                <a:cs typeface="+mn-cs"/>
              </a:rPr>
              <a:t>If we change the winning rate, miners profitability will also change! If we increase the winning rate, it is easier to get the mining reward. So, more hash power will be provided. This increases the global hash rate.</a:t>
            </a:r>
            <a:br>
              <a:rPr lang="en-US" altLang="ja-JP" b="0" dirty="0">
                <a:effectLst/>
              </a:rPr>
            </a:br>
            <a:r>
              <a:rPr kumimoji="1" lang="en-US" altLang="ja-JP" sz="1200" b="0" i="0" u="none" strike="noStrike" kern="1200" dirty="0">
                <a:solidFill>
                  <a:schemeClr val="tx1"/>
                </a:solidFill>
                <a:effectLst/>
                <a:latin typeface="+mn-lt"/>
                <a:ea typeface="+mn-ea"/>
                <a:cs typeface="+mn-cs"/>
              </a:rPr>
              <a:t>We also note that, for miners, it is easy to adjust the hash rate. They can do it just by turning on and off the switch of mining ASIC machines.</a:t>
            </a:r>
            <a:br>
              <a:rPr lang="en-US" altLang="ja-JP" b="0" dirty="0">
                <a:effectLst/>
              </a:rPr>
            </a:br>
            <a:r>
              <a:rPr kumimoji="1" lang="en-US" altLang="ja-JP" sz="1200" b="0" i="0" u="none" strike="noStrike" kern="1200" dirty="0">
                <a:solidFill>
                  <a:schemeClr val="tx1"/>
                </a:solidFill>
                <a:effectLst/>
                <a:latin typeface="+mn-lt"/>
                <a:ea typeface="+mn-ea"/>
                <a:cs typeface="+mn-cs"/>
              </a:rPr>
              <a:t>After we change the winning rate, the hash rate will also be changed. So, this formula does not mean that an ideal block arrival rate is also achieved with the updated hash rate.</a:t>
            </a:r>
            <a:endParaRPr lang="en-US" altLang="ja-JP" b="0" dirty="0">
              <a:effectLst/>
            </a:endParaRPr>
          </a:p>
        </p:txBody>
      </p:sp>
      <p:sp>
        <p:nvSpPr>
          <p:cNvPr id="4" name="スライド番号プレースホルダー 3"/>
          <p:cNvSpPr>
            <a:spLocks noGrp="1"/>
          </p:cNvSpPr>
          <p:nvPr>
            <p:ph type="sldNum" sz="quarter" idx="5"/>
          </p:nvPr>
        </p:nvSpPr>
        <p:spPr/>
        <p:txBody>
          <a:bodyPr/>
          <a:lstStyle/>
          <a:p>
            <a:fld id="{810EAF70-20F4-44F5-AF67-EF81B425BCD4}" type="slidenum">
              <a:rPr kumimoji="1" lang="ja-JP" altLang="en-US" smtClean="0"/>
              <a:t>8</a:t>
            </a:fld>
            <a:endParaRPr kumimoji="1" lang="ja-JP" altLang="en-US"/>
          </a:p>
        </p:txBody>
      </p:sp>
    </p:spTree>
    <p:extLst>
      <p:ext uri="{BB962C8B-B14F-4D97-AF65-F5344CB8AC3E}">
        <p14:creationId xmlns:p14="http://schemas.microsoft.com/office/powerpoint/2010/main" val="284816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Let me visualize the behavior of Bitcoin DAA.</a:t>
            </a:r>
            <a:r>
              <a:rPr kumimoji="1" lang="ja-JP" altLang="en-US" sz="1200" b="0" i="0" u="none" strike="noStrike" kern="120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rPr>
              <a:t>The horizontal axis is the winning rate, and the vertical axis is the hash rate.</a:t>
            </a:r>
            <a:endParaRPr lang="en-US" altLang="ja-JP" b="0" dirty="0">
              <a:effectLst/>
            </a:endParaRPr>
          </a:p>
        </p:txBody>
      </p:sp>
      <p:sp>
        <p:nvSpPr>
          <p:cNvPr id="4" name="Slide Number Placeholder 3"/>
          <p:cNvSpPr>
            <a:spLocks noGrp="1"/>
          </p:cNvSpPr>
          <p:nvPr>
            <p:ph type="sldNum" sz="quarter" idx="10"/>
          </p:nvPr>
        </p:nvSpPr>
        <p:spPr/>
        <p:txBody>
          <a:bodyPr/>
          <a:lstStyle/>
          <a:p>
            <a:fld id="{810EAF70-20F4-44F5-AF67-EF81B425BCD4}" type="slidenum">
              <a:rPr kumimoji="1" lang="ja-JP" altLang="en-US" smtClean="0"/>
              <a:t>9</a:t>
            </a:fld>
            <a:endParaRPr kumimoji="1" lang="ja-JP" altLang="en-US"/>
          </a:p>
        </p:txBody>
      </p:sp>
    </p:spTree>
    <p:extLst>
      <p:ext uri="{BB962C8B-B14F-4D97-AF65-F5344CB8AC3E}">
        <p14:creationId xmlns:p14="http://schemas.microsoft.com/office/powerpoint/2010/main" val="417677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BBA66C58-44CC-4E22-A7F7-CD590B777FF8}" type="datetime1">
              <a:rPr kumimoji="1" lang="ja-JP" altLang="en-US" smtClean="0"/>
              <a:t>2019/9/12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126164"/>
            <a:ext cx="2133600" cy="595312"/>
          </a:xfrm>
          <a:prstGeom prst="rect">
            <a:avLst/>
          </a:prstGeom>
        </p:spPr>
        <p:txBody>
          <a:bodyPr/>
          <a:lstStyle/>
          <a:p>
            <a:fld id="{560B05E2-8937-401D-9896-3E72691CA663}" type="slidenum">
              <a:rPr kumimoji="1" lang="ja-JP" altLang="en-US" smtClean="0"/>
              <a:t>‹#›</a:t>
            </a:fld>
            <a:endParaRPr kumimoji="1" lang="ja-JP" altLang="en-US"/>
          </a:p>
        </p:txBody>
      </p:sp>
    </p:spTree>
    <p:extLst>
      <p:ext uri="{BB962C8B-B14F-4D97-AF65-F5344CB8AC3E}">
        <p14:creationId xmlns:p14="http://schemas.microsoft.com/office/powerpoint/2010/main" val="179163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92B91226-41BF-4873-8EB1-0800709D5E73}" type="datetime1">
              <a:rPr kumimoji="1" lang="ja-JP" altLang="en-US" smtClean="0"/>
              <a:t>2019/9/12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126164"/>
            <a:ext cx="2133600" cy="595312"/>
          </a:xfrm>
          <a:prstGeom prst="rect">
            <a:avLst/>
          </a:prstGeom>
        </p:spPr>
        <p:txBody>
          <a:bodyPr/>
          <a:lstStyle/>
          <a:p>
            <a:fld id="{560B05E2-8937-401D-9896-3E72691CA663}" type="slidenum">
              <a:rPr kumimoji="1" lang="ja-JP" altLang="en-US" smtClean="0"/>
              <a:t>‹#›</a:t>
            </a:fld>
            <a:endParaRPr kumimoji="1" lang="ja-JP" altLang="en-US"/>
          </a:p>
        </p:txBody>
      </p:sp>
    </p:spTree>
    <p:extLst>
      <p:ext uri="{BB962C8B-B14F-4D97-AF65-F5344CB8AC3E}">
        <p14:creationId xmlns:p14="http://schemas.microsoft.com/office/powerpoint/2010/main" val="143230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D08B742A-7008-431A-9C99-1BFD75B28CBB}" type="datetime1">
              <a:rPr kumimoji="1" lang="ja-JP" altLang="en-US" smtClean="0"/>
              <a:t>2019/9/12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126164"/>
            <a:ext cx="2133600" cy="595312"/>
          </a:xfrm>
          <a:prstGeom prst="rect">
            <a:avLst/>
          </a:prstGeom>
        </p:spPr>
        <p:txBody>
          <a:bodyPr/>
          <a:lstStyle/>
          <a:p>
            <a:fld id="{560B05E2-8937-401D-9896-3E72691CA663}" type="slidenum">
              <a:rPr kumimoji="1" lang="ja-JP" altLang="en-US" smtClean="0"/>
              <a:t>‹#›</a:t>
            </a:fld>
            <a:endParaRPr kumimoji="1" lang="ja-JP" altLang="en-US"/>
          </a:p>
        </p:txBody>
      </p:sp>
    </p:spTree>
    <p:extLst>
      <p:ext uri="{BB962C8B-B14F-4D97-AF65-F5344CB8AC3E}">
        <p14:creationId xmlns:p14="http://schemas.microsoft.com/office/powerpoint/2010/main" val="65169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56505"/>
            <a:ext cx="8640960" cy="836712"/>
          </a:xfrm>
          <a:noFill/>
        </p:spPr>
        <p:txBody>
          <a:bodyPr>
            <a:normAutofit/>
          </a:bodyPr>
          <a:lstStyle>
            <a:lvl1pPr algn="l">
              <a:defRPr sz="3600">
                <a:solidFill>
                  <a:schemeClr val="tx2"/>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51520" y="1196752"/>
            <a:ext cx="8640960" cy="5040560"/>
          </a:xfrm>
        </p:spPr>
        <p:txBody>
          <a:bodyPr/>
          <a:lstStyle>
            <a:lvl1pPr marL="447675" indent="-447675">
              <a:lnSpc>
                <a:spcPct val="120000"/>
              </a:lnSpc>
              <a:buClr>
                <a:schemeClr val="tx2"/>
              </a:buClr>
              <a:buSzPct val="90000"/>
              <a:buFont typeface="Wingdings" panose="05000000000000000000" pitchFamily="2" charset="2"/>
              <a:buChar char="p"/>
              <a:defRPr sz="2400"/>
            </a:lvl1pPr>
            <a:lvl2pPr marL="985838" indent="-447675">
              <a:lnSpc>
                <a:spcPct val="120000"/>
              </a:lnSpc>
              <a:buClr>
                <a:schemeClr val="tx1">
                  <a:lumMod val="50000"/>
                  <a:lumOff val="50000"/>
                </a:schemeClr>
              </a:buClr>
              <a:buSzPct val="80000"/>
              <a:buFont typeface="Wingdings" panose="05000000000000000000" pitchFamily="2" charset="2"/>
              <a:buChar char="n"/>
              <a:defRPr sz="2400"/>
            </a:lvl2pPr>
            <a:lvl3pPr>
              <a:lnSpc>
                <a:spcPct val="120000"/>
              </a:lnSpc>
              <a:defRPr/>
            </a:lvl3pPr>
            <a:lvl4pPr>
              <a:lnSpc>
                <a:spcPct val="120000"/>
              </a:lnSpc>
              <a:defRPr/>
            </a:lvl4pPr>
            <a:lvl5pPr>
              <a:lnSpc>
                <a:spcPct val="120000"/>
              </a:lnSpc>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66992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218725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A6CBB98A-F565-476E-AC09-3DABC82D0588}" type="datetime1">
              <a:rPr kumimoji="1" lang="ja-JP" altLang="en-US" smtClean="0"/>
              <a:t>2019/9/12</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126164"/>
            <a:ext cx="2133600" cy="595312"/>
          </a:xfrm>
          <a:prstGeom prst="rect">
            <a:avLst/>
          </a:prstGeom>
        </p:spPr>
        <p:txBody>
          <a:bodyPr/>
          <a:lstStyle/>
          <a:p>
            <a:fld id="{560B05E2-8937-401D-9896-3E72691CA663}" type="slidenum">
              <a:rPr kumimoji="1" lang="ja-JP" altLang="en-US" smtClean="0"/>
              <a:t>‹#›</a:t>
            </a:fld>
            <a:endParaRPr kumimoji="1" lang="ja-JP" altLang="en-US"/>
          </a:p>
        </p:txBody>
      </p:sp>
    </p:spTree>
    <p:extLst>
      <p:ext uri="{BB962C8B-B14F-4D97-AF65-F5344CB8AC3E}">
        <p14:creationId xmlns:p14="http://schemas.microsoft.com/office/powerpoint/2010/main" val="159192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65C6FCEB-CD68-4E1F-9485-6E5D0366BF13}" type="datetime1">
              <a:rPr kumimoji="1" lang="ja-JP" altLang="en-US" smtClean="0"/>
              <a:t>2019/9/12</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126164"/>
            <a:ext cx="2133600" cy="595312"/>
          </a:xfrm>
          <a:prstGeom prst="rect">
            <a:avLst/>
          </a:prstGeom>
        </p:spPr>
        <p:txBody>
          <a:bodyPr/>
          <a:lstStyle/>
          <a:p>
            <a:fld id="{560B05E2-8937-401D-9896-3E72691CA663}" type="slidenum">
              <a:rPr kumimoji="1" lang="ja-JP" altLang="en-US" smtClean="0"/>
              <a:t>‹#›</a:t>
            </a:fld>
            <a:endParaRPr kumimoji="1" lang="ja-JP" altLang="en-US"/>
          </a:p>
        </p:txBody>
      </p:sp>
    </p:spTree>
    <p:extLst>
      <p:ext uri="{BB962C8B-B14F-4D97-AF65-F5344CB8AC3E}">
        <p14:creationId xmlns:p14="http://schemas.microsoft.com/office/powerpoint/2010/main" val="113334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C53C5CE7-E725-4C2A-938E-5F6FCDBE467B}" type="datetime1">
              <a:rPr kumimoji="1" lang="ja-JP" altLang="en-US" smtClean="0"/>
              <a:t>2019/9/12</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126164"/>
            <a:ext cx="2133600" cy="595312"/>
          </a:xfrm>
          <a:prstGeom prst="rect">
            <a:avLst/>
          </a:prstGeom>
        </p:spPr>
        <p:txBody>
          <a:bodyPr/>
          <a:lstStyle/>
          <a:p>
            <a:fld id="{560B05E2-8937-401D-9896-3E72691CA663}" type="slidenum">
              <a:rPr kumimoji="1" lang="ja-JP" altLang="en-US" smtClean="0"/>
              <a:t>‹#›</a:t>
            </a:fld>
            <a:endParaRPr kumimoji="1" lang="ja-JP" altLang="en-US"/>
          </a:p>
        </p:txBody>
      </p:sp>
    </p:spTree>
    <p:extLst>
      <p:ext uri="{BB962C8B-B14F-4D97-AF65-F5344CB8AC3E}">
        <p14:creationId xmlns:p14="http://schemas.microsoft.com/office/powerpoint/2010/main" val="78563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FD7B30FF-2248-4470-8146-0A8C0D135B54}" type="datetime1">
              <a:rPr kumimoji="1" lang="ja-JP" altLang="en-US" smtClean="0"/>
              <a:t>2019/9/12</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126164"/>
            <a:ext cx="2133600" cy="595312"/>
          </a:xfrm>
          <a:prstGeom prst="rect">
            <a:avLst/>
          </a:prstGeom>
        </p:spPr>
        <p:txBody>
          <a:bodyPr/>
          <a:lstStyle/>
          <a:p>
            <a:fld id="{560B05E2-8937-401D-9896-3E72691CA663}" type="slidenum">
              <a:rPr kumimoji="1" lang="ja-JP" altLang="en-US" smtClean="0"/>
              <a:t>‹#›</a:t>
            </a:fld>
            <a:endParaRPr kumimoji="1" lang="ja-JP" altLang="en-US"/>
          </a:p>
        </p:txBody>
      </p:sp>
    </p:spTree>
    <p:extLst>
      <p:ext uri="{BB962C8B-B14F-4D97-AF65-F5344CB8AC3E}">
        <p14:creationId xmlns:p14="http://schemas.microsoft.com/office/powerpoint/2010/main" val="263378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56D4A67-81A2-4D99-A6EE-3A6C536FA42D}" type="datetime1">
              <a:rPr kumimoji="1" lang="ja-JP" altLang="en-US" smtClean="0"/>
              <a:t>2019/9/12</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126164"/>
            <a:ext cx="2133600" cy="595312"/>
          </a:xfrm>
          <a:prstGeom prst="rect">
            <a:avLst/>
          </a:prstGeom>
        </p:spPr>
        <p:txBody>
          <a:bodyPr/>
          <a:lstStyle/>
          <a:p>
            <a:fld id="{560B05E2-8937-401D-9896-3E72691CA663}" type="slidenum">
              <a:rPr kumimoji="1" lang="ja-JP" altLang="en-US" smtClean="0"/>
              <a:t>‹#›</a:t>
            </a:fld>
            <a:endParaRPr kumimoji="1" lang="ja-JP" altLang="en-US"/>
          </a:p>
        </p:txBody>
      </p:sp>
    </p:spTree>
    <p:extLst>
      <p:ext uri="{BB962C8B-B14F-4D97-AF65-F5344CB8AC3E}">
        <p14:creationId xmlns:p14="http://schemas.microsoft.com/office/powerpoint/2010/main" val="134897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1792F7D9-6FE1-4B6D-8FA4-D96C3321AA8C}" type="datetime1">
              <a:rPr kumimoji="1" lang="ja-JP" altLang="en-US" smtClean="0"/>
              <a:t>2019/9/12</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126164"/>
            <a:ext cx="2133600" cy="595312"/>
          </a:xfrm>
          <a:prstGeom prst="rect">
            <a:avLst/>
          </a:prstGeom>
        </p:spPr>
        <p:txBody>
          <a:bodyPr/>
          <a:lstStyle/>
          <a:p>
            <a:fld id="{560B05E2-8937-401D-9896-3E72691CA663}" type="slidenum">
              <a:rPr kumimoji="1" lang="ja-JP" altLang="en-US" smtClean="0"/>
              <a:t>‹#›</a:t>
            </a:fld>
            <a:endParaRPr kumimoji="1" lang="ja-JP" altLang="en-US"/>
          </a:p>
        </p:txBody>
      </p:sp>
    </p:spTree>
    <p:extLst>
      <p:ext uri="{BB962C8B-B14F-4D97-AF65-F5344CB8AC3E}">
        <p14:creationId xmlns:p14="http://schemas.microsoft.com/office/powerpoint/2010/main" val="378980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487837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b="1" kern="1200">
          <a:solidFill>
            <a:srgbClr val="FF9521"/>
          </a:solidFill>
          <a:latin typeface="+mj-lt"/>
          <a:ea typeface="+mj-ea"/>
          <a:cs typeface="+mj-cs"/>
        </a:defRPr>
      </a:lvl1pPr>
    </p:titleStyle>
    <p:bodyStyle>
      <a:lvl1pPr marL="342900" indent="-342900" algn="l" defTabSz="914400" rtl="0" eaLnBrk="1" latinLnBrk="0" hangingPunct="1">
        <a:lnSpc>
          <a:spcPct val="120000"/>
        </a:lnSpc>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0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300.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5.png"/><Relationship Id="rId5" Type="http://schemas.openxmlformats.org/officeDocument/2006/relationships/image" Target="../media/image32.png"/><Relationship Id="rId10" Type="http://schemas.openxmlformats.org/officeDocument/2006/relationships/image" Target="../media/image300.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7" Type="http://schemas.openxmlformats.org/officeDocument/2006/relationships/image" Target="../media/image35.png"/><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11" Type="http://schemas.openxmlformats.org/officeDocument/2006/relationships/image" Target="../media/image24.png"/><Relationship Id="rId5" Type="http://schemas.openxmlformats.org/officeDocument/2006/relationships/image" Target="../media/image32.png"/><Relationship Id="rId10" Type="http://schemas.openxmlformats.org/officeDocument/2006/relationships/image" Target="../media/image300.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13"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00.png"/><Relationship Id="rId15" Type="http://schemas.openxmlformats.org/officeDocument/2006/relationships/image" Target="../media/image260.png"/><Relationship Id="rId10" Type="http://schemas.openxmlformats.org/officeDocument/2006/relationships/image" Target="../media/image29.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7" Type="http://schemas.openxmlformats.org/officeDocument/2006/relationships/image" Target="../media/image35.png"/><Relationship Id="rId12" Type="http://schemas.openxmlformats.org/officeDocument/2006/relationships/image" Target="../media/image300.png"/><Relationship Id="rId17" Type="http://schemas.openxmlformats.org/officeDocument/2006/relationships/image" Target="../media/image260.png"/><Relationship Id="rId2" Type="http://schemas.openxmlformats.org/officeDocument/2006/relationships/notesSlide" Target="../notesSlides/notesSlide19.xml"/><Relationship Id="rId16" Type="http://schemas.openxmlformats.org/officeDocument/2006/relationships/image" Target="../media/image27.png"/><Relationship Id="rId1" Type="http://schemas.openxmlformats.org/officeDocument/2006/relationships/slideLayout" Target="../slideLayouts/slideLayout2.xml"/><Relationship Id="rId11" Type="http://schemas.openxmlformats.org/officeDocument/2006/relationships/image" Target="../media/image29.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6.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3" Type="http://schemas.openxmlformats.org/officeDocument/2006/relationships/image" Target="../media/image28.png"/><Relationship Id="rId7" Type="http://schemas.openxmlformats.org/officeDocument/2006/relationships/image" Target="../media/image35.png"/><Relationship Id="rId12" Type="http://schemas.openxmlformats.org/officeDocument/2006/relationships/image" Target="../media/image300.png"/><Relationship Id="rId17" Type="http://schemas.openxmlformats.org/officeDocument/2006/relationships/image" Target="../media/image260.png"/><Relationship Id="rId2" Type="http://schemas.openxmlformats.org/officeDocument/2006/relationships/notesSlide" Target="../notesSlides/notesSlide20.xml"/><Relationship Id="rId16" Type="http://schemas.openxmlformats.org/officeDocument/2006/relationships/image" Target="../media/image25.png"/><Relationship Id="rId1" Type="http://schemas.openxmlformats.org/officeDocument/2006/relationships/slideLayout" Target="../slideLayouts/slideLayout2.xml"/><Relationship Id="rId11" Type="http://schemas.openxmlformats.org/officeDocument/2006/relationships/image" Target="../media/image29.png"/><Relationship Id="rId5" Type="http://schemas.openxmlformats.org/officeDocument/2006/relationships/image" Target="../media/image32.png"/><Relationship Id="rId15" Type="http://schemas.openxmlformats.org/officeDocument/2006/relationships/image" Target="../media/image27.png"/><Relationship Id="rId10" Type="http://schemas.openxmlformats.org/officeDocument/2006/relationships/image" Target="../media/image36.png"/><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0.png"/><Relationship Id="rId4" Type="http://schemas.openxmlformats.org/officeDocument/2006/relationships/image" Target="../media/image300.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srn.com/abstract=341046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F007C7B1-7A40-43FD-9A5C-5D56ECAF082A}"/>
              </a:ext>
            </a:extLst>
          </p:cNvPr>
          <p:cNvSpPr txBox="1">
            <a:spLocks/>
          </p:cNvSpPr>
          <p:nvPr/>
        </p:nvSpPr>
        <p:spPr>
          <a:xfrm>
            <a:off x="251520" y="836712"/>
            <a:ext cx="8640960" cy="2304255"/>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kumimoji="1" sz="3600" b="1" kern="1200">
                <a:solidFill>
                  <a:schemeClr val="tx2"/>
                </a:solidFill>
                <a:latin typeface="+mj-lt"/>
                <a:ea typeface="+mj-ea"/>
                <a:cs typeface="+mj-cs"/>
              </a:defRPr>
            </a:lvl1pPr>
          </a:lstStyle>
          <a:p>
            <a:pPr algn="ctr"/>
            <a:r>
              <a:rPr lang="en-US" altLang="ja-JP" sz="3900" dirty="0"/>
              <a:t>A Lucas Critique to </a:t>
            </a:r>
          </a:p>
          <a:p>
            <a:pPr algn="ctr"/>
            <a:r>
              <a:rPr lang="en-US" altLang="ja-JP" sz="3900" dirty="0"/>
              <a:t>the Difficulty Adjustment Algorithm </a:t>
            </a:r>
          </a:p>
          <a:p>
            <a:pPr algn="ctr"/>
            <a:r>
              <a:rPr lang="en-US" altLang="ja-JP" sz="3900" dirty="0"/>
              <a:t>of the Bitcoin System</a:t>
            </a:r>
            <a:endParaRPr lang="ja-JP" altLang="en-US" sz="3900" dirty="0"/>
          </a:p>
        </p:txBody>
      </p:sp>
      <p:sp>
        <p:nvSpPr>
          <p:cNvPr id="38" name="Subtitle 2">
            <a:extLst>
              <a:ext uri="{FF2B5EF4-FFF2-40B4-BE49-F238E27FC236}">
                <a16:creationId xmlns:a16="http://schemas.microsoft.com/office/drawing/2014/main" id="{9034D0C9-D5E6-442F-A3FE-8DB65D87174E}"/>
              </a:ext>
            </a:extLst>
          </p:cNvPr>
          <p:cNvSpPr txBox="1">
            <a:spLocks/>
          </p:cNvSpPr>
          <p:nvPr/>
        </p:nvSpPr>
        <p:spPr>
          <a:xfrm>
            <a:off x="0" y="4725144"/>
            <a:ext cx="9144000" cy="1964109"/>
          </a:xfrm>
          <a:prstGeom prst="rect">
            <a:avLst/>
          </a:prstGeom>
        </p:spPr>
        <p:txBody>
          <a:bodyPr vert="horz" lIns="91440" tIns="45720" rIns="91440" bIns="45720" rtlCol="0">
            <a:normAutofit/>
          </a:bodyPr>
          <a:lstStyle>
            <a:lvl1pPr marL="447675" indent="-447675" algn="l" defTabSz="914400" rtl="0" eaLnBrk="1" latinLnBrk="0" hangingPunct="1">
              <a:lnSpc>
                <a:spcPct val="120000"/>
              </a:lnSpc>
              <a:spcBef>
                <a:spcPct val="20000"/>
              </a:spcBef>
              <a:buClr>
                <a:schemeClr val="tx2"/>
              </a:buClr>
              <a:buSzPct val="90000"/>
              <a:buFont typeface="Wingdings" panose="05000000000000000000" pitchFamily="2" charset="2"/>
              <a:buChar char="p"/>
              <a:defRPr kumimoji="1" sz="2400" kern="1200">
                <a:solidFill>
                  <a:schemeClr val="tx1"/>
                </a:solidFill>
                <a:latin typeface="+mn-lt"/>
                <a:ea typeface="+mn-ea"/>
                <a:cs typeface="+mn-cs"/>
              </a:defRPr>
            </a:lvl1pPr>
            <a:lvl2pPr marL="985838" indent="-447675" algn="l" defTabSz="914400" rtl="0" eaLnBrk="1" latinLnBrk="0" hangingPunct="1">
              <a:lnSpc>
                <a:spcPct val="120000"/>
              </a:lnSpc>
              <a:spcBef>
                <a:spcPct val="20000"/>
              </a:spcBef>
              <a:buClr>
                <a:schemeClr val="tx1">
                  <a:lumMod val="50000"/>
                  <a:lumOff val="50000"/>
                </a:schemeClr>
              </a:buClr>
              <a:buSzPct val="80000"/>
              <a:buFont typeface="Wingdings" panose="05000000000000000000" pitchFamily="2" charset="2"/>
              <a:buChar char="n"/>
              <a:defRPr kumimoji="1" sz="2400" kern="1200">
                <a:solidFill>
                  <a:schemeClr val="tx1"/>
                </a:solidFill>
                <a:latin typeface="+mn-lt"/>
                <a:ea typeface="+mn-ea"/>
                <a:cs typeface="+mn-cs"/>
              </a:defRPr>
            </a:lvl2pPr>
            <a:lvl3pPr marL="1143000" indent="-228600" algn="l" defTabSz="914400" rtl="0" eaLnBrk="1" latinLnBrk="0" hangingPunct="1">
              <a:lnSpc>
                <a:spcPct val="120000"/>
              </a:lnSpc>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20000"/>
              </a:lnSpc>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20000"/>
              </a:lnSpc>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b="1" dirty="0">
                <a:solidFill>
                  <a:schemeClr val="bg1">
                    <a:lumMod val="50000"/>
                  </a:schemeClr>
                </a:solidFill>
              </a:rPr>
              <a:t>Yoshinori Hashimoto (BUIDL, Ltd.)</a:t>
            </a:r>
          </a:p>
          <a:p>
            <a:pPr marL="0" indent="0" algn="ctr">
              <a:buNone/>
            </a:pPr>
            <a:r>
              <a:rPr lang="en-US" altLang="ja-JP" dirty="0" err="1">
                <a:solidFill>
                  <a:schemeClr val="bg1">
                    <a:lumMod val="50000"/>
                  </a:schemeClr>
                </a:solidFill>
              </a:rPr>
              <a:t>Shunya</a:t>
            </a:r>
            <a:r>
              <a:rPr lang="en-US" altLang="ja-JP" dirty="0">
                <a:solidFill>
                  <a:schemeClr val="bg1">
                    <a:lumMod val="50000"/>
                  </a:schemeClr>
                </a:solidFill>
              </a:rPr>
              <a:t> Noda (University of British Columbia)</a:t>
            </a:r>
          </a:p>
          <a:p>
            <a:pPr marL="0" indent="0" algn="ctr">
              <a:buNone/>
            </a:pPr>
            <a:r>
              <a:rPr lang="en-US" altLang="ja-JP" dirty="0">
                <a:solidFill>
                  <a:schemeClr val="bg1">
                    <a:lumMod val="50000"/>
                  </a:schemeClr>
                </a:solidFill>
              </a:rPr>
              <a:t>Kyohei Okumura (The University of Tokyo)</a:t>
            </a:r>
          </a:p>
        </p:txBody>
      </p:sp>
      <p:sp>
        <p:nvSpPr>
          <p:cNvPr id="22" name="Subtitle 2">
            <a:extLst>
              <a:ext uri="{FF2B5EF4-FFF2-40B4-BE49-F238E27FC236}">
                <a16:creationId xmlns:a16="http://schemas.microsoft.com/office/drawing/2014/main" id="{E6A5461E-C31C-4560-8CDE-C6EAE1ADD8EC}"/>
              </a:ext>
            </a:extLst>
          </p:cNvPr>
          <p:cNvSpPr txBox="1">
            <a:spLocks/>
          </p:cNvSpPr>
          <p:nvPr/>
        </p:nvSpPr>
        <p:spPr>
          <a:xfrm>
            <a:off x="0" y="3365746"/>
            <a:ext cx="9144000" cy="1097626"/>
          </a:xfrm>
          <a:prstGeom prst="rect">
            <a:avLst/>
          </a:prstGeom>
        </p:spPr>
        <p:txBody>
          <a:bodyPr vert="horz" lIns="91440" tIns="45720" rIns="91440" bIns="45720" rtlCol="0">
            <a:normAutofit/>
          </a:bodyPr>
          <a:lstStyle>
            <a:lvl1pPr marL="447675" indent="-447675" algn="l" defTabSz="914400" rtl="0" eaLnBrk="1" latinLnBrk="0" hangingPunct="1">
              <a:lnSpc>
                <a:spcPct val="120000"/>
              </a:lnSpc>
              <a:spcBef>
                <a:spcPct val="20000"/>
              </a:spcBef>
              <a:buClr>
                <a:schemeClr val="tx2"/>
              </a:buClr>
              <a:buSzPct val="90000"/>
              <a:buFont typeface="Wingdings" panose="05000000000000000000" pitchFamily="2" charset="2"/>
              <a:buChar char="p"/>
              <a:defRPr kumimoji="1" sz="2400" kern="1200">
                <a:solidFill>
                  <a:schemeClr val="tx1"/>
                </a:solidFill>
                <a:latin typeface="+mn-lt"/>
                <a:ea typeface="+mn-ea"/>
                <a:cs typeface="+mn-cs"/>
              </a:defRPr>
            </a:lvl1pPr>
            <a:lvl2pPr marL="985838" indent="-447675" algn="l" defTabSz="914400" rtl="0" eaLnBrk="1" latinLnBrk="0" hangingPunct="1">
              <a:lnSpc>
                <a:spcPct val="120000"/>
              </a:lnSpc>
              <a:spcBef>
                <a:spcPct val="20000"/>
              </a:spcBef>
              <a:buClr>
                <a:schemeClr val="tx1">
                  <a:lumMod val="50000"/>
                  <a:lumOff val="50000"/>
                </a:schemeClr>
              </a:buClr>
              <a:buSzPct val="80000"/>
              <a:buFont typeface="Wingdings" panose="05000000000000000000" pitchFamily="2" charset="2"/>
              <a:buChar char="n"/>
              <a:defRPr kumimoji="1" sz="2400" kern="1200">
                <a:solidFill>
                  <a:schemeClr val="tx1"/>
                </a:solidFill>
                <a:latin typeface="+mn-lt"/>
                <a:ea typeface="+mn-ea"/>
                <a:cs typeface="+mn-cs"/>
              </a:defRPr>
            </a:lvl2pPr>
            <a:lvl3pPr marL="1143000" indent="-228600" algn="l" defTabSz="914400" rtl="0" eaLnBrk="1" latinLnBrk="0" hangingPunct="1">
              <a:lnSpc>
                <a:spcPct val="120000"/>
              </a:lnSpc>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20000"/>
              </a:lnSpc>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20000"/>
              </a:lnSpc>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dirty="0">
                <a:solidFill>
                  <a:schemeClr val="bg1">
                    <a:lumMod val="50000"/>
                  </a:schemeClr>
                </a:solidFill>
              </a:rPr>
              <a:t>@Scaling Bitcoin</a:t>
            </a:r>
          </a:p>
          <a:p>
            <a:pPr marL="0" indent="0" algn="ctr">
              <a:buNone/>
            </a:pPr>
            <a:r>
              <a:rPr lang="en-US" altLang="ja-JP" dirty="0">
                <a:solidFill>
                  <a:schemeClr val="bg1">
                    <a:lumMod val="50000"/>
                  </a:schemeClr>
                </a:solidFill>
              </a:rPr>
              <a:t>September 2019</a:t>
            </a:r>
          </a:p>
        </p:txBody>
      </p:sp>
    </p:spTree>
    <p:extLst>
      <p:ext uri="{BB962C8B-B14F-4D97-AF65-F5344CB8AC3E}">
        <p14:creationId xmlns:p14="http://schemas.microsoft.com/office/powerpoint/2010/main" val="331576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p:grpSp>
        <p:nvGrpSpPr>
          <p:cNvPr id="2" name="Group 1"/>
          <p:cNvGrpSpPr/>
          <p:nvPr/>
        </p:nvGrpSpPr>
        <p:grpSpPr>
          <a:xfrm>
            <a:off x="1933691" y="442668"/>
            <a:ext cx="5839454" cy="5280111"/>
            <a:chOff x="1933691" y="442668"/>
            <a:chExt cx="5839454" cy="5280111"/>
          </a:xfrm>
        </p:grpSpPr>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3"/>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4"/>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5"/>
                <a:stretch>
                  <a:fillRect t="-3448" r="-264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584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4"/>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5"/>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6"/>
                <a:stretch>
                  <a:fillRect t="-3448" r="-2646"/>
                </a:stretch>
              </a:blipFill>
            </p:spPr>
            <p:txBody>
              <a:bodyPr/>
              <a:lstStyle/>
              <a:p>
                <a:r>
                  <a:rPr lang="ja-JP" altLang="en-US">
                    <a:noFill/>
                  </a:rPr>
                  <a:t> </a:t>
                </a:r>
              </a:p>
            </p:txBody>
          </p:sp>
        </mc:Fallback>
      </mc:AlternateContent>
      <p:sp>
        <p:nvSpPr>
          <p:cNvPr id="13" name="テキスト ボックス 17">
            <a:extLst>
              <a:ext uri="{FF2B5EF4-FFF2-40B4-BE49-F238E27FC236}">
                <a16:creationId xmlns:a16="http://schemas.microsoft.com/office/drawing/2014/main" id="{6BDF883C-5AAC-4026-8D96-E9E9F434F6F6}"/>
              </a:ext>
            </a:extLst>
          </p:cNvPr>
          <p:cNvSpPr txBox="1"/>
          <p:nvPr/>
        </p:nvSpPr>
        <p:spPr>
          <a:xfrm>
            <a:off x="5230975" y="603468"/>
            <a:ext cx="2868692" cy="1015663"/>
          </a:xfrm>
          <a:prstGeom prst="rect">
            <a:avLst/>
          </a:prstGeom>
          <a:solidFill>
            <a:schemeClr val="bg1"/>
          </a:solidFill>
        </p:spPr>
        <p:txBody>
          <a:bodyPr wrap="square" rtlCol="0">
            <a:spAutoFit/>
          </a:bodyPr>
          <a:lstStyle/>
          <a:p>
            <a:r>
              <a:rPr lang="en-US" altLang="ja-JP" sz="2000" dirty="0"/>
              <a:t>Supply</a:t>
            </a:r>
            <a:r>
              <a:rPr kumimoji="1" lang="en-US" altLang="ja-JP" sz="2000" dirty="0"/>
              <a:t> Curve</a:t>
            </a:r>
          </a:p>
          <a:p>
            <a:r>
              <a:rPr kumimoji="1" lang="en-US" altLang="ja-JP" sz="2000" dirty="0"/>
              <a:t>(Hash rate is increasing in winning rate)</a:t>
            </a:r>
          </a:p>
        </p:txBody>
      </p:sp>
    </p:spTree>
    <p:extLst>
      <p:ext uri="{BB962C8B-B14F-4D97-AF65-F5344CB8AC3E}">
        <p14:creationId xmlns:p14="http://schemas.microsoft.com/office/powerpoint/2010/main" val="62018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05451" y="79809"/>
            <a:ext cx="731030" cy="6382106"/>
            <a:chOff x="3105451" y="79809"/>
            <a:chExt cx="731030" cy="6382106"/>
          </a:xfrm>
        </p:grpSpPr>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189573"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105451" y="6061805"/>
                  <a:ext cx="731030"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𝑊</m:t>
                            </m:r>
                          </m:e>
                          <m:sup>
                            <m:r>
                              <a:rPr kumimoji="1" lang="en-US" altLang="ja-JP" sz="2000" b="0" i="1" smtClean="0">
                                <a:latin typeface="Cambria Math" panose="02040503050406030204" pitchFamily="18" charset="0"/>
                              </a:rPr>
                              <m:t>∗</m:t>
                            </m:r>
                          </m:sup>
                        </m:sSup>
                      </m:oMath>
                    </m:oMathPara>
                  </a14:m>
                  <a:endParaRPr kumimoji="1" lang="ja-JP" altLang="en-US" sz="2000" dirty="0"/>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105451" y="6061805"/>
                  <a:ext cx="731030" cy="400110"/>
                </a:xfrm>
                <a:prstGeom prst="rect">
                  <a:avLst/>
                </a:prstGeom>
                <a:blipFill>
                  <a:blip r:embed="rId3"/>
                  <a:stretch>
                    <a:fillRect/>
                  </a:stretch>
                </a:blipFill>
              </p:spPr>
              <p:txBody>
                <a:bodyPr/>
                <a:lstStyle/>
                <a:p>
                  <a:r>
                    <a:rPr lang="ja-JP" altLang="en-US">
                      <a:noFill/>
                    </a:rPr>
                    <a:t> </a:t>
                  </a:r>
                </a:p>
              </p:txBody>
            </p:sp>
          </mc:Fallback>
        </mc:AlternateContent>
      </p:grp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5"/>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6"/>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7"/>
                <a:stretch>
                  <a:fillRect t="-3448" r="-2646"/>
                </a:stretch>
              </a:blipFill>
            </p:spPr>
            <p:txBody>
              <a:bodyPr/>
              <a:lstStyle/>
              <a:p>
                <a:r>
                  <a:rPr lang="ja-JP" altLang="en-US">
                    <a:noFill/>
                  </a:rPr>
                  <a:t> </a:t>
                </a:r>
              </a:p>
            </p:txBody>
          </p:sp>
        </mc:Fallback>
      </mc:AlternateContent>
      <p:sp>
        <p:nvSpPr>
          <p:cNvPr id="16" name="テキスト ボックス 17">
            <a:extLst>
              <a:ext uri="{FF2B5EF4-FFF2-40B4-BE49-F238E27FC236}">
                <a16:creationId xmlns:a16="http://schemas.microsoft.com/office/drawing/2014/main" id="{6BDF883C-5AAC-4026-8D96-E9E9F434F6F6}"/>
              </a:ext>
            </a:extLst>
          </p:cNvPr>
          <p:cNvSpPr txBox="1"/>
          <p:nvPr/>
        </p:nvSpPr>
        <p:spPr>
          <a:xfrm>
            <a:off x="5230975" y="603468"/>
            <a:ext cx="2868692" cy="1015663"/>
          </a:xfrm>
          <a:prstGeom prst="rect">
            <a:avLst/>
          </a:prstGeom>
          <a:solidFill>
            <a:schemeClr val="bg1"/>
          </a:solidFill>
        </p:spPr>
        <p:txBody>
          <a:bodyPr wrap="square" rtlCol="0">
            <a:spAutoFit/>
          </a:bodyPr>
          <a:lstStyle/>
          <a:p>
            <a:r>
              <a:rPr lang="en-US" altLang="ja-JP" sz="2000" dirty="0"/>
              <a:t>Supply</a:t>
            </a:r>
            <a:r>
              <a:rPr kumimoji="1" lang="en-US" altLang="ja-JP" sz="2000" dirty="0"/>
              <a:t> Curve</a:t>
            </a:r>
          </a:p>
          <a:p>
            <a:r>
              <a:rPr kumimoji="1" lang="en-US" altLang="ja-JP" sz="2000" dirty="0"/>
              <a:t>(Hash rate is increasing in winning rate)</a:t>
            </a:r>
          </a:p>
        </p:txBody>
      </p:sp>
    </p:spTree>
    <p:extLst>
      <p:ext uri="{BB962C8B-B14F-4D97-AF65-F5344CB8AC3E}">
        <p14:creationId xmlns:p14="http://schemas.microsoft.com/office/powerpoint/2010/main" val="427104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5718" y="4126516"/>
            <a:ext cx="7156559" cy="400110"/>
            <a:chOff x="1005718" y="4126516"/>
            <a:chExt cx="7156559" cy="400110"/>
          </a:xfrm>
        </p:grpSpPr>
        <p:cxnSp>
          <p:nvCxnSpPr>
            <p:cNvPr id="37" name="直線コネクタ 6">
              <a:extLst>
                <a:ext uri="{FF2B5EF4-FFF2-40B4-BE49-F238E27FC236}">
                  <a16:creationId xmlns:a16="http://schemas.microsoft.com/office/drawing/2014/main" id="{3A85655D-873E-417E-98D1-7B57DC7426ED}"/>
                </a:ext>
              </a:extLst>
            </p:cNvPr>
            <p:cNvCxnSpPr>
              <a:cxnSpLocks/>
            </p:cNvCxnSpPr>
            <p:nvPr/>
          </p:nvCxnSpPr>
          <p:spPr>
            <a:xfrm>
              <a:off x="1268094" y="4126516"/>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テキスト ボックス 30">
                  <a:extLst>
                    <a:ext uri="{FF2B5EF4-FFF2-40B4-BE49-F238E27FC236}">
                      <a16:creationId xmlns:a16="http://schemas.microsoft.com/office/drawing/2014/main" id="{FCA26F75-2DF0-46A1-AE7D-280C1ACE9FEC}"/>
                    </a:ext>
                  </a:extLst>
                </p:cNvPr>
                <p:cNvSpPr txBox="1"/>
                <p:nvPr/>
              </p:nvSpPr>
              <p:spPr>
                <a:xfrm>
                  <a:off x="1005718" y="4126516"/>
                  <a:ext cx="549557" cy="400110"/>
                </a:xfrm>
                <a:prstGeom prst="rect">
                  <a:avLst/>
                </a:prstGeom>
                <a:noFill/>
              </p:spPr>
              <p:txBody>
                <a:bodyPr wrap="square" rtlCol="0">
                  <a:spAutoFit/>
                </a:bodyPr>
                <a:lstStyle/>
                <a:p>
                  <a14:m>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𝐻</m:t>
                          </m:r>
                        </m:e>
                        <m:sup>
                          <m:r>
                            <a:rPr kumimoji="1" lang="en-US" altLang="ja-JP" sz="2000" b="0" i="1" smtClean="0">
                              <a:latin typeface="Cambria Math" panose="02040503050406030204" pitchFamily="18" charset="0"/>
                            </a:rPr>
                            <m:t>∗</m:t>
                          </m:r>
                        </m:sup>
                      </m:sSup>
                    </m:oMath>
                  </a14:m>
                  <a:r>
                    <a:rPr kumimoji="1" lang="ja-JP" altLang="en-US" sz="2000" dirty="0"/>
                    <a:t> </a:t>
                  </a:r>
                </a:p>
              </p:txBody>
            </p:sp>
          </mc:Choice>
          <mc:Fallback xmlns="">
            <p:sp>
              <p:nvSpPr>
                <p:cNvPr id="58" name="テキスト ボックス 30">
                  <a:extLst>
                    <a:ext uri="{FF2B5EF4-FFF2-40B4-BE49-F238E27FC236}">
                      <a16:creationId xmlns:a16="http://schemas.microsoft.com/office/drawing/2014/main" id="{FCA26F75-2DF0-46A1-AE7D-280C1ACE9FEC}"/>
                    </a:ext>
                  </a:extLst>
                </p:cNvPr>
                <p:cNvSpPr txBox="1">
                  <a:spLocks noRot="1" noChangeAspect="1" noMove="1" noResize="1" noEditPoints="1" noAdjustHandles="1" noChangeArrowheads="1" noChangeShapeType="1" noTextEdit="1"/>
                </p:cNvSpPr>
                <p:nvPr/>
              </p:nvSpPr>
              <p:spPr>
                <a:xfrm>
                  <a:off x="1005718" y="4126516"/>
                  <a:ext cx="549557" cy="400110"/>
                </a:xfrm>
                <a:prstGeom prst="rect">
                  <a:avLst/>
                </a:prstGeom>
                <a:blipFill>
                  <a:blip r:embed="rId3"/>
                  <a:stretch>
                    <a:fillRect/>
                  </a:stretch>
                </a:blipFill>
              </p:spPr>
              <p:txBody>
                <a:bodyPr/>
                <a:lstStyle/>
                <a:p>
                  <a:r>
                    <a:rPr lang="ja-JP" altLang="en-US">
                      <a:noFill/>
                    </a:rPr>
                    <a:t> </a:t>
                  </a:r>
                </a:p>
              </p:txBody>
            </p:sp>
          </mc:Fallback>
        </mc:AlternateContent>
      </p:grpSp>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189573"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5"/>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105451" y="6061805"/>
                <a:ext cx="731030"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𝑊</m:t>
                          </m:r>
                        </m:e>
                        <m:sup>
                          <m:r>
                            <a:rPr kumimoji="1" lang="en-US" altLang="ja-JP" sz="2000" b="0" i="1" smtClean="0">
                              <a:latin typeface="Cambria Math" panose="02040503050406030204" pitchFamily="18" charset="0"/>
                            </a:rPr>
                            <m:t>∗</m:t>
                          </m:r>
                        </m:sup>
                      </m:sSup>
                    </m:oMath>
                  </m:oMathPara>
                </a14:m>
                <a:endParaRPr kumimoji="1" lang="ja-JP" altLang="en-US" sz="2000" dirty="0"/>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105451" y="6061805"/>
                <a:ext cx="731030" cy="4001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7"/>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8"/>
                <a:stretch>
                  <a:fillRect t="-3448" r="-2646"/>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6BDF883C-5AAC-4026-8D96-E9E9F434F6F6}"/>
              </a:ext>
            </a:extLst>
          </p:cNvPr>
          <p:cNvSpPr txBox="1"/>
          <p:nvPr/>
        </p:nvSpPr>
        <p:spPr>
          <a:xfrm>
            <a:off x="5230975" y="603468"/>
            <a:ext cx="2868692" cy="1015663"/>
          </a:xfrm>
          <a:prstGeom prst="rect">
            <a:avLst/>
          </a:prstGeom>
          <a:solidFill>
            <a:schemeClr val="bg1"/>
          </a:solidFill>
        </p:spPr>
        <p:txBody>
          <a:bodyPr wrap="square" rtlCol="0">
            <a:spAutoFit/>
          </a:bodyPr>
          <a:lstStyle/>
          <a:p>
            <a:r>
              <a:rPr lang="en-US" altLang="ja-JP" sz="2000" dirty="0"/>
              <a:t>Supply</a:t>
            </a:r>
            <a:r>
              <a:rPr kumimoji="1" lang="en-US" altLang="ja-JP" sz="2000" dirty="0"/>
              <a:t> Curve</a:t>
            </a:r>
          </a:p>
          <a:p>
            <a:r>
              <a:rPr kumimoji="1" lang="en-US" altLang="ja-JP" sz="2000" dirty="0"/>
              <a:t>(Hash rate is increasing in winning rate)</a:t>
            </a:r>
          </a:p>
        </p:txBody>
      </p:sp>
    </p:spTree>
    <p:extLst>
      <p:ext uri="{BB962C8B-B14F-4D97-AF65-F5344CB8AC3E}">
        <p14:creationId xmlns:p14="http://schemas.microsoft.com/office/powerpoint/2010/main" val="42383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5718" y="4126516"/>
            <a:ext cx="7156559" cy="400110"/>
            <a:chOff x="1005718" y="4126516"/>
            <a:chExt cx="7156559" cy="400110"/>
          </a:xfrm>
        </p:grpSpPr>
        <p:cxnSp>
          <p:nvCxnSpPr>
            <p:cNvPr id="37" name="直線コネクタ 6">
              <a:extLst>
                <a:ext uri="{FF2B5EF4-FFF2-40B4-BE49-F238E27FC236}">
                  <a16:creationId xmlns:a16="http://schemas.microsoft.com/office/drawing/2014/main" id="{3A85655D-873E-417E-98D1-7B57DC7426ED}"/>
                </a:ext>
              </a:extLst>
            </p:cNvPr>
            <p:cNvCxnSpPr>
              <a:cxnSpLocks/>
            </p:cNvCxnSpPr>
            <p:nvPr/>
          </p:nvCxnSpPr>
          <p:spPr>
            <a:xfrm>
              <a:off x="1268094" y="4126516"/>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テキスト ボックス 30">
                  <a:extLst>
                    <a:ext uri="{FF2B5EF4-FFF2-40B4-BE49-F238E27FC236}">
                      <a16:creationId xmlns:a16="http://schemas.microsoft.com/office/drawing/2014/main" id="{FCA26F75-2DF0-46A1-AE7D-280C1ACE9FEC}"/>
                    </a:ext>
                  </a:extLst>
                </p:cNvPr>
                <p:cNvSpPr txBox="1"/>
                <p:nvPr/>
              </p:nvSpPr>
              <p:spPr>
                <a:xfrm>
                  <a:off x="1005718" y="4126516"/>
                  <a:ext cx="549557" cy="400110"/>
                </a:xfrm>
                <a:prstGeom prst="rect">
                  <a:avLst/>
                </a:prstGeom>
                <a:noFill/>
              </p:spPr>
              <p:txBody>
                <a:bodyPr wrap="square" rtlCol="0">
                  <a:spAutoFit/>
                </a:bodyPr>
                <a:lstStyle/>
                <a:p>
                  <a14:m>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𝐻</m:t>
                          </m:r>
                        </m:e>
                        <m:sup>
                          <m:r>
                            <a:rPr kumimoji="1" lang="en-US" altLang="ja-JP" sz="2000" b="0" i="1" smtClean="0">
                              <a:latin typeface="Cambria Math" panose="02040503050406030204" pitchFamily="18" charset="0"/>
                            </a:rPr>
                            <m:t>∗</m:t>
                          </m:r>
                        </m:sup>
                      </m:sSup>
                    </m:oMath>
                  </a14:m>
                  <a:r>
                    <a:rPr kumimoji="1" lang="ja-JP" altLang="en-US" sz="2000" dirty="0"/>
                    <a:t> </a:t>
                  </a:r>
                </a:p>
              </p:txBody>
            </p:sp>
          </mc:Choice>
          <mc:Fallback xmlns="">
            <p:sp>
              <p:nvSpPr>
                <p:cNvPr id="58" name="テキスト ボックス 30">
                  <a:extLst>
                    <a:ext uri="{FF2B5EF4-FFF2-40B4-BE49-F238E27FC236}">
                      <a16:creationId xmlns:a16="http://schemas.microsoft.com/office/drawing/2014/main" id="{FCA26F75-2DF0-46A1-AE7D-280C1ACE9FEC}"/>
                    </a:ext>
                  </a:extLst>
                </p:cNvPr>
                <p:cNvSpPr txBox="1">
                  <a:spLocks noRot="1" noChangeAspect="1" noMove="1" noResize="1" noEditPoints="1" noAdjustHandles="1" noChangeArrowheads="1" noChangeShapeType="1" noTextEdit="1"/>
                </p:cNvSpPr>
                <p:nvPr/>
              </p:nvSpPr>
              <p:spPr>
                <a:xfrm>
                  <a:off x="1005718" y="4126516"/>
                  <a:ext cx="549557" cy="400110"/>
                </a:xfrm>
                <a:prstGeom prst="rect">
                  <a:avLst/>
                </a:prstGeom>
                <a:blipFill>
                  <a:blip r:embed="rId3"/>
                  <a:stretch>
                    <a:fillRect/>
                  </a:stretch>
                </a:blipFill>
              </p:spPr>
              <p:txBody>
                <a:bodyPr/>
                <a:lstStyle/>
                <a:p>
                  <a:r>
                    <a:rPr lang="ja-JP" altLang="en-US">
                      <a:noFill/>
                    </a:rPr>
                    <a:t> </a:t>
                  </a:r>
                </a:p>
              </p:txBody>
            </p:sp>
          </mc:Fallback>
        </mc:AlternateContent>
      </p:grpSp>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189573"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5"/>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105451" y="6061805"/>
                <a:ext cx="731030"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𝑊</m:t>
                          </m:r>
                        </m:e>
                        <m:sup>
                          <m:r>
                            <a:rPr kumimoji="1" lang="en-US" altLang="ja-JP" sz="2000" b="0" i="1" smtClean="0">
                              <a:latin typeface="Cambria Math" panose="02040503050406030204" pitchFamily="18" charset="0"/>
                            </a:rPr>
                            <m:t>∗</m:t>
                          </m:r>
                        </m:sup>
                      </m:sSup>
                    </m:oMath>
                  </m:oMathPara>
                </a14:m>
                <a:endParaRPr kumimoji="1" lang="ja-JP" altLang="en-US" sz="2000" dirty="0"/>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105451" y="6061805"/>
                <a:ext cx="731030" cy="4001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7"/>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8"/>
                <a:stretch>
                  <a:fillRect t="-3448" r="-2646"/>
                </a:stretch>
              </a:blipFill>
            </p:spPr>
            <p:txBody>
              <a:bodyPr/>
              <a:lstStyle/>
              <a:p>
                <a:r>
                  <a:rPr lang="ja-JP" altLang="en-US">
                    <a:noFill/>
                  </a:rPr>
                  <a:t> </a:t>
                </a:r>
              </a:p>
            </p:txBody>
          </p:sp>
        </mc:Fallback>
      </mc:AlternateContent>
      <p:sp>
        <p:nvSpPr>
          <p:cNvPr id="4" name="Left Arrow 3"/>
          <p:cNvSpPr/>
          <p:nvPr/>
        </p:nvSpPr>
        <p:spPr>
          <a:xfrm rot="21078533">
            <a:off x="3458307" y="3872620"/>
            <a:ext cx="621650" cy="311176"/>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TextBox 4"/>
              <p:cNvSpPr txBox="1"/>
              <p:nvPr/>
            </p:nvSpPr>
            <p:spPr>
              <a:xfrm>
                <a:off x="4146899" y="3695229"/>
                <a:ext cx="3577138" cy="830997"/>
              </a:xfrm>
              <a:prstGeom prst="rect">
                <a:avLst/>
              </a:prstGeom>
              <a:noFill/>
            </p:spPr>
            <p:txBody>
              <a:bodyPr wrap="square" rtlCol="0">
                <a:spAutoFit/>
              </a:bodyPr>
              <a:lstStyle/>
              <a:p>
                <a:r>
                  <a:rPr lang="en-US" altLang="ja-JP" sz="2400" b="1" dirty="0">
                    <a:solidFill>
                      <a:schemeClr val="tx2"/>
                    </a:solidFill>
                  </a:rPr>
                  <a:t>Want to choose </a:t>
                </a:r>
                <a14:m>
                  <m:oMath xmlns:m="http://schemas.openxmlformats.org/officeDocument/2006/math">
                    <m:sSup>
                      <m:sSupPr>
                        <m:ctrlPr>
                          <a:rPr lang="en-US" altLang="ja-JP" sz="2400" b="1" i="1" smtClean="0">
                            <a:solidFill>
                              <a:schemeClr val="tx2"/>
                            </a:solidFill>
                            <a:latin typeface="Cambria Math" panose="02040503050406030204" pitchFamily="18" charset="0"/>
                          </a:rPr>
                        </m:ctrlPr>
                      </m:sSupPr>
                      <m:e>
                        <m:r>
                          <a:rPr lang="en-US" altLang="ja-JP" sz="2400" b="1" i="1" smtClean="0">
                            <a:solidFill>
                              <a:schemeClr val="tx2"/>
                            </a:solidFill>
                            <a:latin typeface="Cambria Math" panose="02040503050406030204" pitchFamily="18" charset="0"/>
                          </a:rPr>
                          <m:t>𝑾</m:t>
                        </m:r>
                      </m:e>
                      <m:sup>
                        <m:r>
                          <a:rPr lang="en-US" altLang="ja-JP" sz="2400" b="1" i="1" smtClean="0">
                            <a:solidFill>
                              <a:schemeClr val="tx2"/>
                            </a:solidFill>
                            <a:latin typeface="Cambria Math" panose="02040503050406030204" pitchFamily="18" charset="0"/>
                          </a:rPr>
                          <m:t>∗</m:t>
                        </m:r>
                      </m:sup>
                    </m:sSup>
                  </m:oMath>
                </a14:m>
                <a:r>
                  <a:rPr kumimoji="1" lang="ja-JP" altLang="en-US" sz="2400" b="1" dirty="0">
                    <a:solidFill>
                      <a:schemeClr val="tx2"/>
                    </a:solidFill>
                  </a:rPr>
                  <a:t> </a:t>
                </a:r>
                <a:r>
                  <a:rPr kumimoji="1" lang="en-US" altLang="ja-JP" sz="2400" b="1" dirty="0">
                    <a:solidFill>
                      <a:schemeClr val="tx2"/>
                    </a:solidFill>
                  </a:rPr>
                  <a:t>to achieve this point!</a:t>
                </a:r>
                <a:endParaRPr kumimoji="1" lang="ja-JP" altLang="en-US" sz="2400" b="1" dirty="0">
                  <a:solidFill>
                    <a:schemeClr val="tx2"/>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46899" y="3695229"/>
                <a:ext cx="3577138" cy="830997"/>
              </a:xfrm>
              <a:prstGeom prst="rect">
                <a:avLst/>
              </a:prstGeom>
              <a:blipFill>
                <a:blip r:embed="rId10"/>
                <a:stretch>
                  <a:fillRect l="-2555" t="-5147" b="-1691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9722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線コネクタ 6">
            <a:extLst>
              <a:ext uri="{FF2B5EF4-FFF2-40B4-BE49-F238E27FC236}">
                <a16:creationId xmlns:a16="http://schemas.microsoft.com/office/drawing/2014/main" id="{3A85655D-873E-417E-98D1-7B57DC7426ED}"/>
              </a:ext>
            </a:extLst>
          </p:cNvPr>
          <p:cNvCxnSpPr>
            <a:cxnSpLocks/>
          </p:cNvCxnSpPr>
          <p:nvPr/>
        </p:nvCxnSpPr>
        <p:spPr>
          <a:xfrm>
            <a:off x="1268094" y="4126516"/>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189573"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4"/>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105451" y="6061805"/>
                <a:ext cx="731030"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𝑊</m:t>
                          </m:r>
                        </m:e>
                        <m:sup>
                          <m:r>
                            <a:rPr kumimoji="1" lang="en-US" altLang="ja-JP" sz="2000" b="0" i="1" smtClean="0">
                              <a:latin typeface="Cambria Math" panose="02040503050406030204" pitchFamily="18" charset="0"/>
                            </a:rPr>
                            <m:t>∗</m:t>
                          </m:r>
                        </m:sup>
                      </m:sSup>
                    </m:oMath>
                  </m:oMathPara>
                </a14:m>
                <a:endParaRPr kumimoji="1" lang="ja-JP" altLang="en-US" sz="2000" dirty="0"/>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105451" y="6061805"/>
                <a:ext cx="731030" cy="40011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30">
                <a:extLst>
                  <a:ext uri="{FF2B5EF4-FFF2-40B4-BE49-F238E27FC236}">
                    <a16:creationId xmlns:a16="http://schemas.microsoft.com/office/drawing/2014/main" id="{FCA26F75-2DF0-46A1-AE7D-280C1ACE9FEC}"/>
                  </a:ext>
                </a:extLst>
              </p:cNvPr>
              <p:cNvSpPr txBox="1"/>
              <p:nvPr/>
            </p:nvSpPr>
            <p:spPr>
              <a:xfrm>
                <a:off x="1005718" y="4126516"/>
                <a:ext cx="549557" cy="400110"/>
              </a:xfrm>
              <a:prstGeom prst="rect">
                <a:avLst/>
              </a:prstGeom>
              <a:noFill/>
            </p:spPr>
            <p:txBody>
              <a:bodyPr wrap="square" rtlCol="0">
                <a:spAutoFit/>
              </a:bodyPr>
              <a:lstStyle/>
              <a:p>
                <a14:m>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𝐻</m:t>
                        </m:r>
                      </m:e>
                      <m:sup>
                        <m:r>
                          <a:rPr kumimoji="1" lang="en-US" altLang="ja-JP" sz="2000" b="0" i="1" smtClean="0">
                            <a:latin typeface="Cambria Math" panose="02040503050406030204" pitchFamily="18" charset="0"/>
                          </a:rPr>
                          <m:t>∗</m:t>
                        </m:r>
                      </m:sup>
                    </m:sSup>
                  </m:oMath>
                </a14:m>
                <a:r>
                  <a:rPr kumimoji="1" lang="ja-JP" altLang="en-US" sz="2000" dirty="0"/>
                  <a:t> </a:t>
                </a:r>
              </a:p>
            </p:txBody>
          </p:sp>
        </mc:Choice>
        <mc:Fallback xmlns="">
          <p:sp>
            <p:nvSpPr>
              <p:cNvPr id="58" name="テキスト ボックス 30">
                <a:extLst>
                  <a:ext uri="{FF2B5EF4-FFF2-40B4-BE49-F238E27FC236}">
                    <a16:creationId xmlns:a16="http://schemas.microsoft.com/office/drawing/2014/main" id="{FCA26F75-2DF0-46A1-AE7D-280C1ACE9FEC}"/>
                  </a:ext>
                </a:extLst>
              </p:cNvPr>
              <p:cNvSpPr txBox="1">
                <a:spLocks noRot="1" noChangeAspect="1" noMove="1" noResize="1" noEditPoints="1" noAdjustHandles="1" noChangeArrowheads="1" noChangeShapeType="1" noTextEdit="1"/>
              </p:cNvSpPr>
              <p:nvPr/>
            </p:nvSpPr>
            <p:spPr>
              <a:xfrm>
                <a:off x="1005718" y="4126516"/>
                <a:ext cx="549557" cy="4001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7"/>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8"/>
                <a:stretch>
                  <a:fillRect t="-3448" r="-2646"/>
                </a:stretch>
              </a:blipFill>
            </p:spPr>
            <p:txBody>
              <a:bodyPr/>
              <a:lstStyle/>
              <a:p>
                <a:r>
                  <a:rPr lang="ja-JP" altLang="en-US">
                    <a:noFill/>
                  </a:rPr>
                  <a:t> </a:t>
                </a:r>
              </a:p>
            </p:txBody>
          </p:sp>
        </mc:Fallback>
      </mc:AlternateContent>
      <p:grpSp>
        <p:nvGrpSpPr>
          <p:cNvPr id="3" name="Group 2"/>
          <p:cNvGrpSpPr/>
          <p:nvPr/>
        </p:nvGrpSpPr>
        <p:grpSpPr>
          <a:xfrm>
            <a:off x="2577704" y="79809"/>
            <a:ext cx="196616" cy="6079341"/>
            <a:chOff x="2577704" y="79809"/>
            <a:chExt cx="196616" cy="6079341"/>
          </a:xfrm>
        </p:grpSpPr>
        <p:cxnSp>
          <p:nvCxnSpPr>
            <p:cNvPr id="39" name="直線コネクタ 8">
              <a:extLst>
                <a:ext uri="{FF2B5EF4-FFF2-40B4-BE49-F238E27FC236}">
                  <a16:creationId xmlns:a16="http://schemas.microsoft.com/office/drawing/2014/main" id="{F9F62B63-B5F5-4BAE-B3D6-12DDAA23F0D2}"/>
                </a:ext>
              </a:extLst>
            </p:cNvPr>
            <p:cNvCxnSpPr>
              <a:cxnSpLocks/>
            </p:cNvCxnSpPr>
            <p:nvPr/>
          </p:nvCxnSpPr>
          <p:spPr>
            <a:xfrm>
              <a:off x="2676012"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楕円 22">
              <a:extLst>
                <a:ext uri="{FF2B5EF4-FFF2-40B4-BE49-F238E27FC236}">
                  <a16:creationId xmlns:a16="http://schemas.microsoft.com/office/drawing/2014/main" id="{997BBD0C-A1B5-4425-AE83-3E7EFF121998}"/>
                </a:ext>
              </a:extLst>
            </p:cNvPr>
            <p:cNvSpPr/>
            <p:nvPr/>
          </p:nvSpPr>
          <p:spPr>
            <a:xfrm>
              <a:off x="2577704" y="4757680"/>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17">
            <a:extLst>
              <a:ext uri="{FF2B5EF4-FFF2-40B4-BE49-F238E27FC236}">
                <a16:creationId xmlns:a16="http://schemas.microsoft.com/office/drawing/2014/main" id="{6BDF883C-5AAC-4026-8D96-E9E9F434F6F6}"/>
              </a:ext>
            </a:extLst>
          </p:cNvPr>
          <p:cNvSpPr txBox="1"/>
          <p:nvPr/>
        </p:nvSpPr>
        <p:spPr>
          <a:xfrm>
            <a:off x="5230975" y="603468"/>
            <a:ext cx="2868692" cy="1015663"/>
          </a:xfrm>
          <a:prstGeom prst="rect">
            <a:avLst/>
          </a:prstGeom>
          <a:solidFill>
            <a:schemeClr val="bg1"/>
          </a:solidFill>
        </p:spPr>
        <p:txBody>
          <a:bodyPr wrap="square" rtlCol="0">
            <a:spAutoFit/>
          </a:bodyPr>
          <a:lstStyle/>
          <a:p>
            <a:r>
              <a:rPr lang="en-US" altLang="ja-JP" sz="2000" dirty="0"/>
              <a:t>Supply</a:t>
            </a:r>
            <a:r>
              <a:rPr kumimoji="1" lang="en-US" altLang="ja-JP" sz="2000" dirty="0"/>
              <a:t> Curve</a:t>
            </a:r>
          </a:p>
          <a:p>
            <a:r>
              <a:rPr kumimoji="1" lang="en-US" altLang="ja-JP" sz="2000" dirty="0"/>
              <a:t>(Hash rate is increasing in winning rate)</a:t>
            </a:r>
          </a:p>
        </p:txBody>
      </p:sp>
      <mc:AlternateContent xmlns:mc="http://schemas.openxmlformats.org/markup-compatibility/2006" xmlns:a14="http://schemas.microsoft.com/office/drawing/2010/main">
        <mc:Choice Requires="a14">
          <p:sp>
            <p:nvSpPr>
              <p:cNvPr id="22" name="テキスト ボックス 26">
                <a:extLst>
                  <a:ext uri="{FF2B5EF4-FFF2-40B4-BE49-F238E27FC236}">
                    <a16:creationId xmlns:a16="http://schemas.microsoft.com/office/drawing/2014/main" id="{4416B471-A03E-4081-AF68-FD8AF41E4334}"/>
                  </a:ext>
                </a:extLst>
              </p:cNvPr>
              <p:cNvSpPr txBox="1"/>
              <p:nvPr/>
            </p:nvSpPr>
            <p:spPr>
              <a:xfrm>
                <a:off x="1659361" y="6061805"/>
                <a:ext cx="1114959"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𝑊</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m:oMathPara>
                </a14:m>
                <a:endParaRPr kumimoji="1" lang="ja-JP" altLang="en-US" sz="2000" dirty="0"/>
              </a:p>
            </p:txBody>
          </p:sp>
        </mc:Choice>
        <mc:Fallback xmlns="">
          <p:sp>
            <p:nvSpPr>
              <p:cNvPr id="22" name="テキスト ボックス 26">
                <a:extLst>
                  <a:ext uri="{FF2B5EF4-FFF2-40B4-BE49-F238E27FC236}">
                    <a16:creationId xmlns:a16="http://schemas.microsoft.com/office/drawing/2014/main" id="{4416B471-A03E-4081-AF68-FD8AF41E4334}"/>
                  </a:ext>
                </a:extLst>
              </p:cNvPr>
              <p:cNvSpPr txBox="1">
                <a:spLocks noRot="1" noChangeAspect="1" noMove="1" noResize="1" noEditPoints="1" noAdjustHandles="1" noChangeArrowheads="1" noChangeShapeType="1" noTextEdit="1"/>
              </p:cNvSpPr>
              <p:nvPr/>
            </p:nvSpPr>
            <p:spPr>
              <a:xfrm>
                <a:off x="1659361" y="6061805"/>
                <a:ext cx="1114959" cy="400110"/>
              </a:xfrm>
              <a:prstGeom prst="rect">
                <a:avLst/>
              </a:prstGeom>
              <a:blipFill>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2162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6">
            <a:extLst>
              <a:ext uri="{FF2B5EF4-FFF2-40B4-BE49-F238E27FC236}">
                <a16:creationId xmlns:a16="http://schemas.microsoft.com/office/drawing/2014/main" id="{3A85655D-873E-417E-98D1-7B57DC7426ED}"/>
              </a:ext>
            </a:extLst>
          </p:cNvPr>
          <p:cNvCxnSpPr>
            <a:cxnSpLocks/>
          </p:cNvCxnSpPr>
          <p:nvPr/>
        </p:nvCxnSpPr>
        <p:spPr>
          <a:xfrm>
            <a:off x="1268094" y="4855988"/>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6">
            <a:extLst>
              <a:ext uri="{FF2B5EF4-FFF2-40B4-BE49-F238E27FC236}">
                <a16:creationId xmlns:a16="http://schemas.microsoft.com/office/drawing/2014/main" id="{3A85655D-873E-417E-98D1-7B57DC7426ED}"/>
              </a:ext>
            </a:extLst>
          </p:cNvPr>
          <p:cNvCxnSpPr>
            <a:cxnSpLocks/>
          </p:cNvCxnSpPr>
          <p:nvPr/>
        </p:nvCxnSpPr>
        <p:spPr>
          <a:xfrm>
            <a:off x="1268094" y="4126516"/>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直線コネクタ 8">
            <a:extLst>
              <a:ext uri="{FF2B5EF4-FFF2-40B4-BE49-F238E27FC236}">
                <a16:creationId xmlns:a16="http://schemas.microsoft.com/office/drawing/2014/main" id="{F9F62B63-B5F5-4BAE-B3D6-12DDAA23F0D2}"/>
              </a:ext>
            </a:extLst>
          </p:cNvPr>
          <p:cNvCxnSpPr>
            <a:cxnSpLocks/>
          </p:cNvCxnSpPr>
          <p:nvPr/>
        </p:nvCxnSpPr>
        <p:spPr>
          <a:xfrm>
            <a:off x="2676012"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189573"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5"/>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22">
            <a:extLst>
              <a:ext uri="{FF2B5EF4-FFF2-40B4-BE49-F238E27FC236}">
                <a16:creationId xmlns:a16="http://schemas.microsoft.com/office/drawing/2014/main" id="{997BBD0C-A1B5-4425-AE83-3E7EFF121998}"/>
              </a:ext>
            </a:extLst>
          </p:cNvPr>
          <p:cNvSpPr/>
          <p:nvPr/>
        </p:nvSpPr>
        <p:spPr>
          <a:xfrm>
            <a:off x="2577704" y="4757680"/>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54" name="テキスト ボックス 26">
                <a:extLst>
                  <a:ext uri="{FF2B5EF4-FFF2-40B4-BE49-F238E27FC236}">
                    <a16:creationId xmlns:a16="http://schemas.microsoft.com/office/drawing/2014/main" id="{4416B471-A03E-4081-AF68-FD8AF41E4334}"/>
                  </a:ext>
                </a:extLst>
              </p:cNvPr>
              <p:cNvSpPr txBox="1"/>
              <p:nvPr/>
            </p:nvSpPr>
            <p:spPr>
              <a:xfrm>
                <a:off x="1659361" y="6061805"/>
                <a:ext cx="1114959"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𝑊</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m:oMathPara>
                </a14:m>
                <a:endParaRPr kumimoji="1" lang="ja-JP" altLang="en-US" sz="2000" dirty="0"/>
              </a:p>
            </p:txBody>
          </p:sp>
        </mc:Choice>
        <mc:Fallback xmlns="">
          <p:sp>
            <p:nvSpPr>
              <p:cNvPr id="54" name="テキスト ボックス 26">
                <a:extLst>
                  <a:ext uri="{FF2B5EF4-FFF2-40B4-BE49-F238E27FC236}">
                    <a16:creationId xmlns:a16="http://schemas.microsoft.com/office/drawing/2014/main" id="{4416B471-A03E-4081-AF68-FD8AF41E4334}"/>
                  </a:ext>
                </a:extLst>
              </p:cNvPr>
              <p:cNvSpPr txBox="1">
                <a:spLocks noRot="1" noChangeAspect="1" noMove="1" noResize="1" noEditPoints="1" noAdjustHandles="1" noChangeArrowheads="1" noChangeShapeType="1" noTextEdit="1"/>
              </p:cNvSpPr>
              <p:nvPr/>
            </p:nvSpPr>
            <p:spPr>
              <a:xfrm>
                <a:off x="1659361" y="6061805"/>
                <a:ext cx="1114959" cy="4001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105451" y="6061805"/>
                <a:ext cx="731030"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𝑊</m:t>
                          </m:r>
                        </m:e>
                        <m:sup>
                          <m:r>
                            <a:rPr kumimoji="1" lang="en-US" altLang="ja-JP" sz="2000" b="0" i="1" smtClean="0">
                              <a:latin typeface="Cambria Math" panose="02040503050406030204" pitchFamily="18" charset="0"/>
                            </a:rPr>
                            <m:t>∗</m:t>
                          </m:r>
                        </m:sup>
                      </m:sSup>
                    </m:oMath>
                  </m:oMathPara>
                </a14:m>
                <a:endParaRPr kumimoji="1" lang="ja-JP" altLang="en-US" sz="2000" dirty="0"/>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105451" y="6061805"/>
                <a:ext cx="731030" cy="4001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30">
                <a:extLst>
                  <a:ext uri="{FF2B5EF4-FFF2-40B4-BE49-F238E27FC236}">
                    <a16:creationId xmlns:a16="http://schemas.microsoft.com/office/drawing/2014/main" id="{FCA26F75-2DF0-46A1-AE7D-280C1ACE9FEC}"/>
                  </a:ext>
                </a:extLst>
              </p:cNvPr>
              <p:cNvSpPr txBox="1"/>
              <p:nvPr/>
            </p:nvSpPr>
            <p:spPr>
              <a:xfrm>
                <a:off x="1005718" y="4126516"/>
                <a:ext cx="549557" cy="400110"/>
              </a:xfrm>
              <a:prstGeom prst="rect">
                <a:avLst/>
              </a:prstGeom>
              <a:noFill/>
            </p:spPr>
            <p:txBody>
              <a:bodyPr wrap="square" rtlCol="0">
                <a:spAutoFit/>
              </a:bodyPr>
              <a:lstStyle/>
              <a:p>
                <a14:m>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𝐻</m:t>
                        </m:r>
                      </m:e>
                      <m:sup>
                        <m:r>
                          <a:rPr kumimoji="1" lang="en-US" altLang="ja-JP" sz="2000" b="0" i="1" smtClean="0">
                            <a:latin typeface="Cambria Math" panose="02040503050406030204" pitchFamily="18" charset="0"/>
                          </a:rPr>
                          <m:t>∗</m:t>
                        </m:r>
                      </m:sup>
                    </m:sSup>
                  </m:oMath>
                </a14:m>
                <a:r>
                  <a:rPr kumimoji="1" lang="ja-JP" altLang="en-US" sz="2000" dirty="0"/>
                  <a:t> </a:t>
                </a:r>
              </a:p>
            </p:txBody>
          </p:sp>
        </mc:Choice>
        <mc:Fallback xmlns="">
          <p:sp>
            <p:nvSpPr>
              <p:cNvPr id="58" name="テキスト ボックス 30">
                <a:extLst>
                  <a:ext uri="{FF2B5EF4-FFF2-40B4-BE49-F238E27FC236}">
                    <a16:creationId xmlns:a16="http://schemas.microsoft.com/office/drawing/2014/main" id="{FCA26F75-2DF0-46A1-AE7D-280C1ACE9FEC}"/>
                  </a:ext>
                </a:extLst>
              </p:cNvPr>
              <p:cNvSpPr txBox="1">
                <a:spLocks noRot="1" noChangeAspect="1" noMove="1" noResize="1" noEditPoints="1" noAdjustHandles="1" noChangeArrowheads="1" noChangeShapeType="1" noTextEdit="1"/>
              </p:cNvSpPr>
              <p:nvPr/>
            </p:nvSpPr>
            <p:spPr>
              <a:xfrm>
                <a:off x="1005718" y="4126516"/>
                <a:ext cx="549557" cy="40011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9"/>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10"/>
                <a:stretch>
                  <a:fillRect t="-3448" r="-2646"/>
                </a:stretch>
              </a:blipFill>
            </p:spPr>
            <p:txBody>
              <a:bodyPr/>
              <a:lstStyle/>
              <a:p>
                <a:r>
                  <a:rPr lang="ja-JP" altLang="en-US">
                    <a:noFill/>
                  </a:rPr>
                  <a:t> </a:t>
                </a:r>
              </a:p>
            </p:txBody>
          </p:sp>
        </mc:Fallback>
      </mc:AlternateContent>
      <p:sp>
        <p:nvSpPr>
          <p:cNvPr id="22" name="テキスト ボックス 17">
            <a:extLst>
              <a:ext uri="{FF2B5EF4-FFF2-40B4-BE49-F238E27FC236}">
                <a16:creationId xmlns:a16="http://schemas.microsoft.com/office/drawing/2014/main" id="{6BDF883C-5AAC-4026-8D96-E9E9F434F6F6}"/>
              </a:ext>
            </a:extLst>
          </p:cNvPr>
          <p:cNvSpPr txBox="1"/>
          <p:nvPr/>
        </p:nvSpPr>
        <p:spPr>
          <a:xfrm>
            <a:off x="5230975" y="603468"/>
            <a:ext cx="2868692" cy="1015663"/>
          </a:xfrm>
          <a:prstGeom prst="rect">
            <a:avLst/>
          </a:prstGeom>
          <a:solidFill>
            <a:schemeClr val="bg1"/>
          </a:solidFill>
        </p:spPr>
        <p:txBody>
          <a:bodyPr wrap="square" rtlCol="0">
            <a:spAutoFit/>
          </a:bodyPr>
          <a:lstStyle/>
          <a:p>
            <a:r>
              <a:rPr lang="en-US" altLang="ja-JP" sz="2000" dirty="0"/>
              <a:t>Supply</a:t>
            </a:r>
            <a:r>
              <a:rPr kumimoji="1" lang="en-US" altLang="ja-JP" sz="2000" dirty="0"/>
              <a:t> Curve</a:t>
            </a:r>
          </a:p>
          <a:p>
            <a:r>
              <a:rPr kumimoji="1" lang="en-US" altLang="ja-JP" sz="2000" dirty="0"/>
              <a:t>(Hash rate is increasing in winning rate)</a:t>
            </a:r>
          </a:p>
        </p:txBody>
      </p:sp>
      <mc:AlternateContent xmlns:mc="http://schemas.openxmlformats.org/markup-compatibility/2006" xmlns:a14="http://schemas.microsoft.com/office/drawing/2010/main">
        <mc:Choice Requires="a14">
          <p:sp>
            <p:nvSpPr>
              <p:cNvPr id="23" name="テキスト ボックス 29">
                <a:extLst>
                  <a:ext uri="{FF2B5EF4-FFF2-40B4-BE49-F238E27FC236}">
                    <a16:creationId xmlns:a16="http://schemas.microsoft.com/office/drawing/2014/main" id="{0ADA6F13-04A2-4934-AAC3-79A6F99155A1}"/>
                  </a:ext>
                </a:extLst>
              </p:cNvPr>
              <p:cNvSpPr txBox="1"/>
              <p:nvPr/>
            </p:nvSpPr>
            <p:spPr>
              <a:xfrm>
                <a:off x="512276" y="4842497"/>
                <a:ext cx="549557" cy="400110"/>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𝐻</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a14:m>
                <a:r>
                  <a:rPr kumimoji="1" lang="ja-JP" altLang="en-US" sz="2000" dirty="0"/>
                  <a:t> </a:t>
                </a:r>
              </a:p>
            </p:txBody>
          </p:sp>
        </mc:Choice>
        <mc:Fallback xmlns="">
          <p:sp>
            <p:nvSpPr>
              <p:cNvPr id="23" name="テキスト ボックス 29">
                <a:extLst>
                  <a:ext uri="{FF2B5EF4-FFF2-40B4-BE49-F238E27FC236}">
                    <a16:creationId xmlns:a16="http://schemas.microsoft.com/office/drawing/2014/main" id="{0ADA6F13-04A2-4934-AAC3-79A6F99155A1}"/>
                  </a:ext>
                </a:extLst>
              </p:cNvPr>
              <p:cNvSpPr txBox="1">
                <a:spLocks noRot="1" noChangeAspect="1" noMove="1" noResize="1" noEditPoints="1" noAdjustHandles="1" noChangeArrowheads="1" noChangeShapeType="1" noTextEdit="1"/>
              </p:cNvSpPr>
              <p:nvPr/>
            </p:nvSpPr>
            <p:spPr>
              <a:xfrm>
                <a:off x="512276" y="4842497"/>
                <a:ext cx="549557" cy="400110"/>
              </a:xfrm>
              <a:prstGeom prst="rect">
                <a:avLst/>
              </a:prstGeom>
              <a:blipFill>
                <a:blip r:embed="rId11"/>
                <a:stretch>
                  <a:fillRect r="-60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39982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6">
            <a:extLst>
              <a:ext uri="{FF2B5EF4-FFF2-40B4-BE49-F238E27FC236}">
                <a16:creationId xmlns:a16="http://schemas.microsoft.com/office/drawing/2014/main" id="{3A85655D-873E-417E-98D1-7B57DC7426ED}"/>
              </a:ext>
            </a:extLst>
          </p:cNvPr>
          <p:cNvCxnSpPr>
            <a:cxnSpLocks/>
          </p:cNvCxnSpPr>
          <p:nvPr/>
        </p:nvCxnSpPr>
        <p:spPr>
          <a:xfrm>
            <a:off x="1268094" y="4855988"/>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6">
            <a:extLst>
              <a:ext uri="{FF2B5EF4-FFF2-40B4-BE49-F238E27FC236}">
                <a16:creationId xmlns:a16="http://schemas.microsoft.com/office/drawing/2014/main" id="{3A85655D-873E-417E-98D1-7B57DC7426ED}"/>
              </a:ext>
            </a:extLst>
          </p:cNvPr>
          <p:cNvCxnSpPr>
            <a:cxnSpLocks/>
          </p:cNvCxnSpPr>
          <p:nvPr/>
        </p:nvCxnSpPr>
        <p:spPr>
          <a:xfrm>
            <a:off x="1268094" y="4126516"/>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直線コネクタ 8">
            <a:extLst>
              <a:ext uri="{FF2B5EF4-FFF2-40B4-BE49-F238E27FC236}">
                <a16:creationId xmlns:a16="http://schemas.microsoft.com/office/drawing/2014/main" id="{F9F62B63-B5F5-4BAE-B3D6-12DDAA23F0D2}"/>
              </a:ext>
            </a:extLst>
          </p:cNvPr>
          <p:cNvCxnSpPr>
            <a:cxnSpLocks/>
          </p:cNvCxnSpPr>
          <p:nvPr/>
        </p:nvCxnSpPr>
        <p:spPr>
          <a:xfrm>
            <a:off x="2676012"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189573"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5"/>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22">
            <a:extLst>
              <a:ext uri="{FF2B5EF4-FFF2-40B4-BE49-F238E27FC236}">
                <a16:creationId xmlns:a16="http://schemas.microsoft.com/office/drawing/2014/main" id="{997BBD0C-A1B5-4425-AE83-3E7EFF121998}"/>
              </a:ext>
            </a:extLst>
          </p:cNvPr>
          <p:cNvSpPr/>
          <p:nvPr/>
        </p:nvSpPr>
        <p:spPr>
          <a:xfrm>
            <a:off x="2577704" y="4757680"/>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105451" y="6061805"/>
                <a:ext cx="731030"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𝑊</m:t>
                          </m:r>
                        </m:e>
                        <m:sup>
                          <m:r>
                            <a:rPr kumimoji="1" lang="en-US" altLang="ja-JP" sz="2000" b="0" i="1" smtClean="0">
                              <a:latin typeface="Cambria Math" panose="02040503050406030204" pitchFamily="18" charset="0"/>
                            </a:rPr>
                            <m:t>∗</m:t>
                          </m:r>
                        </m:sup>
                      </m:sSup>
                    </m:oMath>
                  </m:oMathPara>
                </a14:m>
                <a:endParaRPr kumimoji="1" lang="ja-JP" altLang="en-US" sz="2000" dirty="0"/>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105451" y="6061805"/>
                <a:ext cx="731030" cy="4001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30">
                <a:extLst>
                  <a:ext uri="{FF2B5EF4-FFF2-40B4-BE49-F238E27FC236}">
                    <a16:creationId xmlns:a16="http://schemas.microsoft.com/office/drawing/2014/main" id="{FCA26F75-2DF0-46A1-AE7D-280C1ACE9FEC}"/>
                  </a:ext>
                </a:extLst>
              </p:cNvPr>
              <p:cNvSpPr txBox="1"/>
              <p:nvPr/>
            </p:nvSpPr>
            <p:spPr>
              <a:xfrm>
                <a:off x="1005718" y="4126516"/>
                <a:ext cx="549557" cy="400110"/>
              </a:xfrm>
              <a:prstGeom prst="rect">
                <a:avLst/>
              </a:prstGeom>
              <a:noFill/>
            </p:spPr>
            <p:txBody>
              <a:bodyPr wrap="square" rtlCol="0">
                <a:spAutoFit/>
              </a:bodyPr>
              <a:lstStyle/>
              <a:p>
                <a14:m>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𝐻</m:t>
                        </m:r>
                      </m:e>
                      <m:sup>
                        <m:r>
                          <a:rPr kumimoji="1" lang="en-US" altLang="ja-JP" sz="2000" b="0" i="1" smtClean="0">
                            <a:latin typeface="Cambria Math" panose="02040503050406030204" pitchFamily="18" charset="0"/>
                          </a:rPr>
                          <m:t>∗</m:t>
                        </m:r>
                      </m:sup>
                    </m:sSup>
                  </m:oMath>
                </a14:m>
                <a:r>
                  <a:rPr kumimoji="1" lang="ja-JP" altLang="en-US" sz="2000" dirty="0"/>
                  <a:t> </a:t>
                </a:r>
              </a:p>
            </p:txBody>
          </p:sp>
        </mc:Choice>
        <mc:Fallback xmlns="">
          <p:sp>
            <p:nvSpPr>
              <p:cNvPr id="58" name="テキスト ボックス 30">
                <a:extLst>
                  <a:ext uri="{FF2B5EF4-FFF2-40B4-BE49-F238E27FC236}">
                    <a16:creationId xmlns:a16="http://schemas.microsoft.com/office/drawing/2014/main" id="{FCA26F75-2DF0-46A1-AE7D-280C1ACE9FEC}"/>
                  </a:ext>
                </a:extLst>
              </p:cNvPr>
              <p:cNvSpPr txBox="1">
                <a:spLocks noRot="1" noChangeAspect="1" noMove="1" noResize="1" noEditPoints="1" noAdjustHandles="1" noChangeArrowheads="1" noChangeShapeType="1" noTextEdit="1"/>
              </p:cNvSpPr>
              <p:nvPr/>
            </p:nvSpPr>
            <p:spPr>
              <a:xfrm>
                <a:off x="1005718" y="4126516"/>
                <a:ext cx="549557" cy="40011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9"/>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10"/>
                <a:stretch>
                  <a:fillRect t="-3448" r="-2646"/>
                </a:stretch>
              </a:blipFill>
            </p:spPr>
            <p:txBody>
              <a:bodyPr/>
              <a:lstStyle/>
              <a:p>
                <a:r>
                  <a:rPr lang="ja-JP" altLang="en-US">
                    <a:noFill/>
                  </a:rPr>
                  <a:t> </a:t>
                </a:r>
              </a:p>
            </p:txBody>
          </p:sp>
        </mc:Fallback>
      </mc:AlternateContent>
      <p:sp>
        <p:nvSpPr>
          <p:cNvPr id="22" name="TextBox 21"/>
          <p:cNvSpPr txBox="1"/>
          <p:nvPr/>
        </p:nvSpPr>
        <p:spPr>
          <a:xfrm>
            <a:off x="2526111" y="5043986"/>
            <a:ext cx="2441325" cy="830997"/>
          </a:xfrm>
          <a:prstGeom prst="rect">
            <a:avLst/>
          </a:prstGeom>
          <a:solidFill>
            <a:schemeClr val="bg1"/>
          </a:solidFill>
        </p:spPr>
        <p:txBody>
          <a:bodyPr wrap="square" rtlCol="0">
            <a:spAutoFit/>
          </a:bodyPr>
          <a:lstStyle/>
          <a:p>
            <a:r>
              <a:rPr kumimoji="1" lang="en-US" altLang="ja-JP" sz="2400" b="1" dirty="0">
                <a:solidFill>
                  <a:schemeClr val="tx2"/>
                </a:solidFill>
              </a:rPr>
              <a:t>Too slow block generation!</a:t>
            </a:r>
            <a:endParaRPr kumimoji="1" lang="ja-JP" altLang="en-US" sz="2400" b="1" dirty="0">
              <a:solidFill>
                <a:schemeClr val="tx2"/>
              </a:solidFill>
            </a:endParaRPr>
          </a:p>
        </p:txBody>
      </p:sp>
      <p:sp>
        <p:nvSpPr>
          <p:cNvPr id="23" name="テキスト ボックス 17">
            <a:extLst>
              <a:ext uri="{FF2B5EF4-FFF2-40B4-BE49-F238E27FC236}">
                <a16:creationId xmlns:a16="http://schemas.microsoft.com/office/drawing/2014/main" id="{6BDF883C-5AAC-4026-8D96-E9E9F434F6F6}"/>
              </a:ext>
            </a:extLst>
          </p:cNvPr>
          <p:cNvSpPr txBox="1"/>
          <p:nvPr/>
        </p:nvSpPr>
        <p:spPr>
          <a:xfrm>
            <a:off x="5230975" y="603468"/>
            <a:ext cx="2868692" cy="1015663"/>
          </a:xfrm>
          <a:prstGeom prst="rect">
            <a:avLst/>
          </a:prstGeom>
          <a:solidFill>
            <a:schemeClr val="bg1"/>
          </a:solidFill>
        </p:spPr>
        <p:txBody>
          <a:bodyPr wrap="square" rtlCol="0">
            <a:spAutoFit/>
          </a:bodyPr>
          <a:lstStyle/>
          <a:p>
            <a:r>
              <a:rPr lang="en-US" altLang="ja-JP" sz="2000" dirty="0"/>
              <a:t>Supply</a:t>
            </a:r>
            <a:r>
              <a:rPr kumimoji="1" lang="en-US" altLang="ja-JP" sz="2000" dirty="0"/>
              <a:t> Curve</a:t>
            </a:r>
          </a:p>
          <a:p>
            <a:r>
              <a:rPr kumimoji="1" lang="en-US" altLang="ja-JP" sz="2000" dirty="0"/>
              <a:t>(Hash rate is increasing in winning rate)</a:t>
            </a:r>
          </a:p>
        </p:txBody>
      </p:sp>
      <mc:AlternateContent xmlns:mc="http://schemas.openxmlformats.org/markup-compatibility/2006" xmlns:a14="http://schemas.microsoft.com/office/drawing/2010/main">
        <mc:Choice Requires="a14">
          <p:sp>
            <p:nvSpPr>
              <p:cNvPr id="24" name="テキスト ボックス 26">
                <a:extLst>
                  <a:ext uri="{FF2B5EF4-FFF2-40B4-BE49-F238E27FC236}">
                    <a16:creationId xmlns:a16="http://schemas.microsoft.com/office/drawing/2014/main" id="{4416B471-A03E-4081-AF68-FD8AF41E4334}"/>
                  </a:ext>
                </a:extLst>
              </p:cNvPr>
              <p:cNvSpPr txBox="1"/>
              <p:nvPr/>
            </p:nvSpPr>
            <p:spPr>
              <a:xfrm>
                <a:off x="1659361" y="6061805"/>
                <a:ext cx="1114959"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𝑊</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m:oMathPara>
                </a14:m>
                <a:endParaRPr kumimoji="1" lang="ja-JP" altLang="en-US" sz="2000" dirty="0"/>
              </a:p>
            </p:txBody>
          </p:sp>
        </mc:Choice>
        <mc:Fallback xmlns="">
          <p:sp>
            <p:nvSpPr>
              <p:cNvPr id="24" name="テキスト ボックス 26">
                <a:extLst>
                  <a:ext uri="{FF2B5EF4-FFF2-40B4-BE49-F238E27FC236}">
                    <a16:creationId xmlns:a16="http://schemas.microsoft.com/office/drawing/2014/main" id="{4416B471-A03E-4081-AF68-FD8AF41E4334}"/>
                  </a:ext>
                </a:extLst>
              </p:cNvPr>
              <p:cNvSpPr txBox="1">
                <a:spLocks noRot="1" noChangeAspect="1" noMove="1" noResize="1" noEditPoints="1" noAdjustHandles="1" noChangeArrowheads="1" noChangeShapeType="1" noTextEdit="1"/>
              </p:cNvSpPr>
              <p:nvPr/>
            </p:nvSpPr>
            <p:spPr>
              <a:xfrm>
                <a:off x="1659361" y="6061805"/>
                <a:ext cx="1114959" cy="400110"/>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9">
                <a:extLst>
                  <a:ext uri="{FF2B5EF4-FFF2-40B4-BE49-F238E27FC236}">
                    <a16:creationId xmlns:a16="http://schemas.microsoft.com/office/drawing/2014/main" id="{0ADA6F13-04A2-4934-AAC3-79A6F99155A1}"/>
                  </a:ext>
                </a:extLst>
              </p:cNvPr>
              <p:cNvSpPr txBox="1"/>
              <p:nvPr/>
            </p:nvSpPr>
            <p:spPr>
              <a:xfrm>
                <a:off x="512276" y="4842497"/>
                <a:ext cx="549557" cy="400110"/>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𝐻</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a14:m>
                <a:r>
                  <a:rPr kumimoji="1" lang="ja-JP" altLang="en-US" sz="2000" dirty="0"/>
                  <a:t> </a:t>
                </a:r>
              </a:p>
            </p:txBody>
          </p:sp>
        </mc:Choice>
        <mc:Fallback xmlns="">
          <p:sp>
            <p:nvSpPr>
              <p:cNvPr id="25" name="テキスト ボックス 29">
                <a:extLst>
                  <a:ext uri="{FF2B5EF4-FFF2-40B4-BE49-F238E27FC236}">
                    <a16:creationId xmlns:a16="http://schemas.microsoft.com/office/drawing/2014/main" id="{0ADA6F13-04A2-4934-AAC3-79A6F99155A1}"/>
                  </a:ext>
                </a:extLst>
              </p:cNvPr>
              <p:cNvSpPr txBox="1">
                <a:spLocks noRot="1" noChangeAspect="1" noMove="1" noResize="1" noEditPoints="1" noAdjustHandles="1" noChangeArrowheads="1" noChangeShapeType="1" noTextEdit="1"/>
              </p:cNvSpPr>
              <p:nvPr/>
            </p:nvSpPr>
            <p:spPr>
              <a:xfrm>
                <a:off x="512276" y="4842497"/>
                <a:ext cx="549557" cy="400110"/>
              </a:xfrm>
              <a:prstGeom prst="rect">
                <a:avLst/>
              </a:prstGeom>
              <a:blipFill>
                <a:blip r:embed="rId12"/>
                <a:stretch>
                  <a:fillRect r="-60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8207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6">
            <a:extLst>
              <a:ext uri="{FF2B5EF4-FFF2-40B4-BE49-F238E27FC236}">
                <a16:creationId xmlns:a16="http://schemas.microsoft.com/office/drawing/2014/main" id="{3A85655D-873E-417E-98D1-7B57DC7426ED}"/>
              </a:ext>
            </a:extLst>
          </p:cNvPr>
          <p:cNvCxnSpPr>
            <a:cxnSpLocks/>
          </p:cNvCxnSpPr>
          <p:nvPr/>
        </p:nvCxnSpPr>
        <p:spPr>
          <a:xfrm>
            <a:off x="1268094" y="4855988"/>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6">
            <a:extLst>
              <a:ext uri="{FF2B5EF4-FFF2-40B4-BE49-F238E27FC236}">
                <a16:creationId xmlns:a16="http://schemas.microsoft.com/office/drawing/2014/main" id="{3A85655D-873E-417E-98D1-7B57DC7426ED}"/>
              </a:ext>
            </a:extLst>
          </p:cNvPr>
          <p:cNvCxnSpPr>
            <a:cxnSpLocks/>
          </p:cNvCxnSpPr>
          <p:nvPr/>
        </p:nvCxnSpPr>
        <p:spPr>
          <a:xfrm>
            <a:off x="1268094" y="4126516"/>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直線コネクタ 8">
            <a:extLst>
              <a:ext uri="{FF2B5EF4-FFF2-40B4-BE49-F238E27FC236}">
                <a16:creationId xmlns:a16="http://schemas.microsoft.com/office/drawing/2014/main" id="{F9F62B63-B5F5-4BAE-B3D6-12DDAA23F0D2}"/>
              </a:ext>
            </a:extLst>
          </p:cNvPr>
          <p:cNvCxnSpPr>
            <a:cxnSpLocks/>
          </p:cNvCxnSpPr>
          <p:nvPr/>
        </p:nvCxnSpPr>
        <p:spPr>
          <a:xfrm>
            <a:off x="2676012"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189573"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4"/>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19">
            <a:extLst>
              <a:ext uri="{FF2B5EF4-FFF2-40B4-BE49-F238E27FC236}">
                <a16:creationId xmlns:a16="http://schemas.microsoft.com/office/drawing/2014/main" id="{0FC3F71D-907A-4569-9DA8-0100B5EF167E}"/>
              </a:ext>
            </a:extLst>
          </p:cNvPr>
          <p:cNvCxnSpPr>
            <a:cxnSpLocks/>
          </p:cNvCxnSpPr>
          <p:nvPr/>
        </p:nvCxnSpPr>
        <p:spPr>
          <a:xfrm>
            <a:off x="2813744" y="4855988"/>
            <a:ext cx="1539083" cy="0"/>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2" name="楕円 22">
            <a:extLst>
              <a:ext uri="{FF2B5EF4-FFF2-40B4-BE49-F238E27FC236}">
                <a16:creationId xmlns:a16="http://schemas.microsoft.com/office/drawing/2014/main" id="{997BBD0C-A1B5-4425-AE83-3E7EFF121998}"/>
              </a:ext>
            </a:extLst>
          </p:cNvPr>
          <p:cNvSpPr/>
          <p:nvPr/>
        </p:nvSpPr>
        <p:spPr>
          <a:xfrm>
            <a:off x="2577704" y="4757680"/>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105451" y="6061805"/>
                <a:ext cx="731030"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𝑊</m:t>
                          </m:r>
                        </m:e>
                        <m:sup>
                          <m:r>
                            <a:rPr kumimoji="1" lang="en-US" altLang="ja-JP" sz="2000" b="0" i="1" smtClean="0">
                              <a:latin typeface="Cambria Math" panose="02040503050406030204" pitchFamily="18" charset="0"/>
                            </a:rPr>
                            <m:t>∗</m:t>
                          </m:r>
                        </m:sup>
                      </m:sSup>
                    </m:oMath>
                  </m:oMathPara>
                </a14:m>
                <a:endParaRPr kumimoji="1" lang="ja-JP" altLang="en-US" sz="2000" dirty="0"/>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105451" y="6061805"/>
                <a:ext cx="731030" cy="400110"/>
              </a:xfrm>
              <a:prstGeom prst="rect">
                <a:avLst/>
              </a:prstGeom>
              <a:blipFill>
                <a:blip r:embed="rId6"/>
                <a:stretch>
                  <a:fillRect/>
                </a:stretch>
              </a:blipFill>
            </p:spPr>
            <p:txBody>
              <a:bodyPr/>
              <a:lstStyle/>
              <a:p>
                <a:r>
                  <a:rPr lang="ja-JP" altLang="en-US">
                    <a:noFill/>
                  </a:rPr>
                  <a:t> </a:t>
                </a:r>
              </a:p>
            </p:txBody>
          </p:sp>
        </mc:Fallback>
      </mc:AlternateContent>
      <p:cxnSp>
        <p:nvCxnSpPr>
          <p:cNvPr id="40" name="直線コネクタ 9">
            <a:extLst>
              <a:ext uri="{FF2B5EF4-FFF2-40B4-BE49-F238E27FC236}">
                <a16:creationId xmlns:a16="http://schemas.microsoft.com/office/drawing/2014/main" id="{F6304379-FF41-4A9E-8AF2-A85FA6CC4CAC}"/>
              </a:ext>
            </a:extLst>
          </p:cNvPr>
          <p:cNvCxnSpPr>
            <a:cxnSpLocks/>
          </p:cNvCxnSpPr>
          <p:nvPr/>
        </p:nvCxnSpPr>
        <p:spPr>
          <a:xfrm>
            <a:off x="4355976"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テキスト ボックス 30">
                <a:extLst>
                  <a:ext uri="{FF2B5EF4-FFF2-40B4-BE49-F238E27FC236}">
                    <a16:creationId xmlns:a16="http://schemas.microsoft.com/office/drawing/2014/main" id="{FCA26F75-2DF0-46A1-AE7D-280C1ACE9FEC}"/>
                  </a:ext>
                </a:extLst>
              </p:cNvPr>
              <p:cNvSpPr txBox="1"/>
              <p:nvPr/>
            </p:nvSpPr>
            <p:spPr>
              <a:xfrm>
                <a:off x="1005718" y="4126516"/>
                <a:ext cx="549557" cy="400110"/>
              </a:xfrm>
              <a:prstGeom prst="rect">
                <a:avLst/>
              </a:prstGeom>
              <a:noFill/>
            </p:spPr>
            <p:txBody>
              <a:bodyPr wrap="square" rtlCol="0">
                <a:spAutoFit/>
              </a:bodyPr>
              <a:lstStyle/>
              <a:p>
                <a14:m>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𝐻</m:t>
                        </m:r>
                      </m:e>
                      <m:sup>
                        <m:r>
                          <a:rPr kumimoji="1" lang="en-US" altLang="ja-JP" sz="2000" b="0" i="1" smtClean="0">
                            <a:latin typeface="Cambria Math" panose="02040503050406030204" pitchFamily="18" charset="0"/>
                          </a:rPr>
                          <m:t>∗</m:t>
                        </m:r>
                      </m:sup>
                    </m:sSup>
                  </m:oMath>
                </a14:m>
                <a:r>
                  <a:rPr kumimoji="1" lang="ja-JP" altLang="en-US" sz="2000" dirty="0"/>
                  <a:t> </a:t>
                </a:r>
              </a:p>
            </p:txBody>
          </p:sp>
        </mc:Choice>
        <mc:Fallback xmlns="">
          <p:sp>
            <p:nvSpPr>
              <p:cNvPr id="58" name="テキスト ボックス 30">
                <a:extLst>
                  <a:ext uri="{FF2B5EF4-FFF2-40B4-BE49-F238E27FC236}">
                    <a16:creationId xmlns:a16="http://schemas.microsoft.com/office/drawing/2014/main" id="{FCA26F75-2DF0-46A1-AE7D-280C1ACE9FEC}"/>
                  </a:ext>
                </a:extLst>
              </p:cNvPr>
              <p:cNvSpPr txBox="1">
                <a:spLocks noRot="1" noChangeAspect="1" noMove="1" noResize="1" noEditPoints="1" noAdjustHandles="1" noChangeArrowheads="1" noChangeShapeType="1" noTextEdit="1"/>
              </p:cNvSpPr>
              <p:nvPr/>
            </p:nvSpPr>
            <p:spPr>
              <a:xfrm>
                <a:off x="1005718" y="4126516"/>
                <a:ext cx="549557" cy="40011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10"/>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11"/>
                <a:stretch>
                  <a:fillRect t="-3448" r="-26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464887" y="1792594"/>
                <a:ext cx="3458132" cy="160556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𝑊</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𝑁𝑒𝑤</m:t>
                          </m:r>
                        </m:e>
                      </m:d>
                      <m:r>
                        <a:rPr lang="en-US" altLang="ja-JP" sz="2400" i="1" smtClean="0">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acc>
                            <m:accPr>
                              <m:chr m:val="̂"/>
                              <m:ctrlPr>
                                <a:rPr lang="en-US" altLang="ja-JP" sz="2400" b="0" i="1" smtClean="0">
                                  <a:latin typeface="Cambria Math" panose="02040503050406030204" pitchFamily="18" charset="0"/>
                                </a:rPr>
                              </m:ctrlPr>
                            </m:accPr>
                            <m:e>
                              <m:r>
                                <a:rPr lang="en-US" altLang="ja-JP" sz="2400" b="0" i="1" smtClean="0">
                                  <a:latin typeface="Cambria Math" panose="02040503050406030204" pitchFamily="18" charset="0"/>
                                </a:rPr>
                                <m:t>𝐻</m:t>
                              </m:r>
                            </m:e>
                          </m:acc>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𝑂𝑙𝑑</m:t>
                              </m:r>
                            </m:e>
                          </m:d>
                          <m:r>
                            <a:rPr lang="en-US" altLang="ja-JP" sz="2400" b="0" i="1" smtClean="0">
                              <a:latin typeface="Cambria Math" panose="02040503050406030204" pitchFamily="18" charset="0"/>
                            </a:rPr>
                            <m:t>×</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𝐵</m:t>
                              </m:r>
                            </m:e>
                            <m:sup>
                              <m:r>
                                <a:rPr lang="en-US" altLang="ja-JP" sz="2400" i="1">
                                  <a:latin typeface="Cambria Math" panose="02040503050406030204" pitchFamily="18" charset="0"/>
                                </a:rPr>
                                <m:t>∗</m:t>
                              </m:r>
                            </m:sup>
                          </m:sSup>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𝐻</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𝑂𝑙𝑑</m:t>
                              </m:r>
                            </m:e>
                          </m:d>
                          <m: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𝐵</m:t>
                              </m:r>
                            </m:e>
                            <m:sup>
                              <m:r>
                                <a:rPr lang="en-US" altLang="ja-JP" sz="2400" b="0" i="1" smtClean="0">
                                  <a:latin typeface="Cambria Math" panose="02040503050406030204" pitchFamily="18" charset="0"/>
                                </a:rPr>
                                <m:t>∗</m:t>
                              </m:r>
                            </m:sup>
                          </m:sSup>
                        </m:den>
                      </m:f>
                    </m:oMath>
                  </m:oMathPara>
                </a14:m>
                <a:endParaRPr lang="ja-JP" alt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5464887" y="1792594"/>
                <a:ext cx="3458132" cy="1605568"/>
              </a:xfrm>
              <a:prstGeom prst="rect">
                <a:avLst/>
              </a:prstGeom>
              <a:blipFill>
                <a:blip r:embed="rId12"/>
                <a:stretch>
                  <a:fillRect/>
                </a:stretch>
              </a:blipFill>
            </p:spPr>
            <p:txBody>
              <a:bodyPr/>
              <a:lstStyle/>
              <a:p>
                <a:r>
                  <a:rPr lang="ja-JP" altLang="en-US">
                    <a:noFill/>
                  </a:rPr>
                  <a:t> </a:t>
                </a:r>
              </a:p>
            </p:txBody>
          </p:sp>
        </mc:Fallback>
      </mc:AlternateContent>
      <p:sp>
        <p:nvSpPr>
          <p:cNvPr id="27" name="テキスト ボックス 17">
            <a:extLst>
              <a:ext uri="{FF2B5EF4-FFF2-40B4-BE49-F238E27FC236}">
                <a16:creationId xmlns:a16="http://schemas.microsoft.com/office/drawing/2014/main" id="{6BDF883C-5AAC-4026-8D96-E9E9F434F6F6}"/>
              </a:ext>
            </a:extLst>
          </p:cNvPr>
          <p:cNvSpPr txBox="1"/>
          <p:nvPr/>
        </p:nvSpPr>
        <p:spPr>
          <a:xfrm>
            <a:off x="5230975" y="603468"/>
            <a:ext cx="2868692" cy="1015663"/>
          </a:xfrm>
          <a:prstGeom prst="rect">
            <a:avLst/>
          </a:prstGeom>
          <a:solidFill>
            <a:schemeClr val="bg1"/>
          </a:solidFill>
        </p:spPr>
        <p:txBody>
          <a:bodyPr wrap="square" rtlCol="0">
            <a:spAutoFit/>
          </a:bodyPr>
          <a:lstStyle/>
          <a:p>
            <a:r>
              <a:rPr lang="en-US" altLang="ja-JP" sz="2000" dirty="0"/>
              <a:t>Supply</a:t>
            </a:r>
            <a:r>
              <a:rPr kumimoji="1" lang="en-US" altLang="ja-JP" sz="2000" dirty="0"/>
              <a:t> Curve</a:t>
            </a:r>
          </a:p>
          <a:p>
            <a:r>
              <a:rPr kumimoji="1" lang="en-US" altLang="ja-JP" sz="2000" dirty="0"/>
              <a:t>(Hash rate is increasing in winning rate)</a:t>
            </a:r>
          </a:p>
        </p:txBody>
      </p:sp>
      <mc:AlternateContent xmlns:mc="http://schemas.openxmlformats.org/markup-compatibility/2006" xmlns:a14="http://schemas.microsoft.com/office/drawing/2010/main">
        <mc:Choice Requires="a14">
          <p:sp>
            <p:nvSpPr>
              <p:cNvPr id="28" name="テキスト ボックス 26">
                <a:extLst>
                  <a:ext uri="{FF2B5EF4-FFF2-40B4-BE49-F238E27FC236}">
                    <a16:creationId xmlns:a16="http://schemas.microsoft.com/office/drawing/2014/main" id="{4416B471-A03E-4081-AF68-FD8AF41E4334}"/>
                  </a:ext>
                </a:extLst>
              </p:cNvPr>
              <p:cNvSpPr txBox="1"/>
              <p:nvPr/>
            </p:nvSpPr>
            <p:spPr>
              <a:xfrm>
                <a:off x="1659361" y="6061805"/>
                <a:ext cx="1114959"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𝑊</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m:oMathPara>
                </a14:m>
                <a:endParaRPr kumimoji="1" lang="ja-JP" altLang="en-US" sz="2000" dirty="0"/>
              </a:p>
            </p:txBody>
          </p:sp>
        </mc:Choice>
        <mc:Fallback xmlns="">
          <p:sp>
            <p:nvSpPr>
              <p:cNvPr id="28" name="テキスト ボックス 26">
                <a:extLst>
                  <a:ext uri="{FF2B5EF4-FFF2-40B4-BE49-F238E27FC236}">
                    <a16:creationId xmlns:a16="http://schemas.microsoft.com/office/drawing/2014/main" id="{4416B471-A03E-4081-AF68-FD8AF41E4334}"/>
                  </a:ext>
                </a:extLst>
              </p:cNvPr>
              <p:cNvSpPr txBox="1">
                <a:spLocks noRot="1" noChangeAspect="1" noMove="1" noResize="1" noEditPoints="1" noAdjustHandles="1" noChangeArrowheads="1" noChangeShapeType="1" noTextEdit="1"/>
              </p:cNvSpPr>
              <p:nvPr/>
            </p:nvSpPr>
            <p:spPr>
              <a:xfrm>
                <a:off x="1659361" y="6061805"/>
                <a:ext cx="1114959" cy="400110"/>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9">
                <a:extLst>
                  <a:ext uri="{FF2B5EF4-FFF2-40B4-BE49-F238E27FC236}">
                    <a16:creationId xmlns:a16="http://schemas.microsoft.com/office/drawing/2014/main" id="{0ADA6F13-04A2-4934-AAC3-79A6F99155A1}"/>
                  </a:ext>
                </a:extLst>
              </p:cNvPr>
              <p:cNvSpPr txBox="1"/>
              <p:nvPr/>
            </p:nvSpPr>
            <p:spPr>
              <a:xfrm>
                <a:off x="512276" y="4842497"/>
                <a:ext cx="549557" cy="400110"/>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𝐻</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a14:m>
                <a:r>
                  <a:rPr kumimoji="1" lang="ja-JP" altLang="en-US" sz="2000" dirty="0"/>
                  <a:t> </a:t>
                </a:r>
              </a:p>
            </p:txBody>
          </p:sp>
        </mc:Choice>
        <mc:Fallback xmlns="">
          <p:sp>
            <p:nvSpPr>
              <p:cNvPr id="29" name="テキスト ボックス 29">
                <a:extLst>
                  <a:ext uri="{FF2B5EF4-FFF2-40B4-BE49-F238E27FC236}">
                    <a16:creationId xmlns:a16="http://schemas.microsoft.com/office/drawing/2014/main" id="{0ADA6F13-04A2-4934-AAC3-79A6F99155A1}"/>
                  </a:ext>
                </a:extLst>
              </p:cNvPr>
              <p:cNvSpPr txBox="1">
                <a:spLocks noRot="1" noChangeAspect="1" noMove="1" noResize="1" noEditPoints="1" noAdjustHandles="1" noChangeArrowheads="1" noChangeShapeType="1" noTextEdit="1"/>
              </p:cNvSpPr>
              <p:nvPr/>
            </p:nvSpPr>
            <p:spPr>
              <a:xfrm>
                <a:off x="512276" y="4842497"/>
                <a:ext cx="549557" cy="400110"/>
              </a:xfrm>
              <a:prstGeom prst="rect">
                <a:avLst/>
              </a:prstGeom>
              <a:blipFill>
                <a:blip r:embed="rId14"/>
                <a:stretch>
                  <a:fillRect r="-6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28">
                <a:extLst>
                  <a:ext uri="{FF2B5EF4-FFF2-40B4-BE49-F238E27FC236}">
                    <a16:creationId xmlns:a16="http://schemas.microsoft.com/office/drawing/2014/main" id="{CCD135BA-76B8-488A-A8B2-A66FC55B3AD4}"/>
                  </a:ext>
                </a:extLst>
              </p:cNvPr>
              <p:cNvSpPr txBox="1"/>
              <p:nvPr/>
            </p:nvSpPr>
            <p:spPr>
              <a:xfrm>
                <a:off x="4333687" y="6061805"/>
                <a:ext cx="731029"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𝑊</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𝑁𝑒𝑤</m:t>
                          </m:r>
                        </m:e>
                      </m:d>
                    </m:oMath>
                  </m:oMathPara>
                </a14:m>
                <a:endParaRPr kumimoji="1" lang="ja-JP" altLang="en-US" sz="2000" dirty="0"/>
              </a:p>
            </p:txBody>
          </p:sp>
        </mc:Choice>
        <mc:Fallback xmlns="">
          <p:sp>
            <p:nvSpPr>
              <p:cNvPr id="31" name="テキスト ボックス 28">
                <a:extLst>
                  <a:ext uri="{FF2B5EF4-FFF2-40B4-BE49-F238E27FC236}">
                    <a16:creationId xmlns:a16="http://schemas.microsoft.com/office/drawing/2014/main" id="{CCD135BA-76B8-488A-A8B2-A66FC55B3AD4}"/>
                  </a:ext>
                </a:extLst>
              </p:cNvPr>
              <p:cNvSpPr txBox="1">
                <a:spLocks noRot="1" noChangeAspect="1" noMove="1" noResize="1" noEditPoints="1" noAdjustHandles="1" noChangeArrowheads="1" noChangeShapeType="1" noTextEdit="1"/>
              </p:cNvSpPr>
              <p:nvPr/>
            </p:nvSpPr>
            <p:spPr>
              <a:xfrm>
                <a:off x="4333687" y="6061805"/>
                <a:ext cx="731029" cy="400110"/>
              </a:xfrm>
              <a:prstGeom prst="rect">
                <a:avLst/>
              </a:prstGeom>
              <a:blipFill>
                <a:blip r:embed="rId15"/>
                <a:stretch>
                  <a:fillRect r="-425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8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2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5718" y="2091236"/>
            <a:ext cx="7156559" cy="463687"/>
            <a:chOff x="1005718" y="2091236"/>
            <a:chExt cx="7156559" cy="463687"/>
          </a:xfrm>
        </p:grpSpPr>
        <p:cxnSp>
          <p:nvCxnSpPr>
            <p:cNvPr id="38" name="直線コネクタ 7">
              <a:extLst>
                <a:ext uri="{FF2B5EF4-FFF2-40B4-BE49-F238E27FC236}">
                  <a16:creationId xmlns:a16="http://schemas.microsoft.com/office/drawing/2014/main" id="{69336AD2-9A8C-46D7-ACD4-A2CD1E9B5612}"/>
                </a:ext>
              </a:extLst>
            </p:cNvPr>
            <p:cNvCxnSpPr>
              <a:cxnSpLocks/>
            </p:cNvCxnSpPr>
            <p:nvPr/>
          </p:nvCxnSpPr>
          <p:spPr>
            <a:xfrm>
              <a:off x="1268094" y="2091236"/>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9" name="テキスト ボックス 31">
              <a:extLst>
                <a:ext uri="{FF2B5EF4-FFF2-40B4-BE49-F238E27FC236}">
                  <a16:creationId xmlns:a16="http://schemas.microsoft.com/office/drawing/2014/main" id="{F7DBA46C-C243-4469-9506-384DEB963120}"/>
                </a:ext>
              </a:extLst>
            </p:cNvPr>
            <p:cNvSpPr txBox="1"/>
            <p:nvPr/>
          </p:nvSpPr>
          <p:spPr>
            <a:xfrm>
              <a:off x="1005718" y="2154813"/>
              <a:ext cx="549557" cy="400110"/>
            </a:xfrm>
            <a:prstGeom prst="rect">
              <a:avLst/>
            </a:prstGeom>
            <a:noFill/>
          </p:spPr>
          <p:txBody>
            <a:bodyPr wrap="square" rtlCol="0">
              <a:spAutoFit/>
            </a:bodyPr>
            <a:lstStyle/>
            <a:p>
              <a:r>
                <a:rPr kumimoji="1" lang="ja-JP" altLang="en-US" sz="2000" dirty="0"/>
                <a:t> </a:t>
              </a:r>
            </a:p>
          </p:txBody>
        </p:sp>
      </p:grpSp>
      <p:cxnSp>
        <p:nvCxnSpPr>
          <p:cNvPr id="30" name="直線コネクタ 6">
            <a:extLst>
              <a:ext uri="{FF2B5EF4-FFF2-40B4-BE49-F238E27FC236}">
                <a16:creationId xmlns:a16="http://schemas.microsoft.com/office/drawing/2014/main" id="{3A85655D-873E-417E-98D1-7B57DC7426ED}"/>
              </a:ext>
            </a:extLst>
          </p:cNvPr>
          <p:cNvCxnSpPr>
            <a:cxnSpLocks/>
          </p:cNvCxnSpPr>
          <p:nvPr/>
        </p:nvCxnSpPr>
        <p:spPr>
          <a:xfrm>
            <a:off x="1268094" y="4855988"/>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6">
            <a:extLst>
              <a:ext uri="{FF2B5EF4-FFF2-40B4-BE49-F238E27FC236}">
                <a16:creationId xmlns:a16="http://schemas.microsoft.com/office/drawing/2014/main" id="{3A85655D-873E-417E-98D1-7B57DC7426ED}"/>
              </a:ext>
            </a:extLst>
          </p:cNvPr>
          <p:cNvCxnSpPr>
            <a:cxnSpLocks/>
          </p:cNvCxnSpPr>
          <p:nvPr/>
        </p:nvCxnSpPr>
        <p:spPr>
          <a:xfrm>
            <a:off x="1268094" y="4126516"/>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直線コネクタ 8">
            <a:extLst>
              <a:ext uri="{FF2B5EF4-FFF2-40B4-BE49-F238E27FC236}">
                <a16:creationId xmlns:a16="http://schemas.microsoft.com/office/drawing/2014/main" id="{F9F62B63-B5F5-4BAE-B3D6-12DDAA23F0D2}"/>
              </a:ext>
            </a:extLst>
          </p:cNvPr>
          <p:cNvCxnSpPr>
            <a:cxnSpLocks/>
          </p:cNvCxnSpPr>
          <p:nvPr/>
        </p:nvCxnSpPr>
        <p:spPr>
          <a:xfrm>
            <a:off x="2676012"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直線コネクタ 9">
            <a:extLst>
              <a:ext uri="{FF2B5EF4-FFF2-40B4-BE49-F238E27FC236}">
                <a16:creationId xmlns:a16="http://schemas.microsoft.com/office/drawing/2014/main" id="{F6304379-FF41-4A9E-8AF2-A85FA6CC4CAC}"/>
              </a:ext>
            </a:extLst>
          </p:cNvPr>
          <p:cNvCxnSpPr>
            <a:cxnSpLocks/>
          </p:cNvCxnSpPr>
          <p:nvPr/>
        </p:nvCxnSpPr>
        <p:spPr>
          <a:xfrm>
            <a:off x="4355976"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189573"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5"/>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19">
            <a:extLst>
              <a:ext uri="{FF2B5EF4-FFF2-40B4-BE49-F238E27FC236}">
                <a16:creationId xmlns:a16="http://schemas.microsoft.com/office/drawing/2014/main" id="{0FC3F71D-907A-4569-9DA8-0100B5EF167E}"/>
              </a:ext>
            </a:extLst>
          </p:cNvPr>
          <p:cNvCxnSpPr>
            <a:cxnSpLocks/>
          </p:cNvCxnSpPr>
          <p:nvPr/>
        </p:nvCxnSpPr>
        <p:spPr>
          <a:xfrm>
            <a:off x="2813744" y="4855988"/>
            <a:ext cx="1539083" cy="0"/>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255038" y="1992928"/>
            <a:ext cx="196616" cy="2849569"/>
            <a:chOff x="4255038" y="1992928"/>
            <a:chExt cx="196616" cy="2849569"/>
          </a:xfrm>
        </p:grpSpPr>
        <p:cxnSp>
          <p:nvCxnSpPr>
            <p:cNvPr id="50" name="直線矢印コネクタ 20">
              <a:extLst>
                <a:ext uri="{FF2B5EF4-FFF2-40B4-BE49-F238E27FC236}">
                  <a16:creationId xmlns:a16="http://schemas.microsoft.com/office/drawing/2014/main" id="{BCFB6F5B-130C-4406-B526-3E8DED2E6785}"/>
                </a:ext>
              </a:extLst>
            </p:cNvPr>
            <p:cNvCxnSpPr>
              <a:cxnSpLocks/>
            </p:cNvCxnSpPr>
            <p:nvPr/>
          </p:nvCxnSpPr>
          <p:spPr>
            <a:xfrm flipV="1">
              <a:off x="4352827" y="2189544"/>
              <a:ext cx="0" cy="2652953"/>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楕円 21">
              <a:extLst>
                <a:ext uri="{FF2B5EF4-FFF2-40B4-BE49-F238E27FC236}">
                  <a16:creationId xmlns:a16="http://schemas.microsoft.com/office/drawing/2014/main" id="{903B442E-FEDE-467C-B01F-305AD588F712}"/>
                </a:ext>
              </a:extLst>
            </p:cNvPr>
            <p:cNvSpPr/>
            <p:nvPr/>
          </p:nvSpPr>
          <p:spPr>
            <a:xfrm>
              <a:off x="4255038" y="1992928"/>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2" name="楕円 22">
            <a:extLst>
              <a:ext uri="{FF2B5EF4-FFF2-40B4-BE49-F238E27FC236}">
                <a16:creationId xmlns:a16="http://schemas.microsoft.com/office/drawing/2014/main" id="{997BBD0C-A1B5-4425-AE83-3E7EFF121998}"/>
              </a:ext>
            </a:extLst>
          </p:cNvPr>
          <p:cNvSpPr/>
          <p:nvPr/>
        </p:nvSpPr>
        <p:spPr>
          <a:xfrm>
            <a:off x="2577704" y="4757680"/>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105451" y="6061805"/>
                <a:ext cx="731030"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𝑊</m:t>
                          </m:r>
                        </m:e>
                        <m:sup>
                          <m:r>
                            <a:rPr kumimoji="1" lang="en-US" altLang="ja-JP" sz="2000" b="0" i="1" smtClean="0">
                              <a:latin typeface="Cambria Math" panose="02040503050406030204" pitchFamily="18" charset="0"/>
                            </a:rPr>
                            <m:t>∗</m:t>
                          </m:r>
                        </m:sup>
                      </m:sSup>
                    </m:oMath>
                  </m:oMathPara>
                </a14:m>
                <a:endParaRPr kumimoji="1" lang="ja-JP" altLang="en-US" sz="2000" dirty="0"/>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105451" y="6061805"/>
                <a:ext cx="731030" cy="4001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30">
                <a:extLst>
                  <a:ext uri="{FF2B5EF4-FFF2-40B4-BE49-F238E27FC236}">
                    <a16:creationId xmlns:a16="http://schemas.microsoft.com/office/drawing/2014/main" id="{FCA26F75-2DF0-46A1-AE7D-280C1ACE9FEC}"/>
                  </a:ext>
                </a:extLst>
              </p:cNvPr>
              <p:cNvSpPr txBox="1"/>
              <p:nvPr/>
            </p:nvSpPr>
            <p:spPr>
              <a:xfrm>
                <a:off x="1005718" y="4126516"/>
                <a:ext cx="549557" cy="400110"/>
              </a:xfrm>
              <a:prstGeom prst="rect">
                <a:avLst/>
              </a:prstGeom>
              <a:noFill/>
            </p:spPr>
            <p:txBody>
              <a:bodyPr wrap="square" rtlCol="0">
                <a:spAutoFit/>
              </a:bodyPr>
              <a:lstStyle/>
              <a:p>
                <a14:m>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𝐻</m:t>
                        </m:r>
                      </m:e>
                      <m:sup>
                        <m:r>
                          <a:rPr kumimoji="1" lang="en-US" altLang="ja-JP" sz="2000" b="0" i="1" smtClean="0">
                            <a:latin typeface="Cambria Math" panose="02040503050406030204" pitchFamily="18" charset="0"/>
                          </a:rPr>
                          <m:t>∗</m:t>
                        </m:r>
                      </m:sup>
                    </m:sSup>
                  </m:oMath>
                </a14:m>
                <a:r>
                  <a:rPr kumimoji="1" lang="ja-JP" altLang="en-US" sz="2000" dirty="0"/>
                  <a:t> </a:t>
                </a:r>
              </a:p>
            </p:txBody>
          </p:sp>
        </mc:Choice>
        <mc:Fallback xmlns="">
          <p:sp>
            <p:nvSpPr>
              <p:cNvPr id="58" name="テキスト ボックス 30">
                <a:extLst>
                  <a:ext uri="{FF2B5EF4-FFF2-40B4-BE49-F238E27FC236}">
                    <a16:creationId xmlns:a16="http://schemas.microsoft.com/office/drawing/2014/main" id="{FCA26F75-2DF0-46A1-AE7D-280C1ACE9FEC}"/>
                  </a:ext>
                </a:extLst>
              </p:cNvPr>
              <p:cNvSpPr txBox="1">
                <a:spLocks noRot="1" noChangeAspect="1" noMove="1" noResize="1" noEditPoints="1" noAdjustHandles="1" noChangeArrowheads="1" noChangeShapeType="1" noTextEdit="1"/>
              </p:cNvSpPr>
              <p:nvPr/>
            </p:nvSpPr>
            <p:spPr>
              <a:xfrm>
                <a:off x="1005718" y="4126516"/>
                <a:ext cx="549557" cy="40011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11"/>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12"/>
                <a:stretch>
                  <a:fillRect t="-3448" r="-2646"/>
                </a:stretch>
              </a:blipFill>
            </p:spPr>
            <p:txBody>
              <a:bodyPr/>
              <a:lstStyle/>
              <a:p>
                <a:r>
                  <a:rPr lang="ja-JP" altLang="en-US">
                    <a:noFill/>
                  </a:rPr>
                  <a:t> </a:t>
                </a:r>
              </a:p>
            </p:txBody>
          </p:sp>
        </mc:Fallback>
      </mc:AlternateContent>
      <p:sp>
        <p:nvSpPr>
          <p:cNvPr id="33" name="テキスト ボックス 17">
            <a:extLst>
              <a:ext uri="{FF2B5EF4-FFF2-40B4-BE49-F238E27FC236}">
                <a16:creationId xmlns:a16="http://schemas.microsoft.com/office/drawing/2014/main" id="{6BDF883C-5AAC-4026-8D96-E9E9F434F6F6}"/>
              </a:ext>
            </a:extLst>
          </p:cNvPr>
          <p:cNvSpPr txBox="1"/>
          <p:nvPr/>
        </p:nvSpPr>
        <p:spPr>
          <a:xfrm>
            <a:off x="5230975" y="603468"/>
            <a:ext cx="2868692" cy="1015663"/>
          </a:xfrm>
          <a:prstGeom prst="rect">
            <a:avLst/>
          </a:prstGeom>
          <a:solidFill>
            <a:schemeClr val="bg1"/>
          </a:solidFill>
        </p:spPr>
        <p:txBody>
          <a:bodyPr wrap="square" rtlCol="0">
            <a:spAutoFit/>
          </a:bodyPr>
          <a:lstStyle/>
          <a:p>
            <a:r>
              <a:rPr lang="en-US" altLang="ja-JP" sz="2000" dirty="0"/>
              <a:t>Supply</a:t>
            </a:r>
            <a:r>
              <a:rPr kumimoji="1" lang="en-US" altLang="ja-JP" sz="2000" dirty="0"/>
              <a:t> Curve</a:t>
            </a:r>
          </a:p>
          <a:p>
            <a:r>
              <a:rPr kumimoji="1" lang="en-US" altLang="ja-JP" sz="2000" dirty="0"/>
              <a:t>(Hash rate is increasing in winning rate)</a:t>
            </a:r>
          </a:p>
        </p:txBody>
      </p:sp>
      <mc:AlternateContent xmlns:mc="http://schemas.openxmlformats.org/markup-compatibility/2006" xmlns:a14="http://schemas.microsoft.com/office/drawing/2010/main">
        <mc:Choice Requires="a14">
          <p:sp>
            <p:nvSpPr>
              <p:cNvPr id="34" name="テキスト ボックス 26">
                <a:extLst>
                  <a:ext uri="{FF2B5EF4-FFF2-40B4-BE49-F238E27FC236}">
                    <a16:creationId xmlns:a16="http://schemas.microsoft.com/office/drawing/2014/main" id="{4416B471-A03E-4081-AF68-FD8AF41E4334}"/>
                  </a:ext>
                </a:extLst>
              </p:cNvPr>
              <p:cNvSpPr txBox="1"/>
              <p:nvPr/>
            </p:nvSpPr>
            <p:spPr>
              <a:xfrm>
                <a:off x="1659361" y="6061805"/>
                <a:ext cx="1114959"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𝑊</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m:oMathPara>
                </a14:m>
                <a:endParaRPr kumimoji="1" lang="ja-JP" altLang="en-US" sz="2000" dirty="0"/>
              </a:p>
            </p:txBody>
          </p:sp>
        </mc:Choice>
        <mc:Fallback xmlns="">
          <p:sp>
            <p:nvSpPr>
              <p:cNvPr id="34" name="テキスト ボックス 26">
                <a:extLst>
                  <a:ext uri="{FF2B5EF4-FFF2-40B4-BE49-F238E27FC236}">
                    <a16:creationId xmlns:a16="http://schemas.microsoft.com/office/drawing/2014/main" id="{4416B471-A03E-4081-AF68-FD8AF41E4334}"/>
                  </a:ext>
                </a:extLst>
              </p:cNvPr>
              <p:cNvSpPr txBox="1">
                <a:spLocks noRot="1" noChangeAspect="1" noMove="1" noResize="1" noEditPoints="1" noAdjustHandles="1" noChangeArrowheads="1" noChangeShapeType="1" noTextEdit="1"/>
              </p:cNvSpPr>
              <p:nvPr/>
            </p:nvSpPr>
            <p:spPr>
              <a:xfrm>
                <a:off x="1659361" y="6061805"/>
                <a:ext cx="1114959" cy="400110"/>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29">
                <a:extLst>
                  <a:ext uri="{FF2B5EF4-FFF2-40B4-BE49-F238E27FC236}">
                    <a16:creationId xmlns:a16="http://schemas.microsoft.com/office/drawing/2014/main" id="{0ADA6F13-04A2-4934-AAC3-79A6F99155A1}"/>
                  </a:ext>
                </a:extLst>
              </p:cNvPr>
              <p:cNvSpPr txBox="1"/>
              <p:nvPr/>
            </p:nvSpPr>
            <p:spPr>
              <a:xfrm>
                <a:off x="512276" y="4842497"/>
                <a:ext cx="549557" cy="400110"/>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𝐻</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a14:m>
                <a:r>
                  <a:rPr kumimoji="1" lang="ja-JP" altLang="en-US" sz="2000" dirty="0"/>
                  <a:t> </a:t>
                </a:r>
              </a:p>
            </p:txBody>
          </p:sp>
        </mc:Choice>
        <mc:Fallback xmlns="">
          <p:sp>
            <p:nvSpPr>
              <p:cNvPr id="36" name="テキスト ボックス 29">
                <a:extLst>
                  <a:ext uri="{FF2B5EF4-FFF2-40B4-BE49-F238E27FC236}">
                    <a16:creationId xmlns:a16="http://schemas.microsoft.com/office/drawing/2014/main" id="{0ADA6F13-04A2-4934-AAC3-79A6F99155A1}"/>
                  </a:ext>
                </a:extLst>
              </p:cNvPr>
              <p:cNvSpPr txBox="1">
                <a:spLocks noRot="1" noChangeAspect="1" noMove="1" noResize="1" noEditPoints="1" noAdjustHandles="1" noChangeArrowheads="1" noChangeShapeType="1" noTextEdit="1"/>
              </p:cNvSpPr>
              <p:nvPr/>
            </p:nvSpPr>
            <p:spPr>
              <a:xfrm>
                <a:off x="512276" y="4842497"/>
                <a:ext cx="549557" cy="400110"/>
              </a:xfrm>
              <a:prstGeom prst="rect">
                <a:avLst/>
              </a:prstGeom>
              <a:blipFill>
                <a:blip r:embed="rId15"/>
                <a:stretch>
                  <a:fillRect r="-6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29">
                <a:extLst>
                  <a:ext uri="{FF2B5EF4-FFF2-40B4-BE49-F238E27FC236}">
                    <a16:creationId xmlns:a16="http://schemas.microsoft.com/office/drawing/2014/main" id="{0ADA6F13-04A2-4934-AAC3-79A6F99155A1}"/>
                  </a:ext>
                </a:extLst>
              </p:cNvPr>
              <p:cNvSpPr txBox="1"/>
              <p:nvPr/>
            </p:nvSpPr>
            <p:spPr>
              <a:xfrm>
                <a:off x="435783" y="2060863"/>
                <a:ext cx="54955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𝐻</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𝑁𝑒𝑤</m:t>
                          </m:r>
                        </m:e>
                      </m:d>
                    </m:oMath>
                  </m:oMathPara>
                </a14:m>
                <a:endParaRPr kumimoji="1" lang="ja-JP" altLang="en-US" sz="2000" dirty="0"/>
              </a:p>
            </p:txBody>
          </p:sp>
        </mc:Choice>
        <mc:Fallback xmlns="">
          <p:sp>
            <p:nvSpPr>
              <p:cNvPr id="43" name="テキスト ボックス 29">
                <a:extLst>
                  <a:ext uri="{FF2B5EF4-FFF2-40B4-BE49-F238E27FC236}">
                    <a16:creationId xmlns:a16="http://schemas.microsoft.com/office/drawing/2014/main" id="{0ADA6F13-04A2-4934-AAC3-79A6F99155A1}"/>
                  </a:ext>
                </a:extLst>
              </p:cNvPr>
              <p:cNvSpPr txBox="1">
                <a:spLocks noRot="1" noChangeAspect="1" noMove="1" noResize="1" noEditPoints="1" noAdjustHandles="1" noChangeArrowheads="1" noChangeShapeType="1" noTextEdit="1"/>
              </p:cNvSpPr>
              <p:nvPr/>
            </p:nvSpPr>
            <p:spPr>
              <a:xfrm>
                <a:off x="435783" y="2060863"/>
                <a:ext cx="549557" cy="400110"/>
              </a:xfrm>
              <a:prstGeom prst="rect">
                <a:avLst/>
              </a:prstGeom>
              <a:blipFill>
                <a:blip r:embed="rId16"/>
                <a:stretch>
                  <a:fillRect r="-780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28">
                <a:extLst>
                  <a:ext uri="{FF2B5EF4-FFF2-40B4-BE49-F238E27FC236}">
                    <a16:creationId xmlns:a16="http://schemas.microsoft.com/office/drawing/2014/main" id="{CCD135BA-76B8-488A-A8B2-A66FC55B3AD4}"/>
                  </a:ext>
                </a:extLst>
              </p:cNvPr>
              <p:cNvSpPr txBox="1"/>
              <p:nvPr/>
            </p:nvSpPr>
            <p:spPr>
              <a:xfrm>
                <a:off x="4333687" y="6061805"/>
                <a:ext cx="731029"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𝑊</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𝑁𝑒𝑤</m:t>
                          </m:r>
                        </m:e>
                      </m:d>
                    </m:oMath>
                  </m:oMathPara>
                </a14:m>
                <a:endParaRPr kumimoji="1" lang="ja-JP" altLang="en-US" sz="2000" dirty="0"/>
              </a:p>
            </p:txBody>
          </p:sp>
        </mc:Choice>
        <mc:Fallback xmlns="">
          <p:sp>
            <p:nvSpPr>
              <p:cNvPr id="60" name="テキスト ボックス 28">
                <a:extLst>
                  <a:ext uri="{FF2B5EF4-FFF2-40B4-BE49-F238E27FC236}">
                    <a16:creationId xmlns:a16="http://schemas.microsoft.com/office/drawing/2014/main" id="{CCD135BA-76B8-488A-A8B2-A66FC55B3AD4}"/>
                  </a:ext>
                </a:extLst>
              </p:cNvPr>
              <p:cNvSpPr txBox="1">
                <a:spLocks noRot="1" noChangeAspect="1" noMove="1" noResize="1" noEditPoints="1" noAdjustHandles="1" noChangeArrowheads="1" noChangeShapeType="1" noTextEdit="1"/>
              </p:cNvSpPr>
              <p:nvPr/>
            </p:nvSpPr>
            <p:spPr>
              <a:xfrm>
                <a:off x="4333687" y="6061805"/>
                <a:ext cx="731029" cy="400110"/>
              </a:xfrm>
              <a:prstGeom prst="rect">
                <a:avLst/>
              </a:prstGeom>
              <a:blipFill>
                <a:blip r:embed="rId17"/>
                <a:stretch>
                  <a:fillRect r="-4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464887" y="1792594"/>
                <a:ext cx="3458132" cy="160556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𝑊</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𝑁𝑒𝑤</m:t>
                          </m:r>
                        </m:e>
                      </m:d>
                      <m:r>
                        <a:rPr lang="en-US" altLang="ja-JP" sz="2400" i="1" smtClean="0">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acc>
                            <m:accPr>
                              <m:chr m:val="̂"/>
                              <m:ctrlPr>
                                <a:rPr lang="en-US" altLang="ja-JP" sz="2400" b="0" i="1" smtClean="0">
                                  <a:latin typeface="Cambria Math" panose="02040503050406030204" pitchFamily="18" charset="0"/>
                                </a:rPr>
                              </m:ctrlPr>
                            </m:accPr>
                            <m:e>
                              <m:r>
                                <a:rPr lang="en-US" altLang="ja-JP" sz="2400" b="0" i="1" smtClean="0">
                                  <a:latin typeface="Cambria Math" panose="02040503050406030204" pitchFamily="18" charset="0"/>
                                </a:rPr>
                                <m:t>𝐻</m:t>
                              </m:r>
                            </m:e>
                          </m:acc>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𝑂𝑙𝑑</m:t>
                              </m:r>
                            </m:e>
                          </m:d>
                          <m:r>
                            <a:rPr lang="en-US" altLang="ja-JP" sz="2400" b="0" i="1" smtClean="0">
                              <a:latin typeface="Cambria Math" panose="02040503050406030204" pitchFamily="18" charset="0"/>
                            </a:rPr>
                            <m:t>×</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𝐵</m:t>
                              </m:r>
                            </m:e>
                            <m:sup>
                              <m:r>
                                <a:rPr lang="en-US" altLang="ja-JP" sz="2400" i="1">
                                  <a:latin typeface="Cambria Math" panose="02040503050406030204" pitchFamily="18" charset="0"/>
                                </a:rPr>
                                <m:t>∗</m:t>
                              </m:r>
                            </m:sup>
                          </m:sSup>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𝐻</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𝑂𝑙𝑑</m:t>
                              </m:r>
                            </m:e>
                          </m:d>
                          <m: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𝐵</m:t>
                              </m:r>
                            </m:e>
                            <m:sup>
                              <m:r>
                                <a:rPr lang="en-US" altLang="ja-JP" sz="2400" b="0" i="1" smtClean="0">
                                  <a:latin typeface="Cambria Math" panose="02040503050406030204" pitchFamily="18" charset="0"/>
                                </a:rPr>
                                <m:t>∗</m:t>
                              </m:r>
                            </m:sup>
                          </m:sSup>
                        </m:den>
                      </m:f>
                    </m:oMath>
                  </m:oMathPara>
                </a14:m>
                <a:endParaRPr lang="ja-JP" alt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5464887" y="1792594"/>
                <a:ext cx="3458132" cy="1605568"/>
              </a:xfrm>
              <a:prstGeom prst="rect">
                <a:avLst/>
              </a:prstGeom>
              <a:blipFill>
                <a:blip r:embed="rId1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6970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
                                        <p:tgtEl>
                                          <p:spTgt spid="2"/>
                                        </p:tgtEl>
                                      </p:cBhvr>
                                    </p:animEffect>
                                  </p:childTnLst>
                                </p:cTn>
                              </p:par>
                            </p:childTnLst>
                          </p:cTn>
                        </p:par>
                        <p:par>
                          <p:cTn id="8" fill="hold">
                            <p:stCondLst>
                              <p:cond delay="200"/>
                            </p:stCondLst>
                            <p:childTnLst>
                              <p:par>
                                <p:cTn id="9" presetID="16" presetClass="entr" presetSubtype="37"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49890D9-7F0F-4CED-8EEA-2CA394DD6D2D}"/>
              </a:ext>
            </a:extLst>
          </p:cNvPr>
          <p:cNvSpPr/>
          <p:nvPr/>
        </p:nvSpPr>
        <p:spPr>
          <a:xfrm>
            <a:off x="3059832" y="404664"/>
            <a:ext cx="5544616" cy="1323439"/>
          </a:xfrm>
          <a:prstGeom prst="rect">
            <a:avLst/>
          </a:prstGeom>
        </p:spPr>
        <p:txBody>
          <a:bodyPr wrap="square">
            <a:spAutoFit/>
          </a:bodyPr>
          <a:lstStyle/>
          <a:p>
            <a:r>
              <a:rPr lang="en-US" altLang="ja-JP" sz="4000" b="1" dirty="0">
                <a:latin typeface="+mj-lt"/>
              </a:rPr>
              <a:t>BUIDL</a:t>
            </a:r>
            <a:r>
              <a:rPr lang="en-US" altLang="ja-JP" sz="4000" dirty="0">
                <a:latin typeface="+mj-lt"/>
              </a:rPr>
              <a:t> as a blockchain service provider</a:t>
            </a:r>
            <a:endParaRPr lang="ja-JP" altLang="en-US" sz="4000" dirty="0">
              <a:latin typeface="+mj-lt"/>
            </a:endParaRPr>
          </a:p>
        </p:txBody>
      </p:sp>
      <p:pic>
        <p:nvPicPr>
          <p:cNvPr id="1026" name="Picture 2">
            <a:extLst>
              <a:ext uri="{FF2B5EF4-FFF2-40B4-BE49-F238E27FC236}">
                <a16:creationId xmlns:a16="http://schemas.microsoft.com/office/drawing/2014/main" id="{F1C85164-0B90-4B38-B7D3-14288E549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193357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0F0DB8D-5489-42BE-A087-A8FABF5AD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149080"/>
            <a:ext cx="27813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99875B3-5975-41F6-A162-71E2B0140B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431" y="4213584"/>
            <a:ext cx="1295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4D0D7E4-7880-481E-B674-70B538252A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59" y="4213584"/>
            <a:ext cx="2021124" cy="405383"/>
          </a:xfrm>
          <a:prstGeom prst="rect">
            <a:avLst/>
          </a:prstGeom>
          <a:noFill/>
          <a:extLst>
            <a:ext uri="{909E8E84-426E-40DD-AFC4-6F175D3DCCD1}">
              <a14:hiddenFill xmlns:a14="http://schemas.microsoft.com/office/drawing/2010/main">
                <a:solidFill>
                  <a:srgbClr val="FFFFFF"/>
                </a:solidFill>
              </a14:hiddenFill>
            </a:ext>
          </a:extLst>
        </p:spPr>
      </p:pic>
      <p:sp>
        <p:nvSpPr>
          <p:cNvPr id="8" name="四角形: 角を丸くする 7">
            <a:extLst>
              <a:ext uri="{FF2B5EF4-FFF2-40B4-BE49-F238E27FC236}">
                <a16:creationId xmlns:a16="http://schemas.microsoft.com/office/drawing/2014/main" id="{F7EBE910-4F66-4D30-9FDB-57F323BECC2F}"/>
              </a:ext>
            </a:extLst>
          </p:cNvPr>
          <p:cNvSpPr/>
          <p:nvPr/>
        </p:nvSpPr>
        <p:spPr>
          <a:xfrm>
            <a:off x="899592" y="3284984"/>
            <a:ext cx="3312368" cy="50405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rPr>
              <a:t>Consulting &amp; Development</a:t>
            </a:r>
            <a:endParaRPr kumimoji="1" lang="ja-JP" altLang="en-US" b="1" dirty="0">
              <a:solidFill>
                <a:schemeClr val="bg1"/>
              </a:solidFill>
            </a:endParaRPr>
          </a:p>
        </p:txBody>
      </p:sp>
      <p:sp>
        <p:nvSpPr>
          <p:cNvPr id="13" name="四角形: 角を丸くする 12">
            <a:extLst>
              <a:ext uri="{FF2B5EF4-FFF2-40B4-BE49-F238E27FC236}">
                <a16:creationId xmlns:a16="http://schemas.microsoft.com/office/drawing/2014/main" id="{B5131554-BDBA-4286-AB7D-F4822589B38C}"/>
              </a:ext>
            </a:extLst>
          </p:cNvPr>
          <p:cNvSpPr/>
          <p:nvPr/>
        </p:nvSpPr>
        <p:spPr>
          <a:xfrm>
            <a:off x="4811578" y="3284984"/>
            <a:ext cx="3312368" cy="50405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Research &amp; Development</a:t>
            </a:r>
            <a:endParaRPr kumimoji="1" lang="ja-JP" altLang="en-US" b="1" dirty="0"/>
          </a:p>
        </p:txBody>
      </p:sp>
      <p:pic>
        <p:nvPicPr>
          <p:cNvPr id="12" name="図 11">
            <a:extLst>
              <a:ext uri="{FF2B5EF4-FFF2-40B4-BE49-F238E27FC236}">
                <a16:creationId xmlns:a16="http://schemas.microsoft.com/office/drawing/2014/main" id="{9903959C-69BE-4D2A-A338-80FC279C50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7307" y="5208912"/>
            <a:ext cx="1331640" cy="914202"/>
          </a:xfrm>
          <a:prstGeom prst="rect">
            <a:avLst/>
          </a:prstGeom>
        </p:spPr>
      </p:pic>
    </p:spTree>
    <p:extLst>
      <p:ext uri="{BB962C8B-B14F-4D97-AF65-F5344CB8AC3E}">
        <p14:creationId xmlns:p14="http://schemas.microsoft.com/office/powerpoint/2010/main" val="207501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7">
            <a:extLst>
              <a:ext uri="{FF2B5EF4-FFF2-40B4-BE49-F238E27FC236}">
                <a16:creationId xmlns:a16="http://schemas.microsoft.com/office/drawing/2014/main" id="{69336AD2-9A8C-46D7-ACD4-A2CD1E9B5612}"/>
              </a:ext>
            </a:extLst>
          </p:cNvPr>
          <p:cNvCxnSpPr>
            <a:cxnSpLocks/>
          </p:cNvCxnSpPr>
          <p:nvPr/>
        </p:nvCxnSpPr>
        <p:spPr>
          <a:xfrm>
            <a:off x="1268094" y="2091236"/>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6">
            <a:extLst>
              <a:ext uri="{FF2B5EF4-FFF2-40B4-BE49-F238E27FC236}">
                <a16:creationId xmlns:a16="http://schemas.microsoft.com/office/drawing/2014/main" id="{3A85655D-873E-417E-98D1-7B57DC7426ED}"/>
              </a:ext>
            </a:extLst>
          </p:cNvPr>
          <p:cNvCxnSpPr>
            <a:cxnSpLocks/>
          </p:cNvCxnSpPr>
          <p:nvPr/>
        </p:nvCxnSpPr>
        <p:spPr>
          <a:xfrm>
            <a:off x="1268094" y="4855988"/>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6">
            <a:extLst>
              <a:ext uri="{FF2B5EF4-FFF2-40B4-BE49-F238E27FC236}">
                <a16:creationId xmlns:a16="http://schemas.microsoft.com/office/drawing/2014/main" id="{3A85655D-873E-417E-98D1-7B57DC7426ED}"/>
              </a:ext>
            </a:extLst>
          </p:cNvPr>
          <p:cNvCxnSpPr>
            <a:cxnSpLocks/>
          </p:cNvCxnSpPr>
          <p:nvPr/>
        </p:nvCxnSpPr>
        <p:spPr>
          <a:xfrm>
            <a:off x="1268094" y="4126516"/>
            <a:ext cx="6894183"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直線コネクタ 8">
            <a:extLst>
              <a:ext uri="{FF2B5EF4-FFF2-40B4-BE49-F238E27FC236}">
                <a16:creationId xmlns:a16="http://schemas.microsoft.com/office/drawing/2014/main" id="{F9F62B63-B5F5-4BAE-B3D6-12DDAA23F0D2}"/>
              </a:ext>
            </a:extLst>
          </p:cNvPr>
          <p:cNvCxnSpPr>
            <a:cxnSpLocks/>
          </p:cNvCxnSpPr>
          <p:nvPr/>
        </p:nvCxnSpPr>
        <p:spPr>
          <a:xfrm>
            <a:off x="2676012"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直線コネクタ 9">
            <a:extLst>
              <a:ext uri="{FF2B5EF4-FFF2-40B4-BE49-F238E27FC236}">
                <a16:creationId xmlns:a16="http://schemas.microsoft.com/office/drawing/2014/main" id="{F6304379-FF41-4A9E-8AF2-A85FA6CC4CAC}"/>
              </a:ext>
            </a:extLst>
          </p:cNvPr>
          <p:cNvCxnSpPr>
            <a:cxnSpLocks/>
          </p:cNvCxnSpPr>
          <p:nvPr/>
        </p:nvCxnSpPr>
        <p:spPr>
          <a:xfrm>
            <a:off x="4355976"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189573" y="79809"/>
            <a:ext cx="0" cy="6079341"/>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6069744" y="4668048"/>
                <a:ext cx="1703401" cy="707886"/>
              </a:xfrm>
              <a:prstGeom prst="rect">
                <a:avLst/>
              </a:prstGeom>
              <a:solidFill>
                <a:schemeClr val="bg1"/>
              </a:solidFill>
            </p:spPr>
            <p:txBody>
              <a:bodyPr wrap="square" rtlCol="0">
                <a:spAutoFit/>
              </a:bodyPr>
              <a:lstStyle/>
              <a:p>
                <a:pPr algn="r"/>
                <a:r>
                  <a:rPr kumimoji="1" lang="en-US" altLang="ja-JP" sz="2000" dirty="0"/>
                  <a:t>Policy Curve </a:t>
                </a:r>
              </a:p>
              <a:p>
                <a:pPr algn="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𝑊𝐻</m:t>
                    </m:r>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𝐵</m:t>
                        </m:r>
                      </m:e>
                      <m:sup>
                        <m:r>
                          <a:rPr kumimoji="1" lang="en-US" altLang="ja-JP" sz="2000" b="0" i="1" smtClean="0">
                            <a:latin typeface="Cambria Math" panose="02040503050406030204" pitchFamily="18" charset="0"/>
                          </a:rPr>
                          <m:t>∗</m:t>
                        </m:r>
                      </m:sup>
                    </m:sSup>
                  </m:oMath>
                </a14:m>
                <a:endParaRPr kumimoji="1" lang="ja-JP" altLang="en-US" sz="2000" dirty="0"/>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6069744" y="4668048"/>
                <a:ext cx="1703401" cy="707886"/>
              </a:xfrm>
              <a:prstGeom prst="rect">
                <a:avLst/>
              </a:prstGeom>
              <a:blipFill>
                <a:blip r:embed="rId5"/>
                <a:stretch>
                  <a:fillRect t="-4310" r="-7168"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19">
            <a:extLst>
              <a:ext uri="{FF2B5EF4-FFF2-40B4-BE49-F238E27FC236}">
                <a16:creationId xmlns:a16="http://schemas.microsoft.com/office/drawing/2014/main" id="{0FC3F71D-907A-4569-9DA8-0100B5EF167E}"/>
              </a:ext>
            </a:extLst>
          </p:cNvPr>
          <p:cNvCxnSpPr>
            <a:cxnSpLocks/>
          </p:cNvCxnSpPr>
          <p:nvPr/>
        </p:nvCxnSpPr>
        <p:spPr>
          <a:xfrm>
            <a:off x="2813744" y="4855988"/>
            <a:ext cx="1539083" cy="0"/>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255038" y="1992928"/>
            <a:ext cx="196616" cy="2849569"/>
            <a:chOff x="4255038" y="1992928"/>
            <a:chExt cx="196616" cy="2849569"/>
          </a:xfrm>
        </p:grpSpPr>
        <p:cxnSp>
          <p:nvCxnSpPr>
            <p:cNvPr id="50" name="直線矢印コネクタ 20">
              <a:extLst>
                <a:ext uri="{FF2B5EF4-FFF2-40B4-BE49-F238E27FC236}">
                  <a16:creationId xmlns:a16="http://schemas.microsoft.com/office/drawing/2014/main" id="{BCFB6F5B-130C-4406-B526-3E8DED2E6785}"/>
                </a:ext>
              </a:extLst>
            </p:cNvPr>
            <p:cNvCxnSpPr>
              <a:cxnSpLocks/>
            </p:cNvCxnSpPr>
            <p:nvPr/>
          </p:nvCxnSpPr>
          <p:spPr>
            <a:xfrm flipV="1">
              <a:off x="4352827" y="2189544"/>
              <a:ext cx="0" cy="2652953"/>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楕円 21">
              <a:extLst>
                <a:ext uri="{FF2B5EF4-FFF2-40B4-BE49-F238E27FC236}">
                  <a16:creationId xmlns:a16="http://schemas.microsoft.com/office/drawing/2014/main" id="{903B442E-FEDE-467C-B01F-305AD588F712}"/>
                </a:ext>
              </a:extLst>
            </p:cNvPr>
            <p:cNvSpPr/>
            <p:nvPr/>
          </p:nvSpPr>
          <p:spPr>
            <a:xfrm>
              <a:off x="4255038" y="1992928"/>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2" name="楕円 22">
            <a:extLst>
              <a:ext uri="{FF2B5EF4-FFF2-40B4-BE49-F238E27FC236}">
                <a16:creationId xmlns:a16="http://schemas.microsoft.com/office/drawing/2014/main" id="{997BBD0C-A1B5-4425-AE83-3E7EFF121998}"/>
              </a:ext>
            </a:extLst>
          </p:cNvPr>
          <p:cNvSpPr/>
          <p:nvPr/>
        </p:nvSpPr>
        <p:spPr>
          <a:xfrm>
            <a:off x="2577704" y="4757680"/>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105451" y="6061805"/>
                <a:ext cx="731030"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𝑊</m:t>
                          </m:r>
                        </m:e>
                        <m:sup>
                          <m:r>
                            <a:rPr kumimoji="1" lang="en-US" altLang="ja-JP" sz="2000" b="0" i="1" smtClean="0">
                              <a:latin typeface="Cambria Math" panose="02040503050406030204" pitchFamily="18" charset="0"/>
                            </a:rPr>
                            <m:t>∗</m:t>
                          </m:r>
                        </m:sup>
                      </m:sSup>
                    </m:oMath>
                  </m:oMathPara>
                </a14:m>
                <a:endParaRPr kumimoji="1" lang="ja-JP" altLang="en-US" sz="2000" dirty="0"/>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105451" y="6061805"/>
                <a:ext cx="731030" cy="4001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30">
                <a:extLst>
                  <a:ext uri="{FF2B5EF4-FFF2-40B4-BE49-F238E27FC236}">
                    <a16:creationId xmlns:a16="http://schemas.microsoft.com/office/drawing/2014/main" id="{FCA26F75-2DF0-46A1-AE7D-280C1ACE9FEC}"/>
                  </a:ext>
                </a:extLst>
              </p:cNvPr>
              <p:cNvSpPr txBox="1"/>
              <p:nvPr/>
            </p:nvSpPr>
            <p:spPr>
              <a:xfrm>
                <a:off x="1005718" y="4126516"/>
                <a:ext cx="549557" cy="400110"/>
              </a:xfrm>
              <a:prstGeom prst="rect">
                <a:avLst/>
              </a:prstGeom>
              <a:noFill/>
            </p:spPr>
            <p:txBody>
              <a:bodyPr wrap="square" rtlCol="0">
                <a:spAutoFit/>
              </a:bodyPr>
              <a:lstStyle/>
              <a:p>
                <a14:m>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𝐻</m:t>
                        </m:r>
                      </m:e>
                      <m:sup>
                        <m:r>
                          <a:rPr kumimoji="1" lang="en-US" altLang="ja-JP" sz="2000" b="0" i="1" smtClean="0">
                            <a:latin typeface="Cambria Math" panose="02040503050406030204" pitchFamily="18" charset="0"/>
                          </a:rPr>
                          <m:t>∗</m:t>
                        </m:r>
                      </m:sup>
                    </m:sSup>
                  </m:oMath>
                </a14:m>
                <a:r>
                  <a:rPr kumimoji="1" lang="ja-JP" altLang="en-US" sz="2000" dirty="0"/>
                  <a:t> </a:t>
                </a:r>
              </a:p>
            </p:txBody>
          </p:sp>
        </mc:Choice>
        <mc:Fallback xmlns="">
          <p:sp>
            <p:nvSpPr>
              <p:cNvPr id="58" name="テキスト ボックス 30">
                <a:extLst>
                  <a:ext uri="{FF2B5EF4-FFF2-40B4-BE49-F238E27FC236}">
                    <a16:creationId xmlns:a16="http://schemas.microsoft.com/office/drawing/2014/main" id="{FCA26F75-2DF0-46A1-AE7D-280C1ACE9FEC}"/>
                  </a:ext>
                </a:extLst>
              </p:cNvPr>
              <p:cNvSpPr txBox="1">
                <a:spLocks noRot="1" noChangeAspect="1" noMove="1" noResize="1" noEditPoints="1" noAdjustHandles="1" noChangeArrowheads="1" noChangeShapeType="1" noTextEdit="1"/>
              </p:cNvSpPr>
              <p:nvPr/>
            </p:nvSpPr>
            <p:spPr>
              <a:xfrm>
                <a:off x="1005718" y="4126516"/>
                <a:ext cx="549557" cy="40011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11"/>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12"/>
                <a:stretch>
                  <a:fillRect t="-3448" r="-26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19359" y="2202606"/>
                <a:ext cx="3797057" cy="1508105"/>
              </a:xfrm>
              <a:prstGeom prst="rect">
                <a:avLst/>
              </a:prstGeom>
              <a:solidFill>
                <a:schemeClr val="bg1"/>
              </a:solidFill>
            </p:spPr>
            <p:txBody>
              <a:bodyPr wrap="square" rtlCol="0">
                <a:spAutoFit/>
              </a:bodyPr>
              <a:lstStyle/>
              <a:p>
                <a:r>
                  <a:rPr kumimoji="1" lang="en-US" altLang="ja-JP" sz="2400" b="1" dirty="0">
                    <a:solidFill>
                      <a:schemeClr val="tx2"/>
                    </a:solidFill>
                  </a:rPr>
                  <a:t>Overshoot.</a:t>
                </a:r>
              </a:p>
              <a:p>
                <a:endParaRPr kumimoji="1" lang="en-US" altLang="ja-JP" sz="1000" b="1" dirty="0">
                  <a:solidFill>
                    <a:schemeClr val="tx2"/>
                  </a:solidFill>
                </a:endParaRPr>
              </a:p>
              <a:p>
                <a:endParaRPr lang="en-US" altLang="ja-JP" sz="1000" b="1" dirty="0">
                  <a:solidFill>
                    <a:schemeClr val="tx2"/>
                  </a:solidFill>
                </a:endParaRPr>
              </a:p>
              <a:p>
                <a:r>
                  <a:rPr kumimoji="1" lang="en-US" altLang="ja-JP" sz="2400" b="1" dirty="0">
                    <a:solidFill>
                      <a:schemeClr val="tx2"/>
                    </a:solidFill>
                  </a:rPr>
                  <a:t>Fails to select the </a:t>
                </a:r>
                <a:r>
                  <a:rPr kumimoji="1" lang="en-US" altLang="ja-JP" sz="2400" b="1" dirty="0">
                    <a:solidFill>
                      <a:schemeClr val="accent3"/>
                    </a:solidFill>
                  </a:rPr>
                  <a:t>ideal winning rate (</a:t>
                </a:r>
                <a14:m>
                  <m:oMath xmlns:m="http://schemas.openxmlformats.org/officeDocument/2006/math">
                    <m:sSup>
                      <m:sSupPr>
                        <m:ctrlPr>
                          <a:rPr kumimoji="1" lang="en-US" altLang="ja-JP" sz="2400" b="1" i="1" smtClean="0">
                            <a:solidFill>
                              <a:schemeClr val="accent3"/>
                            </a:solidFill>
                            <a:latin typeface="Cambria Math" panose="02040503050406030204" pitchFamily="18" charset="0"/>
                          </a:rPr>
                        </m:ctrlPr>
                      </m:sSupPr>
                      <m:e>
                        <m:r>
                          <a:rPr kumimoji="1" lang="en-US" altLang="ja-JP" sz="2400" b="1" i="1" smtClean="0">
                            <a:solidFill>
                              <a:schemeClr val="accent3"/>
                            </a:solidFill>
                            <a:latin typeface="Cambria Math" panose="02040503050406030204" pitchFamily="18" charset="0"/>
                          </a:rPr>
                          <m:t>𝑾</m:t>
                        </m:r>
                      </m:e>
                      <m:sup>
                        <m:r>
                          <a:rPr kumimoji="1" lang="en-US" altLang="ja-JP" sz="2400" b="1" i="1" smtClean="0">
                            <a:solidFill>
                              <a:schemeClr val="accent3"/>
                            </a:solidFill>
                            <a:latin typeface="Cambria Math" panose="02040503050406030204" pitchFamily="18" charset="0"/>
                          </a:rPr>
                          <m:t>∗</m:t>
                        </m:r>
                      </m:sup>
                    </m:sSup>
                  </m:oMath>
                </a14:m>
                <a:r>
                  <a:rPr kumimoji="1" lang="en-US" altLang="ja-JP" sz="2400" b="1" dirty="0">
                    <a:solidFill>
                      <a:schemeClr val="accent3"/>
                    </a:solidFill>
                  </a:rPr>
                  <a:t>).</a:t>
                </a:r>
                <a:endParaRPr kumimoji="1" lang="ja-JP" altLang="en-US" sz="2400" b="1" dirty="0">
                  <a:solidFill>
                    <a:schemeClr val="tx2"/>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19359" y="2202606"/>
                <a:ext cx="3797057" cy="1508105"/>
              </a:xfrm>
              <a:prstGeom prst="rect">
                <a:avLst/>
              </a:prstGeom>
              <a:blipFill>
                <a:blip r:embed="rId13"/>
                <a:stretch>
                  <a:fillRect l="-2408" t="-2823" b="-8468"/>
                </a:stretch>
              </a:blipFill>
            </p:spPr>
            <p:txBody>
              <a:bodyPr/>
              <a:lstStyle/>
              <a:p>
                <a:r>
                  <a:rPr lang="ja-JP" altLang="en-US">
                    <a:noFill/>
                  </a:rPr>
                  <a:t> </a:t>
                </a:r>
              </a:p>
            </p:txBody>
          </p:sp>
        </mc:Fallback>
      </mc:AlternateContent>
      <p:sp>
        <p:nvSpPr>
          <p:cNvPr id="31" name="テキスト ボックス 17">
            <a:extLst>
              <a:ext uri="{FF2B5EF4-FFF2-40B4-BE49-F238E27FC236}">
                <a16:creationId xmlns:a16="http://schemas.microsoft.com/office/drawing/2014/main" id="{6BDF883C-5AAC-4026-8D96-E9E9F434F6F6}"/>
              </a:ext>
            </a:extLst>
          </p:cNvPr>
          <p:cNvSpPr txBox="1"/>
          <p:nvPr/>
        </p:nvSpPr>
        <p:spPr>
          <a:xfrm>
            <a:off x="5230975" y="603468"/>
            <a:ext cx="2868692" cy="1015663"/>
          </a:xfrm>
          <a:prstGeom prst="rect">
            <a:avLst/>
          </a:prstGeom>
          <a:solidFill>
            <a:schemeClr val="bg1"/>
          </a:solidFill>
        </p:spPr>
        <p:txBody>
          <a:bodyPr wrap="square" rtlCol="0">
            <a:spAutoFit/>
          </a:bodyPr>
          <a:lstStyle/>
          <a:p>
            <a:r>
              <a:rPr lang="en-US" altLang="ja-JP" sz="2000" dirty="0"/>
              <a:t>Supply</a:t>
            </a:r>
            <a:r>
              <a:rPr kumimoji="1" lang="en-US" altLang="ja-JP" sz="2000" dirty="0"/>
              <a:t> Curve</a:t>
            </a:r>
          </a:p>
          <a:p>
            <a:r>
              <a:rPr kumimoji="1" lang="en-US" altLang="ja-JP" sz="2000" dirty="0"/>
              <a:t>(Hash rate is increasing in winning rate)</a:t>
            </a:r>
          </a:p>
        </p:txBody>
      </p:sp>
      <mc:AlternateContent xmlns:mc="http://schemas.openxmlformats.org/markup-compatibility/2006" xmlns:a14="http://schemas.microsoft.com/office/drawing/2010/main">
        <mc:Choice Requires="a14">
          <p:sp>
            <p:nvSpPr>
              <p:cNvPr id="33" name="テキスト ボックス 26">
                <a:extLst>
                  <a:ext uri="{FF2B5EF4-FFF2-40B4-BE49-F238E27FC236}">
                    <a16:creationId xmlns:a16="http://schemas.microsoft.com/office/drawing/2014/main" id="{4416B471-A03E-4081-AF68-FD8AF41E4334}"/>
                  </a:ext>
                </a:extLst>
              </p:cNvPr>
              <p:cNvSpPr txBox="1"/>
              <p:nvPr/>
            </p:nvSpPr>
            <p:spPr>
              <a:xfrm>
                <a:off x="1659361" y="6061805"/>
                <a:ext cx="1114959"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𝑊</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m:oMathPara>
                </a14:m>
                <a:endParaRPr kumimoji="1" lang="ja-JP" altLang="en-US" sz="2000" dirty="0"/>
              </a:p>
            </p:txBody>
          </p:sp>
        </mc:Choice>
        <mc:Fallback xmlns="">
          <p:sp>
            <p:nvSpPr>
              <p:cNvPr id="33" name="テキスト ボックス 26">
                <a:extLst>
                  <a:ext uri="{FF2B5EF4-FFF2-40B4-BE49-F238E27FC236}">
                    <a16:creationId xmlns:a16="http://schemas.microsoft.com/office/drawing/2014/main" id="{4416B471-A03E-4081-AF68-FD8AF41E4334}"/>
                  </a:ext>
                </a:extLst>
              </p:cNvPr>
              <p:cNvSpPr txBox="1">
                <a:spLocks noRot="1" noChangeAspect="1" noMove="1" noResize="1" noEditPoints="1" noAdjustHandles="1" noChangeArrowheads="1" noChangeShapeType="1" noTextEdit="1"/>
              </p:cNvSpPr>
              <p:nvPr/>
            </p:nvSpPr>
            <p:spPr>
              <a:xfrm>
                <a:off x="1659361" y="6061805"/>
                <a:ext cx="1114959" cy="400110"/>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29">
                <a:extLst>
                  <a:ext uri="{FF2B5EF4-FFF2-40B4-BE49-F238E27FC236}">
                    <a16:creationId xmlns:a16="http://schemas.microsoft.com/office/drawing/2014/main" id="{0ADA6F13-04A2-4934-AAC3-79A6F99155A1}"/>
                  </a:ext>
                </a:extLst>
              </p:cNvPr>
              <p:cNvSpPr txBox="1"/>
              <p:nvPr/>
            </p:nvSpPr>
            <p:spPr>
              <a:xfrm>
                <a:off x="435783" y="2060863"/>
                <a:ext cx="54955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𝐻</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𝑁𝑒𝑤</m:t>
                          </m:r>
                        </m:e>
                      </m:d>
                    </m:oMath>
                  </m:oMathPara>
                </a14:m>
                <a:endParaRPr kumimoji="1" lang="ja-JP" altLang="en-US" sz="2000" dirty="0"/>
              </a:p>
            </p:txBody>
          </p:sp>
        </mc:Choice>
        <mc:Fallback xmlns="">
          <p:sp>
            <p:nvSpPr>
              <p:cNvPr id="34" name="テキスト ボックス 29">
                <a:extLst>
                  <a:ext uri="{FF2B5EF4-FFF2-40B4-BE49-F238E27FC236}">
                    <a16:creationId xmlns:a16="http://schemas.microsoft.com/office/drawing/2014/main" id="{0ADA6F13-04A2-4934-AAC3-79A6F99155A1}"/>
                  </a:ext>
                </a:extLst>
              </p:cNvPr>
              <p:cNvSpPr txBox="1">
                <a:spLocks noRot="1" noChangeAspect="1" noMove="1" noResize="1" noEditPoints="1" noAdjustHandles="1" noChangeArrowheads="1" noChangeShapeType="1" noTextEdit="1"/>
              </p:cNvSpPr>
              <p:nvPr/>
            </p:nvSpPr>
            <p:spPr>
              <a:xfrm>
                <a:off x="435783" y="2060863"/>
                <a:ext cx="549557" cy="400110"/>
              </a:xfrm>
              <a:prstGeom prst="rect">
                <a:avLst/>
              </a:prstGeom>
              <a:blipFill>
                <a:blip r:embed="rId15"/>
                <a:stretch>
                  <a:fillRect r="-780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29">
                <a:extLst>
                  <a:ext uri="{FF2B5EF4-FFF2-40B4-BE49-F238E27FC236}">
                    <a16:creationId xmlns:a16="http://schemas.microsoft.com/office/drawing/2014/main" id="{0ADA6F13-04A2-4934-AAC3-79A6F99155A1}"/>
                  </a:ext>
                </a:extLst>
              </p:cNvPr>
              <p:cNvSpPr txBox="1"/>
              <p:nvPr/>
            </p:nvSpPr>
            <p:spPr>
              <a:xfrm>
                <a:off x="512276" y="4842497"/>
                <a:ext cx="549557" cy="400110"/>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𝐻</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𝑂𝑙𝑑</m:t>
                        </m:r>
                      </m:e>
                    </m:d>
                  </m:oMath>
                </a14:m>
                <a:r>
                  <a:rPr kumimoji="1" lang="ja-JP" altLang="en-US" sz="2000" dirty="0"/>
                  <a:t> </a:t>
                </a:r>
              </a:p>
            </p:txBody>
          </p:sp>
        </mc:Choice>
        <mc:Fallback xmlns="">
          <p:sp>
            <p:nvSpPr>
              <p:cNvPr id="36" name="テキスト ボックス 29">
                <a:extLst>
                  <a:ext uri="{FF2B5EF4-FFF2-40B4-BE49-F238E27FC236}">
                    <a16:creationId xmlns:a16="http://schemas.microsoft.com/office/drawing/2014/main" id="{0ADA6F13-04A2-4934-AAC3-79A6F99155A1}"/>
                  </a:ext>
                </a:extLst>
              </p:cNvPr>
              <p:cNvSpPr txBox="1">
                <a:spLocks noRot="1" noChangeAspect="1" noMove="1" noResize="1" noEditPoints="1" noAdjustHandles="1" noChangeArrowheads="1" noChangeShapeType="1" noTextEdit="1"/>
              </p:cNvSpPr>
              <p:nvPr/>
            </p:nvSpPr>
            <p:spPr>
              <a:xfrm>
                <a:off x="512276" y="4842497"/>
                <a:ext cx="549557" cy="400110"/>
              </a:xfrm>
              <a:prstGeom prst="rect">
                <a:avLst/>
              </a:prstGeom>
              <a:blipFill>
                <a:blip r:embed="rId16"/>
                <a:stretch>
                  <a:fillRect r="-6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28">
                <a:extLst>
                  <a:ext uri="{FF2B5EF4-FFF2-40B4-BE49-F238E27FC236}">
                    <a16:creationId xmlns:a16="http://schemas.microsoft.com/office/drawing/2014/main" id="{CCD135BA-76B8-488A-A8B2-A66FC55B3AD4}"/>
                  </a:ext>
                </a:extLst>
              </p:cNvPr>
              <p:cNvSpPr txBox="1"/>
              <p:nvPr/>
            </p:nvSpPr>
            <p:spPr>
              <a:xfrm>
                <a:off x="4333687" y="6061805"/>
                <a:ext cx="731029" cy="400110"/>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𝑊</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𝑁𝑒𝑤</m:t>
                          </m:r>
                        </m:e>
                      </m:d>
                    </m:oMath>
                  </m:oMathPara>
                </a14:m>
                <a:endParaRPr kumimoji="1" lang="ja-JP" altLang="en-US" sz="2000" dirty="0"/>
              </a:p>
            </p:txBody>
          </p:sp>
        </mc:Choice>
        <mc:Fallback xmlns="">
          <p:sp>
            <p:nvSpPr>
              <p:cNvPr id="43" name="テキスト ボックス 28">
                <a:extLst>
                  <a:ext uri="{FF2B5EF4-FFF2-40B4-BE49-F238E27FC236}">
                    <a16:creationId xmlns:a16="http://schemas.microsoft.com/office/drawing/2014/main" id="{CCD135BA-76B8-488A-A8B2-A66FC55B3AD4}"/>
                  </a:ext>
                </a:extLst>
              </p:cNvPr>
              <p:cNvSpPr txBox="1">
                <a:spLocks noRot="1" noChangeAspect="1" noMove="1" noResize="1" noEditPoints="1" noAdjustHandles="1" noChangeArrowheads="1" noChangeShapeType="1" noTextEdit="1"/>
              </p:cNvSpPr>
              <p:nvPr/>
            </p:nvSpPr>
            <p:spPr>
              <a:xfrm>
                <a:off x="4333687" y="6061805"/>
                <a:ext cx="731029" cy="400110"/>
              </a:xfrm>
              <a:prstGeom prst="rect">
                <a:avLst/>
              </a:prstGeom>
              <a:blipFill>
                <a:blip r:embed="rId17"/>
                <a:stretch>
                  <a:fillRect r="-425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4967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直線矢印コネクタ 19">
            <a:extLst>
              <a:ext uri="{FF2B5EF4-FFF2-40B4-BE49-F238E27FC236}">
                <a16:creationId xmlns:a16="http://schemas.microsoft.com/office/drawing/2014/main" id="{0FC3F71D-907A-4569-9DA8-0100B5EF167E}"/>
              </a:ext>
            </a:extLst>
          </p:cNvPr>
          <p:cNvCxnSpPr>
            <a:cxnSpLocks/>
          </p:cNvCxnSpPr>
          <p:nvPr/>
        </p:nvCxnSpPr>
        <p:spPr>
          <a:xfrm>
            <a:off x="2262388" y="5270361"/>
            <a:ext cx="3269732" cy="0"/>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19">
            <a:extLst>
              <a:ext uri="{FF2B5EF4-FFF2-40B4-BE49-F238E27FC236}">
                <a16:creationId xmlns:a16="http://schemas.microsoft.com/office/drawing/2014/main" id="{0FC3F71D-907A-4569-9DA8-0100B5EF167E}"/>
              </a:ext>
            </a:extLst>
          </p:cNvPr>
          <p:cNvCxnSpPr>
            <a:cxnSpLocks/>
          </p:cNvCxnSpPr>
          <p:nvPr/>
        </p:nvCxnSpPr>
        <p:spPr>
          <a:xfrm flipH="1">
            <a:off x="2171700" y="2087518"/>
            <a:ext cx="2083339" cy="0"/>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19">
            <a:extLst>
              <a:ext uri="{FF2B5EF4-FFF2-40B4-BE49-F238E27FC236}">
                <a16:creationId xmlns:a16="http://schemas.microsoft.com/office/drawing/2014/main" id="{0FC3F71D-907A-4569-9DA8-0100B5EF167E}"/>
              </a:ext>
            </a:extLst>
          </p:cNvPr>
          <p:cNvCxnSpPr>
            <a:cxnSpLocks/>
          </p:cNvCxnSpPr>
          <p:nvPr/>
        </p:nvCxnSpPr>
        <p:spPr>
          <a:xfrm>
            <a:off x="2813744" y="4855988"/>
            <a:ext cx="1539083" cy="0"/>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20">
            <a:extLst>
              <a:ext uri="{FF2B5EF4-FFF2-40B4-BE49-F238E27FC236}">
                <a16:creationId xmlns:a16="http://schemas.microsoft.com/office/drawing/2014/main" id="{BCFB6F5B-130C-4406-B526-3E8DED2E6785}"/>
              </a:ext>
            </a:extLst>
          </p:cNvPr>
          <p:cNvCxnSpPr>
            <a:cxnSpLocks/>
          </p:cNvCxnSpPr>
          <p:nvPr/>
        </p:nvCxnSpPr>
        <p:spPr>
          <a:xfrm flipV="1">
            <a:off x="4352827" y="2189544"/>
            <a:ext cx="0" cy="2652953"/>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楕円 21">
            <a:extLst>
              <a:ext uri="{FF2B5EF4-FFF2-40B4-BE49-F238E27FC236}">
                <a16:creationId xmlns:a16="http://schemas.microsoft.com/office/drawing/2014/main" id="{903B442E-FEDE-467C-B01F-305AD588F712}"/>
              </a:ext>
            </a:extLst>
          </p:cNvPr>
          <p:cNvSpPr/>
          <p:nvPr/>
        </p:nvSpPr>
        <p:spPr>
          <a:xfrm>
            <a:off x="4255038" y="1992928"/>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楕円 22">
            <a:extLst>
              <a:ext uri="{FF2B5EF4-FFF2-40B4-BE49-F238E27FC236}">
                <a16:creationId xmlns:a16="http://schemas.microsoft.com/office/drawing/2014/main" id="{997BBD0C-A1B5-4425-AE83-3E7EFF121998}"/>
              </a:ext>
            </a:extLst>
          </p:cNvPr>
          <p:cNvSpPr/>
          <p:nvPr/>
        </p:nvSpPr>
        <p:spPr>
          <a:xfrm>
            <a:off x="2577704" y="4757680"/>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3"/>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4"/>
                <a:stretch>
                  <a:fillRect t="-3448" r="-2646"/>
                </a:stretch>
              </a:blipFill>
            </p:spPr>
            <p:txBody>
              <a:bodyPr/>
              <a:lstStyle/>
              <a:p>
                <a:r>
                  <a:rPr lang="ja-JP" altLang="en-US">
                    <a:noFill/>
                  </a:rPr>
                  <a:t> </a:t>
                </a:r>
              </a:p>
            </p:txBody>
          </p:sp>
        </mc:Fallback>
      </mc:AlternateContent>
      <p:grpSp>
        <p:nvGrpSpPr>
          <p:cNvPr id="13" name="Group 12"/>
          <p:cNvGrpSpPr/>
          <p:nvPr/>
        </p:nvGrpSpPr>
        <p:grpSpPr>
          <a:xfrm>
            <a:off x="2065772" y="2104727"/>
            <a:ext cx="196616" cy="3263942"/>
            <a:chOff x="2065772" y="2104727"/>
            <a:chExt cx="196616" cy="3263942"/>
          </a:xfrm>
        </p:grpSpPr>
        <p:cxnSp>
          <p:nvCxnSpPr>
            <p:cNvPr id="43" name="直線矢印コネクタ 20">
              <a:extLst>
                <a:ext uri="{FF2B5EF4-FFF2-40B4-BE49-F238E27FC236}">
                  <a16:creationId xmlns:a16="http://schemas.microsoft.com/office/drawing/2014/main" id="{BCFB6F5B-130C-4406-B526-3E8DED2E6785}"/>
                </a:ext>
              </a:extLst>
            </p:cNvPr>
            <p:cNvCxnSpPr>
              <a:cxnSpLocks/>
              <a:endCxn id="61" idx="0"/>
            </p:cNvCxnSpPr>
            <p:nvPr/>
          </p:nvCxnSpPr>
          <p:spPr>
            <a:xfrm>
              <a:off x="2164080" y="2104727"/>
              <a:ext cx="0" cy="3067326"/>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1" name="楕円 22">
              <a:extLst>
                <a:ext uri="{FF2B5EF4-FFF2-40B4-BE49-F238E27FC236}">
                  <a16:creationId xmlns:a16="http://schemas.microsoft.com/office/drawing/2014/main" id="{997BBD0C-A1B5-4425-AE83-3E7EFF121998}"/>
                </a:ext>
              </a:extLst>
            </p:cNvPr>
            <p:cNvSpPr/>
            <p:nvPr/>
          </p:nvSpPr>
          <p:spPr>
            <a:xfrm>
              <a:off x="2065772" y="5172053"/>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6" name="直線矢印コネクタ 20">
            <a:extLst>
              <a:ext uri="{FF2B5EF4-FFF2-40B4-BE49-F238E27FC236}">
                <a16:creationId xmlns:a16="http://schemas.microsoft.com/office/drawing/2014/main" id="{BCFB6F5B-130C-4406-B526-3E8DED2E6785}"/>
              </a:ext>
            </a:extLst>
          </p:cNvPr>
          <p:cNvCxnSpPr>
            <a:cxnSpLocks/>
          </p:cNvCxnSpPr>
          <p:nvPr/>
        </p:nvCxnSpPr>
        <p:spPr>
          <a:xfrm flipV="1">
            <a:off x="5528550" y="308610"/>
            <a:ext cx="0" cy="4936378"/>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1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200"/>
                                        <p:tgtEl>
                                          <p:spTgt spid="31"/>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00"/>
                                        <p:tgtEl>
                                          <p:spTgt spid="13"/>
                                        </p:tgtEl>
                                      </p:cBhvr>
                                    </p:animEffect>
                                  </p:childTnLst>
                                </p:cTn>
                              </p:par>
                            </p:childTnLst>
                          </p:cTn>
                        </p:par>
                        <p:par>
                          <p:cTn id="12" fill="hold">
                            <p:stCondLst>
                              <p:cond delay="400"/>
                            </p:stCondLst>
                            <p:childTnLst>
                              <p:par>
                                <p:cTn id="13" presetID="22" presetClass="entr" presetSubtype="8"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200"/>
                                        <p:tgtEl>
                                          <p:spTgt spid="64"/>
                                        </p:tgtEl>
                                      </p:cBhvr>
                                    </p:animEffect>
                                  </p:childTnLst>
                                </p:cTn>
                              </p:par>
                            </p:childTnLst>
                          </p:cTn>
                        </p:par>
                        <p:par>
                          <p:cTn id="16" fill="hold">
                            <p:stCondLst>
                              <p:cond delay="600"/>
                            </p:stCondLst>
                            <p:childTnLst>
                              <p:par>
                                <p:cTn id="17" presetID="22" presetClass="entr" presetSubtype="4"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2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直線矢印コネクタ 19">
            <a:extLst>
              <a:ext uri="{FF2B5EF4-FFF2-40B4-BE49-F238E27FC236}">
                <a16:creationId xmlns:a16="http://schemas.microsoft.com/office/drawing/2014/main" id="{0FC3F71D-907A-4569-9DA8-0100B5EF167E}"/>
              </a:ext>
            </a:extLst>
          </p:cNvPr>
          <p:cNvCxnSpPr>
            <a:cxnSpLocks/>
          </p:cNvCxnSpPr>
          <p:nvPr/>
        </p:nvCxnSpPr>
        <p:spPr>
          <a:xfrm>
            <a:off x="2262388" y="5270361"/>
            <a:ext cx="3269732" cy="0"/>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19">
            <a:extLst>
              <a:ext uri="{FF2B5EF4-FFF2-40B4-BE49-F238E27FC236}">
                <a16:creationId xmlns:a16="http://schemas.microsoft.com/office/drawing/2014/main" id="{0FC3F71D-907A-4569-9DA8-0100B5EF167E}"/>
              </a:ext>
            </a:extLst>
          </p:cNvPr>
          <p:cNvCxnSpPr>
            <a:cxnSpLocks/>
          </p:cNvCxnSpPr>
          <p:nvPr/>
        </p:nvCxnSpPr>
        <p:spPr>
          <a:xfrm flipH="1">
            <a:off x="2171700" y="2087518"/>
            <a:ext cx="2083339" cy="0"/>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743190" y="774350"/>
            <a:ext cx="3306444" cy="4568945"/>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p:sp>
        <p:nvSpPr>
          <p:cNvPr id="48" name="フリーフォーム: 図形 18">
            <a:extLst>
              <a:ext uri="{FF2B5EF4-FFF2-40B4-BE49-F238E27FC236}">
                <a16:creationId xmlns:a16="http://schemas.microsoft.com/office/drawing/2014/main" id="{0B72A6A5-22D0-4D8A-9F3C-3A40A3852A1A}"/>
              </a:ext>
            </a:extLst>
          </p:cNvPr>
          <p:cNvSpPr/>
          <p:nvPr/>
        </p:nvSpPr>
        <p:spPr>
          <a:xfrm>
            <a:off x="1933691" y="442668"/>
            <a:ext cx="5822926" cy="5280111"/>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19">
            <a:extLst>
              <a:ext uri="{FF2B5EF4-FFF2-40B4-BE49-F238E27FC236}">
                <a16:creationId xmlns:a16="http://schemas.microsoft.com/office/drawing/2014/main" id="{0FC3F71D-907A-4569-9DA8-0100B5EF167E}"/>
              </a:ext>
            </a:extLst>
          </p:cNvPr>
          <p:cNvCxnSpPr>
            <a:cxnSpLocks/>
          </p:cNvCxnSpPr>
          <p:nvPr/>
        </p:nvCxnSpPr>
        <p:spPr>
          <a:xfrm>
            <a:off x="2813744" y="4855988"/>
            <a:ext cx="1539083" cy="0"/>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20">
            <a:extLst>
              <a:ext uri="{FF2B5EF4-FFF2-40B4-BE49-F238E27FC236}">
                <a16:creationId xmlns:a16="http://schemas.microsoft.com/office/drawing/2014/main" id="{BCFB6F5B-130C-4406-B526-3E8DED2E6785}"/>
              </a:ext>
            </a:extLst>
          </p:cNvPr>
          <p:cNvCxnSpPr>
            <a:cxnSpLocks/>
          </p:cNvCxnSpPr>
          <p:nvPr/>
        </p:nvCxnSpPr>
        <p:spPr>
          <a:xfrm flipV="1">
            <a:off x="4352827" y="2189544"/>
            <a:ext cx="0" cy="2652953"/>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楕円 21">
            <a:extLst>
              <a:ext uri="{FF2B5EF4-FFF2-40B4-BE49-F238E27FC236}">
                <a16:creationId xmlns:a16="http://schemas.microsoft.com/office/drawing/2014/main" id="{903B442E-FEDE-467C-B01F-305AD588F712}"/>
              </a:ext>
            </a:extLst>
          </p:cNvPr>
          <p:cNvSpPr/>
          <p:nvPr/>
        </p:nvSpPr>
        <p:spPr>
          <a:xfrm>
            <a:off x="4255038" y="1992928"/>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楕円 22">
            <a:extLst>
              <a:ext uri="{FF2B5EF4-FFF2-40B4-BE49-F238E27FC236}">
                <a16:creationId xmlns:a16="http://schemas.microsoft.com/office/drawing/2014/main" id="{997BBD0C-A1B5-4425-AE83-3E7EFF121998}"/>
              </a:ext>
            </a:extLst>
          </p:cNvPr>
          <p:cNvSpPr/>
          <p:nvPr/>
        </p:nvSpPr>
        <p:spPr>
          <a:xfrm>
            <a:off x="2577704" y="4757680"/>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23">
            <a:extLst>
              <a:ext uri="{FF2B5EF4-FFF2-40B4-BE49-F238E27FC236}">
                <a16:creationId xmlns:a16="http://schemas.microsoft.com/office/drawing/2014/main" id="{70F33AB6-732D-4802-8E8D-476C4476A3B3}"/>
              </a:ext>
            </a:extLst>
          </p:cNvPr>
          <p:cNvSpPr/>
          <p:nvPr/>
        </p:nvSpPr>
        <p:spPr>
          <a:xfrm>
            <a:off x="3091265" y="4028208"/>
            <a:ext cx="196616" cy="196616"/>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3"/>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4"/>
                <a:stretch>
                  <a:fillRect t="-3448" r="-2646"/>
                </a:stretch>
              </a:blipFill>
            </p:spPr>
            <p:txBody>
              <a:bodyPr/>
              <a:lstStyle/>
              <a:p>
                <a:r>
                  <a:rPr lang="ja-JP" altLang="en-US">
                    <a:noFill/>
                  </a:rPr>
                  <a:t> </a:t>
                </a:r>
              </a:p>
            </p:txBody>
          </p:sp>
        </mc:Fallback>
      </mc:AlternateContent>
      <p:cxnSp>
        <p:nvCxnSpPr>
          <p:cNvPr id="43" name="直線矢印コネクタ 20">
            <a:extLst>
              <a:ext uri="{FF2B5EF4-FFF2-40B4-BE49-F238E27FC236}">
                <a16:creationId xmlns:a16="http://schemas.microsoft.com/office/drawing/2014/main" id="{BCFB6F5B-130C-4406-B526-3E8DED2E6785}"/>
              </a:ext>
            </a:extLst>
          </p:cNvPr>
          <p:cNvCxnSpPr>
            <a:cxnSpLocks/>
            <a:endCxn id="61" idx="0"/>
          </p:cNvCxnSpPr>
          <p:nvPr/>
        </p:nvCxnSpPr>
        <p:spPr>
          <a:xfrm>
            <a:off x="2164080" y="2104727"/>
            <a:ext cx="0" cy="3067326"/>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1" name="楕円 22">
            <a:extLst>
              <a:ext uri="{FF2B5EF4-FFF2-40B4-BE49-F238E27FC236}">
                <a16:creationId xmlns:a16="http://schemas.microsoft.com/office/drawing/2014/main" id="{997BBD0C-A1B5-4425-AE83-3E7EFF121998}"/>
              </a:ext>
            </a:extLst>
          </p:cNvPr>
          <p:cNvSpPr/>
          <p:nvPr/>
        </p:nvSpPr>
        <p:spPr>
          <a:xfrm>
            <a:off x="2065772" y="5172053"/>
            <a:ext cx="196616" cy="196616"/>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20">
            <a:extLst>
              <a:ext uri="{FF2B5EF4-FFF2-40B4-BE49-F238E27FC236}">
                <a16:creationId xmlns:a16="http://schemas.microsoft.com/office/drawing/2014/main" id="{BCFB6F5B-130C-4406-B526-3E8DED2E6785}"/>
              </a:ext>
            </a:extLst>
          </p:cNvPr>
          <p:cNvCxnSpPr>
            <a:cxnSpLocks/>
          </p:cNvCxnSpPr>
          <p:nvPr/>
        </p:nvCxnSpPr>
        <p:spPr>
          <a:xfrm flipV="1">
            <a:off x="5528550" y="308610"/>
            <a:ext cx="0" cy="4936378"/>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5916787" y="1807303"/>
                <a:ext cx="3206623" cy="1938992"/>
              </a:xfrm>
              <a:prstGeom prst="rect">
                <a:avLst/>
              </a:prstGeom>
              <a:noFill/>
            </p:spPr>
            <p:txBody>
              <a:bodyPr wrap="square" rtlCol="0">
                <a:spAutoFit/>
              </a:bodyPr>
              <a:lstStyle/>
              <a:p>
                <a:r>
                  <a:rPr lang="en-US" altLang="ja-JP" sz="2400" dirty="0"/>
                  <a:t>Elastic hash supply</a:t>
                </a:r>
              </a:p>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m:t>
                      </m:r>
                    </m:oMath>
                  </m:oMathPara>
                </a14:m>
                <a:endParaRPr lang="en-US" altLang="ja-JP" sz="2400" dirty="0"/>
              </a:p>
              <a:p>
                <a:r>
                  <a:rPr lang="en-US" altLang="ja-JP" sz="2400" dirty="0"/>
                  <a:t>The winning rate </a:t>
                </a:r>
                <a:r>
                  <a:rPr lang="en-US" altLang="ja-JP" sz="2400" b="1" dirty="0">
                    <a:solidFill>
                      <a:schemeClr val="accent2"/>
                    </a:solidFill>
                  </a:rPr>
                  <a:t>never</a:t>
                </a:r>
                <a:r>
                  <a:rPr lang="en-US" altLang="ja-JP" sz="2400" dirty="0"/>
                  <a:t> converges to the policy goal.</a:t>
                </a:r>
              </a:p>
            </p:txBody>
          </p:sp>
        </mc:Choice>
        <mc:Fallback xmlns="">
          <p:sp>
            <p:nvSpPr>
              <p:cNvPr id="19" name="TextBox 18"/>
              <p:cNvSpPr txBox="1">
                <a:spLocks noRot="1" noChangeAspect="1" noMove="1" noResize="1" noEditPoints="1" noAdjustHandles="1" noChangeArrowheads="1" noChangeShapeType="1" noTextEdit="1"/>
              </p:cNvSpPr>
              <p:nvPr/>
            </p:nvSpPr>
            <p:spPr>
              <a:xfrm>
                <a:off x="5916787" y="1807303"/>
                <a:ext cx="3206623" cy="1938992"/>
              </a:xfrm>
              <a:prstGeom prst="rect">
                <a:avLst/>
              </a:prstGeom>
              <a:blipFill>
                <a:blip r:embed="rId5"/>
                <a:stretch>
                  <a:fillRect l="-3042" t="-2194" b="-62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0631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Simulation</a:t>
            </a:r>
            <a:endParaRPr kumimoji="1" lang="ja-JP" altLang="en-US" dirty="0"/>
          </a:p>
        </p:txBody>
      </p:sp>
      <p:sp>
        <p:nvSpPr>
          <p:cNvPr id="3" name="Content Placeholder 2"/>
          <p:cNvSpPr>
            <a:spLocks noGrp="1"/>
          </p:cNvSpPr>
          <p:nvPr>
            <p:ph idx="1"/>
          </p:nvPr>
        </p:nvSpPr>
        <p:spPr>
          <a:xfrm>
            <a:off x="251520" y="1216152"/>
            <a:ext cx="8640960" cy="1204736"/>
          </a:xfrm>
        </p:spPr>
        <p:txBody>
          <a:bodyPr>
            <a:normAutofit/>
          </a:bodyPr>
          <a:lstStyle/>
          <a:p>
            <a:r>
              <a:rPr lang="en-US" altLang="ja-JP" dirty="0"/>
              <a:t>Replicate the situation of </a:t>
            </a:r>
            <a:r>
              <a:rPr lang="en-US" altLang="ja-JP" b="1" dirty="0">
                <a:solidFill>
                  <a:schemeClr val="accent2"/>
                </a:solidFill>
              </a:rPr>
              <a:t>late 2018</a:t>
            </a:r>
            <a:r>
              <a:rPr lang="en-US" altLang="ja-JP" dirty="0"/>
              <a:t>.</a:t>
            </a:r>
          </a:p>
          <a:p>
            <a:pPr lvl="1"/>
            <a:r>
              <a:rPr kumimoji="1" lang="en-US" altLang="ja-JP" dirty="0"/>
              <a:t>Per hash reward attained the historical minimum.</a:t>
            </a:r>
            <a:endParaRPr lang="en-US" altLang="ja-JP" dirty="0"/>
          </a:p>
        </p:txBody>
      </p:sp>
      <p:pic>
        <p:nvPicPr>
          <p:cNvPr id="4" name="Picture 3">
            <a:extLst>
              <a:ext uri="{FF2B5EF4-FFF2-40B4-BE49-F238E27FC236}">
                <a16:creationId xmlns:a16="http://schemas.microsoft.com/office/drawing/2014/main" id="{C4F7E4E7-CB48-4ADD-82A1-8AB2FA078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92" y="2708920"/>
            <a:ext cx="7784416" cy="3892208"/>
          </a:xfrm>
          <a:prstGeom prst="rect">
            <a:avLst/>
          </a:prstGeom>
        </p:spPr>
      </p:pic>
      <p:sp>
        <p:nvSpPr>
          <p:cNvPr id="9" name="Rounded Rectangle 8"/>
          <p:cNvSpPr/>
          <p:nvPr/>
        </p:nvSpPr>
        <p:spPr>
          <a:xfrm>
            <a:off x="5868144" y="2564904"/>
            <a:ext cx="1512168" cy="4036224"/>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0557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82" r="47924"/>
          <a:stretch/>
        </p:blipFill>
        <p:spPr>
          <a:xfrm>
            <a:off x="323529" y="-27383"/>
            <a:ext cx="4464496" cy="6912768"/>
          </a:xfrm>
          <a:prstGeom prst="rect">
            <a:avLst/>
          </a:prstGeom>
        </p:spPr>
      </p:pic>
      <p:sp>
        <p:nvSpPr>
          <p:cNvPr id="5" name="正方形/長方形 4">
            <a:extLst>
              <a:ext uri="{FF2B5EF4-FFF2-40B4-BE49-F238E27FC236}">
                <a16:creationId xmlns:a16="http://schemas.microsoft.com/office/drawing/2014/main" id="{10815808-BD59-4151-AE92-D350F5196AF1}"/>
              </a:ext>
            </a:extLst>
          </p:cNvPr>
          <p:cNvSpPr/>
          <p:nvPr/>
        </p:nvSpPr>
        <p:spPr>
          <a:xfrm>
            <a:off x="4967791" y="4221088"/>
            <a:ext cx="3888431" cy="2086725"/>
          </a:xfrm>
          <a:prstGeom prst="rect">
            <a:avLst/>
          </a:prstGeom>
          <a:solidFill>
            <a:schemeClr val="bg1"/>
          </a:solidFill>
        </p:spPr>
        <p:txBody>
          <a:bodyPr wrap="square">
            <a:spAutoFit/>
          </a:bodyPr>
          <a:lstStyle/>
          <a:p>
            <a:pPr lvl="0">
              <a:lnSpc>
                <a:spcPct val="120000"/>
              </a:lnSpc>
              <a:spcBef>
                <a:spcPct val="20000"/>
              </a:spcBef>
              <a:buClr>
                <a:srgbClr val="FF9201"/>
              </a:buClr>
              <a:buSzPct val="90000"/>
            </a:pPr>
            <a:r>
              <a:rPr lang="en-US" altLang="ja-JP" sz="3600" b="1" dirty="0">
                <a:solidFill>
                  <a:schemeClr val="accent2"/>
                </a:solidFill>
              </a:rPr>
              <a:t>We were about to face a crisis in November 2018! </a:t>
            </a:r>
          </a:p>
        </p:txBody>
      </p:sp>
      <p:sp>
        <p:nvSpPr>
          <p:cNvPr id="7" name="Content Placeholder 2">
            <a:extLst>
              <a:ext uri="{FF2B5EF4-FFF2-40B4-BE49-F238E27FC236}">
                <a16:creationId xmlns:a16="http://schemas.microsoft.com/office/drawing/2014/main" id="{02428DBB-2C3C-4EF2-BCEC-5C4F92E82D6D}"/>
              </a:ext>
            </a:extLst>
          </p:cNvPr>
          <p:cNvSpPr txBox="1">
            <a:spLocks/>
          </p:cNvSpPr>
          <p:nvPr/>
        </p:nvSpPr>
        <p:spPr>
          <a:xfrm>
            <a:off x="4788025" y="404664"/>
            <a:ext cx="4247965" cy="3528392"/>
          </a:xfrm>
          <a:prstGeom prst="rect">
            <a:avLst/>
          </a:prstGeom>
        </p:spPr>
        <p:txBody>
          <a:bodyPr vert="horz" lIns="91440" tIns="45720" rIns="91440" bIns="45720" rtlCol="0">
            <a:normAutofit/>
          </a:bodyPr>
          <a:lstStyle>
            <a:lvl1pPr marL="447675" indent="-447675" algn="l" defTabSz="914400" rtl="0" eaLnBrk="1" latinLnBrk="0" hangingPunct="1">
              <a:lnSpc>
                <a:spcPct val="120000"/>
              </a:lnSpc>
              <a:spcBef>
                <a:spcPct val="20000"/>
              </a:spcBef>
              <a:buClr>
                <a:schemeClr val="tx2"/>
              </a:buClr>
              <a:buSzPct val="90000"/>
              <a:buFont typeface="Wingdings" panose="05000000000000000000" pitchFamily="2" charset="2"/>
              <a:buChar char="p"/>
              <a:defRPr kumimoji="1" sz="2400" kern="1200">
                <a:solidFill>
                  <a:schemeClr val="tx1"/>
                </a:solidFill>
                <a:latin typeface="+mn-lt"/>
                <a:ea typeface="+mn-ea"/>
                <a:cs typeface="+mn-cs"/>
              </a:defRPr>
            </a:lvl1pPr>
            <a:lvl2pPr marL="985838" indent="-447675" algn="l" defTabSz="914400" rtl="0" eaLnBrk="1" latinLnBrk="0" hangingPunct="1">
              <a:lnSpc>
                <a:spcPct val="120000"/>
              </a:lnSpc>
              <a:spcBef>
                <a:spcPct val="20000"/>
              </a:spcBef>
              <a:buClr>
                <a:schemeClr val="tx1">
                  <a:lumMod val="50000"/>
                  <a:lumOff val="50000"/>
                </a:schemeClr>
              </a:buClr>
              <a:buSzPct val="80000"/>
              <a:buFont typeface="Wingdings" panose="05000000000000000000" pitchFamily="2" charset="2"/>
              <a:buChar char="n"/>
              <a:defRPr kumimoji="1" sz="2400" kern="1200">
                <a:solidFill>
                  <a:schemeClr val="tx1"/>
                </a:solidFill>
                <a:latin typeface="+mn-lt"/>
                <a:ea typeface="+mn-ea"/>
                <a:cs typeface="+mn-cs"/>
              </a:defRPr>
            </a:lvl2pPr>
            <a:lvl3pPr marL="1143000" indent="-228600" algn="l" defTabSz="914400" rtl="0" eaLnBrk="1" latinLnBrk="0" hangingPunct="1">
              <a:lnSpc>
                <a:spcPct val="120000"/>
              </a:lnSpc>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20000"/>
              </a:lnSpc>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20000"/>
              </a:lnSpc>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b="1" dirty="0">
                <a:solidFill>
                  <a:schemeClr val="accent1"/>
                </a:solidFill>
              </a:rPr>
              <a:t>Blue line: </a:t>
            </a:r>
            <a:r>
              <a:rPr lang="en-US" altLang="ja-JP" dirty="0"/>
              <a:t>Ideal</a:t>
            </a:r>
          </a:p>
          <a:p>
            <a:pPr marL="0" indent="0">
              <a:buNone/>
            </a:pPr>
            <a:r>
              <a:rPr lang="en-US" altLang="ja-JP" b="1" dirty="0">
                <a:solidFill>
                  <a:schemeClr val="accent2"/>
                </a:solidFill>
              </a:rPr>
              <a:t>Red line: </a:t>
            </a:r>
            <a:r>
              <a:rPr lang="en-US" altLang="ja-JP" dirty="0"/>
              <a:t>Under Bitcoin DAA</a:t>
            </a:r>
          </a:p>
          <a:p>
            <a:endParaRPr lang="en-US" altLang="ja-JP" sz="1000" dirty="0"/>
          </a:p>
          <a:p>
            <a:r>
              <a:rPr lang="en-US" altLang="ja-JP" dirty="0"/>
              <a:t>Bitcoin DAA fails to “trace” the ideal outcome.</a:t>
            </a:r>
          </a:p>
          <a:p>
            <a:r>
              <a:rPr lang="en-US" altLang="ja-JP" dirty="0"/>
              <a:t>Block time is </a:t>
            </a:r>
            <a:r>
              <a:rPr lang="en-US" altLang="ja-JP" b="1" dirty="0">
                <a:solidFill>
                  <a:schemeClr val="accent2"/>
                </a:solidFill>
              </a:rPr>
              <a:t>highly unstable</a:t>
            </a:r>
            <a:r>
              <a:rPr lang="en-US" altLang="ja-JP" dirty="0"/>
              <a:t>.</a:t>
            </a:r>
          </a:p>
          <a:p>
            <a:endParaRPr lang="en-US" altLang="ja-JP" dirty="0"/>
          </a:p>
        </p:txBody>
      </p:sp>
    </p:spTree>
    <p:extLst>
      <p:ext uri="{BB962C8B-B14F-4D97-AF65-F5344CB8AC3E}">
        <p14:creationId xmlns:p14="http://schemas.microsoft.com/office/powerpoint/2010/main" val="396115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9799"/>
            <a:ext cx="8572977" cy="6845585"/>
          </a:xfrm>
          <a:prstGeom prst="rect">
            <a:avLst/>
          </a:prstGeom>
        </p:spPr>
      </p:pic>
      <p:sp>
        <p:nvSpPr>
          <p:cNvPr id="5" name="正方形/長方形 4">
            <a:extLst>
              <a:ext uri="{FF2B5EF4-FFF2-40B4-BE49-F238E27FC236}">
                <a16:creationId xmlns:a16="http://schemas.microsoft.com/office/drawing/2014/main" id="{10815808-BD59-4151-AE92-D350F5196AF1}"/>
              </a:ext>
            </a:extLst>
          </p:cNvPr>
          <p:cNvSpPr/>
          <p:nvPr/>
        </p:nvSpPr>
        <p:spPr>
          <a:xfrm>
            <a:off x="179512" y="3068960"/>
            <a:ext cx="4608512" cy="3465436"/>
          </a:xfrm>
          <a:prstGeom prst="rect">
            <a:avLst/>
          </a:prstGeom>
          <a:solidFill>
            <a:schemeClr val="bg1"/>
          </a:solidFill>
          <a:ln w="28575">
            <a:solidFill>
              <a:schemeClr val="accent1"/>
            </a:solidFill>
          </a:ln>
        </p:spPr>
        <p:txBody>
          <a:bodyPr wrap="square">
            <a:spAutoFit/>
          </a:bodyPr>
          <a:lstStyle/>
          <a:p>
            <a:pPr lvl="0">
              <a:lnSpc>
                <a:spcPct val="120000"/>
              </a:lnSpc>
              <a:spcBef>
                <a:spcPct val="20000"/>
              </a:spcBef>
              <a:buClr>
                <a:srgbClr val="FF9201"/>
              </a:buClr>
              <a:buSzPct val="90000"/>
            </a:pPr>
            <a:r>
              <a:rPr lang="en-US" altLang="ja-JP" sz="3600" b="1" dirty="0">
                <a:solidFill>
                  <a:schemeClr val="accent1"/>
                </a:solidFill>
              </a:rPr>
              <a:t>In contrast, the DAA of </a:t>
            </a:r>
            <a:r>
              <a:rPr lang="en-US" altLang="ja-JP" sz="3600" b="1" dirty="0">
                <a:solidFill>
                  <a:schemeClr val="tx2"/>
                </a:solidFill>
              </a:rPr>
              <a:t>Bitcoin Cash </a:t>
            </a:r>
            <a:r>
              <a:rPr lang="en-US" altLang="ja-JP" sz="3600" b="1" dirty="0">
                <a:solidFill>
                  <a:schemeClr val="accent1"/>
                </a:solidFill>
              </a:rPr>
              <a:t>is shown to be very robust. </a:t>
            </a:r>
          </a:p>
          <a:p>
            <a:pPr lvl="0">
              <a:lnSpc>
                <a:spcPct val="120000"/>
              </a:lnSpc>
              <a:spcBef>
                <a:spcPct val="20000"/>
              </a:spcBef>
              <a:buClr>
                <a:srgbClr val="FF9201"/>
              </a:buClr>
              <a:buSzPct val="90000"/>
            </a:pPr>
            <a:r>
              <a:rPr lang="en-US" altLang="ja-JP" sz="3600" b="1" dirty="0">
                <a:solidFill>
                  <a:schemeClr val="accent1"/>
                </a:solidFill>
              </a:rPr>
              <a:t>(See the paper)</a:t>
            </a:r>
          </a:p>
        </p:txBody>
      </p:sp>
    </p:spTree>
    <p:extLst>
      <p:ext uri="{BB962C8B-B14F-4D97-AF65-F5344CB8AC3E}">
        <p14:creationId xmlns:p14="http://schemas.microsoft.com/office/powerpoint/2010/main" val="2025177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4680520"/>
          </a:xfrm>
        </p:spPr>
        <p:txBody>
          <a:bodyPr>
            <a:normAutofit/>
          </a:bodyPr>
          <a:lstStyle/>
          <a:p>
            <a:pPr marL="0" indent="0" algn="ctr">
              <a:buNone/>
            </a:pPr>
            <a:r>
              <a:rPr lang="en-US" altLang="ja-JP" sz="4400" b="1" dirty="0">
                <a:solidFill>
                  <a:schemeClr val="tx2"/>
                </a:solidFill>
              </a:rPr>
              <a:t>Policy Suggestion:</a:t>
            </a:r>
          </a:p>
          <a:p>
            <a:pPr marL="0" indent="0" algn="ctr">
              <a:buNone/>
            </a:pPr>
            <a:r>
              <a:rPr lang="en-US" altLang="ja-JP" sz="3600" b="1" dirty="0"/>
              <a:t>(1) We must </a:t>
            </a:r>
            <a:r>
              <a:rPr lang="en-US" altLang="ja-JP" sz="3600" b="1" dirty="0">
                <a:solidFill>
                  <a:schemeClr val="accent2"/>
                </a:solidFill>
              </a:rPr>
              <a:t>upgrade</a:t>
            </a:r>
            <a:r>
              <a:rPr lang="en-US" altLang="ja-JP" sz="3600" b="1" dirty="0"/>
              <a:t> Bitcoin DAA. </a:t>
            </a:r>
          </a:p>
          <a:p>
            <a:pPr marL="0" indent="0" algn="ctr">
              <a:buNone/>
            </a:pPr>
            <a:endParaRPr lang="en-US" altLang="ja-JP" sz="2000" b="1" dirty="0"/>
          </a:p>
          <a:p>
            <a:pPr marL="0" indent="0" algn="ctr">
              <a:buNone/>
            </a:pPr>
            <a:r>
              <a:rPr lang="en-US" altLang="ja-JP" sz="3600" b="1" dirty="0"/>
              <a:t>(2) The current DAA of the </a:t>
            </a:r>
            <a:r>
              <a:rPr lang="en-US" altLang="ja-JP" sz="3600" b="1" dirty="0">
                <a:solidFill>
                  <a:schemeClr val="accent1"/>
                </a:solidFill>
              </a:rPr>
              <a:t>Bitcoin Cash </a:t>
            </a:r>
            <a:r>
              <a:rPr lang="en-US" altLang="ja-JP" sz="3600" b="1" dirty="0"/>
              <a:t>system is a good candidate for it.</a:t>
            </a:r>
          </a:p>
        </p:txBody>
      </p:sp>
    </p:spTree>
    <p:extLst>
      <p:ext uri="{BB962C8B-B14F-4D97-AF65-F5344CB8AC3E}">
        <p14:creationId xmlns:p14="http://schemas.microsoft.com/office/powerpoint/2010/main" val="2091926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Thank you!</a:t>
            </a:r>
            <a:endParaRPr kumimoji="1" lang="ja-JP" altLang="en-US" dirty="0"/>
          </a:p>
        </p:txBody>
      </p:sp>
      <p:sp>
        <p:nvSpPr>
          <p:cNvPr id="3" name="Content Placeholder 2"/>
          <p:cNvSpPr>
            <a:spLocks noGrp="1"/>
          </p:cNvSpPr>
          <p:nvPr>
            <p:ph idx="1"/>
          </p:nvPr>
        </p:nvSpPr>
        <p:spPr>
          <a:xfrm>
            <a:off x="251520" y="1152144"/>
            <a:ext cx="8640960" cy="5477256"/>
          </a:xfrm>
        </p:spPr>
        <p:txBody>
          <a:bodyPr/>
          <a:lstStyle/>
          <a:p>
            <a:r>
              <a:rPr kumimoji="1" lang="en-US" altLang="ja-JP" dirty="0"/>
              <a:t>Original paper download link:</a:t>
            </a:r>
          </a:p>
          <a:p>
            <a:r>
              <a:rPr lang="en-US" altLang="ja-JP" dirty="0">
                <a:hlinkClick r:id="rId3"/>
              </a:rPr>
              <a:t>https://ssrn.com/abstract=3410460</a:t>
            </a:r>
            <a:endParaRPr lang="en-US" altLang="ja-JP" dirty="0"/>
          </a:p>
          <a:p>
            <a:endParaRPr kumimoji="1" lang="ja-JP" altLang="en-US" dirty="0"/>
          </a:p>
        </p:txBody>
      </p:sp>
      <p:pic>
        <p:nvPicPr>
          <p:cNvPr id="5" name="図 4">
            <a:extLst>
              <a:ext uri="{FF2B5EF4-FFF2-40B4-BE49-F238E27FC236}">
                <a16:creationId xmlns:a16="http://schemas.microsoft.com/office/drawing/2014/main" id="{52840BCA-E727-49A1-AC9A-0689B956C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3212976"/>
            <a:ext cx="6502734" cy="2006703"/>
          </a:xfrm>
          <a:prstGeom prst="rect">
            <a:avLst/>
          </a:prstGeom>
        </p:spPr>
      </p:pic>
    </p:spTree>
    <p:extLst>
      <p:ext uri="{BB962C8B-B14F-4D97-AF65-F5344CB8AC3E}">
        <p14:creationId xmlns:p14="http://schemas.microsoft.com/office/powerpoint/2010/main" val="3441305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chemeClr val="accent1"/>
                </a:solidFill>
              </a:rPr>
              <a:t>Alternative: </a:t>
            </a:r>
            <a:r>
              <a:rPr lang="en-US" altLang="ja-JP" dirty="0"/>
              <a:t>Bcash DAA</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1115568"/>
                <a:ext cx="8640960" cy="5632704"/>
              </a:xfrm>
            </p:spPr>
            <p:txBody>
              <a:bodyPr>
                <a:normAutofit/>
              </a:bodyPr>
              <a:lstStyle/>
              <a:p>
                <a:r>
                  <a:rPr lang="en-US" altLang="ja-JP" b="1" dirty="0">
                    <a:solidFill>
                      <a:schemeClr val="accent1"/>
                    </a:solidFill>
                  </a:rPr>
                  <a:t>Bitcoin Cash (Bcash) </a:t>
                </a:r>
                <a:r>
                  <a:rPr lang="en-US" altLang="ja-JP" dirty="0"/>
                  <a:t>is another blockchain platform.</a:t>
                </a:r>
              </a:p>
              <a:p>
                <a:pPr lvl="1"/>
                <a:r>
                  <a:rPr kumimoji="1" lang="en-US" altLang="ja-JP" dirty="0"/>
                  <a:t>Hardforked from Bitcoin </a:t>
                </a:r>
                <a14:m>
                  <m:oMath xmlns:m="http://schemas.openxmlformats.org/officeDocument/2006/math">
                    <m:r>
                      <a:rPr kumimoji="1" lang="en-US" altLang="ja-JP" b="0" i="1" smtClean="0">
                        <a:latin typeface="Cambria Math" panose="02040503050406030204" pitchFamily="18" charset="0"/>
                      </a:rPr>
                      <m:t>→</m:t>
                    </m:r>
                  </m:oMath>
                </a14:m>
                <a:r>
                  <a:rPr kumimoji="1" lang="en-US" altLang="ja-JP" dirty="0"/>
                  <a:t> Share many structures.</a:t>
                </a:r>
              </a:p>
              <a:p>
                <a:endParaRPr lang="en-US" altLang="ja-JP" sz="1000" dirty="0"/>
              </a:p>
              <a:p>
                <a:r>
                  <a:rPr lang="en-US" altLang="ja-JP" dirty="0"/>
                  <a:t>Bcash updates the winning rate </a:t>
                </a:r>
                <a:r>
                  <a:rPr lang="en-US" altLang="ja-JP" b="1" dirty="0">
                    <a:solidFill>
                      <a:schemeClr val="accent1"/>
                    </a:solidFill>
                  </a:rPr>
                  <a:t>continually</a:t>
                </a:r>
                <a:r>
                  <a:rPr lang="en-US" altLang="ja-JP" dirty="0"/>
                  <a:t> (every period).</a:t>
                </a:r>
              </a:p>
              <a:p>
                <a:pPr lvl="1"/>
                <a:r>
                  <a:rPr lang="en-US" altLang="ja-JP" dirty="0"/>
                  <a:t>Look at the total block time of previous 144 blocks.</a:t>
                </a:r>
                <a:endParaRPr kumimoji="1" lang="en-US" altLang="ja-JP" dirty="0"/>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𝑊</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r>
                            <a:rPr lang="en-US" altLang="ja-JP" b="0" i="1" smtClean="0">
                              <a:latin typeface="Cambria Math" panose="02040503050406030204" pitchFamily="18" charset="0"/>
                            </a:rPr>
                            <m:t>+1</m:t>
                          </m:r>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𝑠</m:t>
                              </m:r>
                              <m:r>
                                <a:rPr lang="en-US" altLang="ja-JP" b="0" i="1" smtClean="0">
                                  <a:latin typeface="Cambria Math" panose="02040503050406030204" pitchFamily="18" charset="0"/>
                                </a:rPr>
                                <m:t>=</m:t>
                              </m:r>
                              <m:r>
                                <a:rPr lang="en-US" altLang="ja-JP" b="0" i="1" smtClean="0">
                                  <a:latin typeface="Cambria Math" panose="02040503050406030204" pitchFamily="18" charset="0"/>
                                </a:rPr>
                                <m:t>𝑡</m:t>
                              </m:r>
                              <m:r>
                                <a:rPr lang="en-US" altLang="ja-JP" b="0" i="1" smtClean="0">
                                  <a:latin typeface="Cambria Math" panose="02040503050406030204" pitchFamily="18" charset="0"/>
                                </a:rPr>
                                <m:t>−144+1</m:t>
                              </m:r>
                            </m:sub>
                            <m:sup>
                              <m:r>
                                <a:rPr lang="en-US" altLang="ja-JP" b="0" i="1" smtClean="0">
                                  <a:latin typeface="Cambria Math" panose="02040503050406030204" pitchFamily="18" charset="0"/>
                                </a:rPr>
                                <m:t>𝑡</m:t>
                              </m:r>
                            </m:sup>
                            <m:e>
                              <m:r>
                                <a:rPr lang="en-US" altLang="ja-JP" b="0" i="1" smtClean="0">
                                  <a:latin typeface="Cambria Math" panose="02040503050406030204" pitchFamily="18" charset="0"/>
                                </a:rPr>
                                <m:t>𝐵</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𝑠</m:t>
                                  </m:r>
                                </m:e>
                              </m:d>
                            </m:e>
                          </m:nary>
                        </m:num>
                        <m:den>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𝐵</m:t>
                              </m:r>
                            </m:e>
                            <m:sup>
                              <m:r>
                                <a:rPr lang="en-US" altLang="ja-JP" b="0" i="1" smtClean="0">
                                  <a:latin typeface="Cambria Math" panose="02040503050406030204" pitchFamily="18" charset="0"/>
                                </a:rPr>
                                <m:t>∗</m:t>
                              </m:r>
                            </m:sup>
                          </m:sSup>
                          <m:r>
                            <a:rPr lang="en-US" altLang="ja-JP" b="0" i="1" smtClean="0">
                              <a:latin typeface="Cambria Math" panose="02040503050406030204" pitchFamily="18" charset="0"/>
                            </a:rPr>
                            <m:t>⋅</m:t>
                          </m:r>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𝑠</m:t>
                              </m:r>
                              <m:r>
                                <a:rPr lang="en-US" altLang="ja-JP" b="0" i="1" smtClean="0">
                                  <a:latin typeface="Cambria Math" panose="02040503050406030204" pitchFamily="18" charset="0"/>
                                </a:rPr>
                                <m:t>=</m:t>
                              </m:r>
                              <m:r>
                                <a:rPr lang="en-US" altLang="ja-JP" b="0" i="1" smtClean="0">
                                  <a:latin typeface="Cambria Math" panose="02040503050406030204" pitchFamily="18" charset="0"/>
                                </a:rPr>
                                <m:t>𝑡</m:t>
                              </m:r>
                              <m:r>
                                <a:rPr lang="en-US" altLang="ja-JP" b="0" i="1" smtClean="0">
                                  <a:latin typeface="Cambria Math" panose="02040503050406030204" pitchFamily="18" charset="0"/>
                                </a:rPr>
                                <m:t>−144+1</m:t>
                              </m:r>
                            </m:sub>
                            <m:sup>
                              <m:r>
                                <a:rPr lang="en-US" altLang="ja-JP" b="0" i="1" smtClean="0">
                                  <a:latin typeface="Cambria Math" panose="02040503050406030204" pitchFamily="18" charset="0"/>
                                </a:rPr>
                                <m:t>𝑡</m:t>
                              </m:r>
                            </m:sup>
                            <m:e>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𝑊</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𝑠</m:t>
                                      </m:r>
                                    </m:e>
                                  </m:d>
                                </m:den>
                              </m:f>
                            </m:e>
                          </m:nary>
                        </m:den>
                      </m:f>
                      <m:r>
                        <a:rPr lang="en-US" altLang="ja-JP" b="0" i="1" smtClean="0">
                          <a:latin typeface="Cambria Math" panose="02040503050406030204" pitchFamily="18" charset="0"/>
                        </a:rPr>
                        <m:t>.</m:t>
                      </m:r>
                    </m:oMath>
                  </m:oMathPara>
                </a14:m>
                <a:endParaRPr lang="en-US" altLang="ja-JP" dirty="0"/>
              </a:p>
              <a:p>
                <a:endParaRPr lang="en-US" altLang="ja-JP" sz="1000" b="0" i="1" dirty="0">
                  <a:latin typeface="Cambria Math" panose="02040503050406030204" pitchFamily="18" charset="0"/>
                </a:endParaRPr>
              </a:p>
              <a:p>
                <a14:m>
                  <m:oMath xmlns:m="http://schemas.openxmlformats.org/officeDocument/2006/math">
                    <m:r>
                      <a:rPr lang="en-US" altLang="ja-JP" b="0" i="1" smtClean="0">
                        <a:latin typeface="Cambria Math" panose="02040503050406030204" pitchFamily="18" charset="0"/>
                      </a:rPr>
                      <m:t>𝐵</m:t>
                    </m:r>
                    <m:r>
                      <a:rPr lang="en-US" altLang="ja-JP" b="0" i="1" smtClean="0">
                        <a:latin typeface="Cambria Math" panose="02040503050406030204" pitchFamily="18" charset="0"/>
                      </a:rPr>
                      <m:t>∼</m:t>
                    </m:r>
                    <m:r>
                      <a:rPr lang="en-US" altLang="ja-JP" b="0" i="1" smtClean="0">
                        <a:latin typeface="Cambria Math" panose="02040503050406030204" pitchFamily="18" charset="0"/>
                      </a:rPr>
                      <m:t>𝐸𝑥𝑝</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𝑊𝐻</m:t>
                        </m:r>
                      </m:e>
                    </m:d>
                  </m:oMath>
                </a14:m>
                <a:r>
                  <a:rPr lang="en-US" altLang="ja-JP" dirty="0"/>
                  <a:t> </a:t>
                </a:r>
                <a14:m>
                  <m:oMath xmlns:m="http://schemas.openxmlformats.org/officeDocument/2006/math">
                    <m:r>
                      <a:rPr lang="en-US" altLang="ja-JP" b="0" i="1" dirty="0" smtClean="0">
                        <a:latin typeface="Cambria Math" panose="02040503050406030204" pitchFamily="18" charset="0"/>
                      </a:rPr>
                      <m:t>→</m:t>
                    </m:r>
                  </m:oMath>
                </a14:m>
                <a:r>
                  <a:rPr lang="en-US" altLang="ja-JP" dirty="0"/>
                  <a:t> If </a:t>
                </a:r>
                <a14:m>
                  <m:oMath xmlns:m="http://schemas.openxmlformats.org/officeDocument/2006/math">
                    <m:r>
                      <a:rPr lang="en-US" altLang="ja-JP" b="0" i="1" smtClean="0">
                        <a:latin typeface="Cambria Math" panose="02040503050406030204" pitchFamily="18" charset="0"/>
                      </a:rPr>
                      <m:t>𝑊</m:t>
                    </m:r>
                  </m:oMath>
                </a14:m>
                <a:r>
                  <a:rPr lang="en-US" altLang="ja-JP" dirty="0"/>
                  <a:t> and </a:t>
                </a:r>
                <a14:m>
                  <m:oMath xmlns:m="http://schemas.openxmlformats.org/officeDocument/2006/math">
                    <m:r>
                      <a:rPr lang="en-US" altLang="ja-JP" b="0" i="1" smtClean="0">
                        <a:latin typeface="Cambria Math" panose="02040503050406030204" pitchFamily="18" charset="0"/>
                      </a:rPr>
                      <m:t>𝐻</m:t>
                    </m:r>
                  </m:oMath>
                </a14:m>
                <a:r>
                  <a:rPr lang="en-US" altLang="ja-JP" dirty="0"/>
                  <a:t> were constant, this DAA also achieves </a:t>
                </a:r>
                <a14:m>
                  <m:oMath xmlns:m="http://schemas.openxmlformats.org/officeDocument/2006/math">
                    <m:r>
                      <a:rPr lang="en-US" altLang="ja-JP" b="0" i="1" smtClean="0">
                        <a:latin typeface="Cambria Math" panose="02040503050406030204" pitchFamily="18" charset="0"/>
                      </a:rPr>
                      <m:t>𝑊</m:t>
                    </m:r>
                    <m:r>
                      <a:rPr lang="en-US" altLang="ja-JP" b="0" i="1" smtClean="0">
                        <a:latin typeface="Cambria Math" panose="02040503050406030204" pitchFamily="18" charset="0"/>
                      </a:rPr>
                      <m:t>=1/</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𝐵</m:t>
                        </m:r>
                      </m:e>
                      <m:sup>
                        <m:r>
                          <a:rPr lang="en-US" altLang="ja-JP" b="0" i="1" smtClean="0">
                            <a:latin typeface="Cambria Math" panose="02040503050406030204" pitchFamily="18" charset="0"/>
                          </a:rPr>
                          <m:t>∗</m:t>
                        </m:r>
                      </m:sup>
                    </m:sSup>
                    <m:r>
                      <a:rPr lang="en-US" altLang="ja-JP" b="0" i="1" smtClean="0">
                        <a:latin typeface="Cambria Math" panose="02040503050406030204" pitchFamily="18" charset="0"/>
                      </a:rPr>
                      <m:t>𝐻</m:t>
                    </m:r>
                  </m:oMath>
                </a14:m>
                <a:r>
                  <a:rPr lang="en-US" altLang="ja-JP" dirty="0"/>
                  <a:t>.</a:t>
                </a:r>
              </a:p>
              <a:p>
                <a:r>
                  <a:rPr lang="en-US" altLang="ja-JP" dirty="0"/>
                  <a:t>Replace DAA equation </a:t>
                </a:r>
                <a14:m>
                  <m:oMath xmlns:m="http://schemas.openxmlformats.org/officeDocument/2006/math">
                    <m:r>
                      <a:rPr lang="en-US" altLang="ja-JP" b="0" i="1" smtClean="0">
                        <a:latin typeface="Cambria Math" panose="02040503050406030204" pitchFamily="18" charset="0"/>
                      </a:rPr>
                      <m:t>→</m:t>
                    </m:r>
                  </m:oMath>
                </a14:m>
                <a:r>
                  <a:rPr kumimoji="1" lang="en-US" altLang="ja-JP" dirty="0"/>
                  <a:t> </a:t>
                </a:r>
                <a:r>
                  <a:rPr lang="en-US" altLang="ja-JP" dirty="0"/>
                  <a:t>Obtain economy under new DAA.</a:t>
                </a:r>
                <a:endParaRPr kumimoji="1" lang="en-US" altLang="ja-JP" dirty="0"/>
              </a:p>
              <a:p>
                <a:endParaRPr kumimoji="1" lang="ja-JP"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1115568"/>
                <a:ext cx="8640960" cy="5632704"/>
              </a:xfrm>
              <a:blipFill>
                <a:blip r:embed="rId2"/>
                <a:stretch>
                  <a:fillRect l="-705" t="-216" r="-21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03220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7">
            <a:extLst>
              <a:ext uri="{FF2B5EF4-FFF2-40B4-BE49-F238E27FC236}">
                <a16:creationId xmlns:a16="http://schemas.microsoft.com/office/drawing/2014/main" id="{69336AD2-9A8C-46D7-ACD4-A2CD1E9B5612}"/>
              </a:ext>
            </a:extLst>
          </p:cNvPr>
          <p:cNvCxnSpPr>
            <a:cxnSpLocks/>
          </p:cNvCxnSpPr>
          <p:nvPr/>
        </p:nvCxnSpPr>
        <p:spPr>
          <a:xfrm>
            <a:off x="1387320" y="2757875"/>
            <a:ext cx="5749218"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テキスト ボックス 31">
                <a:extLst>
                  <a:ext uri="{FF2B5EF4-FFF2-40B4-BE49-F238E27FC236}">
                    <a16:creationId xmlns:a16="http://schemas.microsoft.com/office/drawing/2014/main" id="{F7DBA46C-C243-4469-9506-384DEB963120}"/>
                  </a:ext>
                </a:extLst>
              </p:cNvPr>
              <p:cNvSpPr txBox="1"/>
              <p:nvPr/>
            </p:nvSpPr>
            <p:spPr>
              <a:xfrm>
                <a:off x="386949" y="2814282"/>
                <a:ext cx="11845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𝐻</m:t>
                    </m:r>
                    <m:d>
                      <m:d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d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𝑛</m:t>
                        </m:r>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+1</m:t>
                        </m:r>
                      </m:e>
                    </m:d>
                  </m:oMath>
                </a14:m>
                <a:r>
                  <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rPr>
                  <a:t> </a:t>
                </a:r>
              </a:p>
            </p:txBody>
          </p:sp>
        </mc:Choice>
        <mc:Fallback xmlns="">
          <p:sp>
            <p:nvSpPr>
              <p:cNvPr id="59" name="テキスト ボックス 31">
                <a:extLst>
                  <a:ext uri="{FF2B5EF4-FFF2-40B4-BE49-F238E27FC236}">
                    <a16:creationId xmlns:a16="http://schemas.microsoft.com/office/drawing/2014/main" id="{F7DBA46C-C243-4469-9506-384DEB963120}"/>
                  </a:ext>
                </a:extLst>
              </p:cNvPr>
              <p:cNvSpPr txBox="1">
                <a:spLocks noRot="1" noChangeAspect="1" noMove="1" noResize="1" noEditPoints="1" noAdjustHandles="1" noChangeArrowheads="1" noChangeShapeType="1" noTextEdit="1"/>
              </p:cNvSpPr>
              <p:nvPr/>
            </p:nvSpPr>
            <p:spPr>
              <a:xfrm>
                <a:off x="386949" y="2814282"/>
                <a:ext cx="1184572" cy="400110"/>
              </a:xfrm>
              <a:prstGeom prst="rect">
                <a:avLst/>
              </a:prstGeom>
              <a:blipFill>
                <a:blip r:embed="rId3"/>
                <a:stretch>
                  <a:fillRect/>
                </a:stretch>
              </a:blipFill>
            </p:spPr>
            <p:txBody>
              <a:bodyPr/>
              <a:lstStyle/>
              <a:p>
                <a:r>
                  <a:rPr lang="ja-JP" altLang="en-US">
                    <a:noFill/>
                  </a:rPr>
                  <a:t> </a:t>
                </a:r>
              </a:p>
            </p:txBody>
          </p:sp>
        </mc:Fallback>
      </mc:AlternateContent>
      <p:cxnSp>
        <p:nvCxnSpPr>
          <p:cNvPr id="30" name="直線コネクタ 6">
            <a:extLst>
              <a:ext uri="{FF2B5EF4-FFF2-40B4-BE49-F238E27FC236}">
                <a16:creationId xmlns:a16="http://schemas.microsoft.com/office/drawing/2014/main" id="{3A85655D-873E-417E-98D1-7B57DC7426ED}"/>
              </a:ext>
            </a:extLst>
          </p:cNvPr>
          <p:cNvCxnSpPr>
            <a:cxnSpLocks/>
          </p:cNvCxnSpPr>
          <p:nvPr/>
        </p:nvCxnSpPr>
        <p:spPr>
          <a:xfrm>
            <a:off x="1387320" y="5210832"/>
            <a:ext cx="5749218"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17">
                <a:extLst>
                  <a:ext uri="{FF2B5EF4-FFF2-40B4-BE49-F238E27FC236}">
                    <a16:creationId xmlns:a16="http://schemas.microsoft.com/office/drawing/2014/main" id="{6BDF883C-5AAC-4026-8D96-E9E9F434F6F6}"/>
                  </a:ext>
                </a:extLst>
              </p:cNvPr>
              <p:cNvSpPr txBox="1"/>
              <p:nvPr/>
            </p:nvSpPr>
            <p:spPr>
              <a:xfrm>
                <a:off x="4708340" y="1587740"/>
                <a:ext cx="1967863" cy="70076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1E1100"/>
                    </a:solidFill>
                    <a:effectLst/>
                    <a:uLnTx/>
                    <a:uFillTx/>
                    <a:latin typeface="Segoe UI"/>
                    <a:ea typeface="メイリオ"/>
                    <a:cs typeface="+mn-cs"/>
                  </a:rPr>
                  <a:t>Supply Curve</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𝐻</m:t>
                    </m:r>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m:t>
                    </m:r>
                    <m:r>
                      <m:rPr>
                        <m:sty m:val="p"/>
                      </m:rPr>
                      <a:rPr kumimoji="1" lang="en-US" altLang="ja-JP" sz="2000" b="0" i="0" u="none" strike="noStrike" kern="1200" cap="none" spc="0" normalizeH="0" baseline="0" noProof="0" smtClean="0">
                        <a:ln>
                          <a:noFill/>
                        </a:ln>
                        <a:solidFill>
                          <a:srgbClr val="1E1100"/>
                        </a:solidFill>
                        <a:effectLst/>
                        <a:uLnTx/>
                        <a:uFillTx/>
                        <a:latin typeface="Cambria Math" panose="02040503050406030204" pitchFamily="18" charset="0"/>
                        <a:cs typeface="+mn-cs"/>
                      </a:rPr>
                      <m:t>Φ</m:t>
                    </m:r>
                    <m:d>
                      <m:d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d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𝑊𝑀𝑆</m:t>
                        </m:r>
                      </m:e>
                    </m:d>
                  </m:oMath>
                </a14:m>
                <a:r>
                  <a:rPr kumimoji="1" lang="en-US" altLang="ja-JP" sz="1600" b="0" i="0" u="none" strike="noStrike" kern="1200" cap="none" spc="0" normalizeH="0" baseline="0" noProof="0" dirty="0">
                    <a:ln>
                      <a:noFill/>
                    </a:ln>
                    <a:solidFill>
                      <a:srgbClr val="1E1100"/>
                    </a:solidFill>
                    <a:effectLst/>
                    <a:uLnTx/>
                    <a:uFillTx/>
                    <a:latin typeface="Segoe UI"/>
                    <a:ea typeface="メイリオ"/>
                    <a:cs typeface="+mn-cs"/>
                  </a:rPr>
                  <a:t> </a:t>
                </a:r>
              </a:p>
            </p:txBody>
          </p:sp>
        </mc:Choice>
        <mc:Fallback xmlns="">
          <p:sp>
            <p:nvSpPr>
              <p:cNvPr id="35" name="テキスト ボックス 17">
                <a:extLst>
                  <a:ext uri="{FF2B5EF4-FFF2-40B4-BE49-F238E27FC236}">
                    <a16:creationId xmlns:a16="http://schemas.microsoft.com/office/drawing/2014/main" id="{6BDF883C-5AAC-4026-8D96-E9E9F434F6F6}"/>
                  </a:ext>
                </a:extLst>
              </p:cNvPr>
              <p:cNvSpPr txBox="1">
                <a:spLocks noRot="1" noChangeAspect="1" noMove="1" noResize="1" noEditPoints="1" noAdjustHandles="1" noChangeArrowheads="1" noChangeShapeType="1" noTextEdit="1"/>
              </p:cNvSpPr>
              <p:nvPr/>
            </p:nvSpPr>
            <p:spPr>
              <a:xfrm>
                <a:off x="4708340" y="1587740"/>
                <a:ext cx="1967863" cy="700769"/>
              </a:xfrm>
              <a:prstGeom prst="rect">
                <a:avLst/>
              </a:prstGeom>
              <a:blipFill>
                <a:blip r:embed="rId4"/>
                <a:stretch>
                  <a:fillRect l="-3096" t="-3478"/>
                </a:stretch>
              </a:blipFill>
            </p:spPr>
            <p:txBody>
              <a:bodyPr/>
              <a:lstStyle/>
              <a:p>
                <a:r>
                  <a:rPr lang="ja-JP" altLang="en-US">
                    <a:noFill/>
                  </a:rPr>
                  <a:t> </a:t>
                </a:r>
              </a:p>
            </p:txBody>
          </p:sp>
        </mc:Fallback>
      </mc:AlternateContent>
      <p:cxnSp>
        <p:nvCxnSpPr>
          <p:cNvPr id="37" name="直線コネクタ 6">
            <a:extLst>
              <a:ext uri="{FF2B5EF4-FFF2-40B4-BE49-F238E27FC236}">
                <a16:creationId xmlns:a16="http://schemas.microsoft.com/office/drawing/2014/main" id="{3A85655D-873E-417E-98D1-7B57DC7426ED}"/>
              </a:ext>
            </a:extLst>
          </p:cNvPr>
          <p:cNvCxnSpPr>
            <a:cxnSpLocks/>
          </p:cNvCxnSpPr>
          <p:nvPr/>
        </p:nvCxnSpPr>
        <p:spPr>
          <a:xfrm>
            <a:off x="1387320" y="4563626"/>
            <a:ext cx="5749218"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直線コネクタ 8">
            <a:extLst>
              <a:ext uri="{FF2B5EF4-FFF2-40B4-BE49-F238E27FC236}">
                <a16:creationId xmlns:a16="http://schemas.microsoft.com/office/drawing/2014/main" id="{F9F62B63-B5F5-4BAE-B3D6-12DDAA23F0D2}"/>
              </a:ext>
            </a:extLst>
          </p:cNvPr>
          <p:cNvCxnSpPr>
            <a:cxnSpLocks/>
          </p:cNvCxnSpPr>
          <p:nvPr/>
        </p:nvCxnSpPr>
        <p:spPr>
          <a:xfrm>
            <a:off x="2636460" y="1554976"/>
            <a:ext cx="0" cy="4791015"/>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直線コネクタ 9">
            <a:extLst>
              <a:ext uri="{FF2B5EF4-FFF2-40B4-BE49-F238E27FC236}">
                <a16:creationId xmlns:a16="http://schemas.microsoft.com/office/drawing/2014/main" id="{F6304379-FF41-4A9E-8AF2-A85FA6CC4CAC}"/>
              </a:ext>
            </a:extLst>
          </p:cNvPr>
          <p:cNvCxnSpPr>
            <a:cxnSpLocks/>
          </p:cNvCxnSpPr>
          <p:nvPr/>
        </p:nvCxnSpPr>
        <p:spPr>
          <a:xfrm>
            <a:off x="4126966" y="1554976"/>
            <a:ext cx="0" cy="4791015"/>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092104" y="1554976"/>
            <a:ext cx="0" cy="4791015"/>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808837" y="1589501"/>
            <a:ext cx="2933560" cy="4053683"/>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Segoe UI"/>
              <a:ea typeface="メイリオ"/>
              <a:cs typeface="+mn-cs"/>
            </a:endParaRPr>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1079045" y="6231526"/>
            <a:ext cx="6120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552487" y="1260397"/>
            <a:ext cx="0" cy="536477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923531" y="6277985"/>
            <a:ext cx="542731" cy="354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1E1100"/>
                </a:solidFill>
                <a:effectLst/>
                <a:uLnTx/>
                <a:uFillTx/>
                <a:latin typeface="Segoe UI"/>
                <a:ea typeface="メイリオ"/>
                <a:cs typeface="+mn-cs"/>
              </a:rPr>
              <a:t>0</a:t>
            </a:r>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5166625" y="4961653"/>
                <a:ext cx="1957545" cy="707886"/>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1E1100"/>
                    </a:solidFill>
                    <a:effectLst/>
                    <a:uLnTx/>
                    <a:uFillTx/>
                    <a:latin typeface="Segoe UI"/>
                    <a:ea typeface="メイリオ"/>
                    <a:cs typeface="+mn-cs"/>
                  </a:rPr>
                  <a:t>Policy Curve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1E1100"/>
                    </a:solidFill>
                    <a:effectLst/>
                    <a:uLnTx/>
                    <a:uFillTx/>
                    <a:latin typeface="Segoe UI"/>
                    <a:ea typeface="メイリオ"/>
                    <a:cs typeface="+mn-cs"/>
                  </a:rPr>
                  <a:t> </a:t>
                </a:r>
                <a14:m>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𝑊𝐻</m:t>
                    </m:r>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=1/</m:t>
                    </m:r>
                    <m:sSup>
                      <m:sSup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sSup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𝐵</m:t>
                        </m:r>
                      </m:e>
                      <m:sup>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m:t>
                        </m:r>
                      </m:sup>
                    </m:sSup>
                  </m:oMath>
                </a14:m>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5166625" y="4961653"/>
                <a:ext cx="1957545" cy="707886"/>
              </a:xfrm>
              <a:prstGeom prst="rect">
                <a:avLst/>
              </a:prstGeom>
              <a:blipFill>
                <a:blip r:embed="rId5"/>
                <a:stretch>
                  <a:fillRect t="-4310" r="-6231"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77854" y="1295224"/>
            <a:ext cx="5166246" cy="4684647"/>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Segoe UI"/>
              <a:ea typeface="メイリオ"/>
              <a:cs typeface="+mn-cs"/>
            </a:endParaRPr>
          </a:p>
        </p:txBody>
      </p:sp>
      <p:cxnSp>
        <p:nvCxnSpPr>
          <p:cNvPr id="49" name="直線矢印コネクタ 19">
            <a:extLst>
              <a:ext uri="{FF2B5EF4-FFF2-40B4-BE49-F238E27FC236}">
                <a16:creationId xmlns:a16="http://schemas.microsoft.com/office/drawing/2014/main" id="{0FC3F71D-907A-4569-9DA8-0100B5EF167E}"/>
              </a:ext>
            </a:extLst>
          </p:cNvPr>
          <p:cNvCxnSpPr>
            <a:cxnSpLocks/>
          </p:cNvCxnSpPr>
          <p:nvPr/>
        </p:nvCxnSpPr>
        <p:spPr>
          <a:xfrm>
            <a:off x="2758660" y="5210832"/>
            <a:ext cx="1365513" cy="0"/>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037412" y="2670654"/>
            <a:ext cx="174443" cy="2528209"/>
            <a:chOff x="4255038" y="1992928"/>
            <a:chExt cx="196616" cy="2849569"/>
          </a:xfrm>
        </p:grpSpPr>
        <p:cxnSp>
          <p:nvCxnSpPr>
            <p:cNvPr id="50" name="直線矢印コネクタ 20">
              <a:extLst>
                <a:ext uri="{FF2B5EF4-FFF2-40B4-BE49-F238E27FC236}">
                  <a16:creationId xmlns:a16="http://schemas.microsoft.com/office/drawing/2014/main" id="{BCFB6F5B-130C-4406-B526-3E8DED2E6785}"/>
                </a:ext>
              </a:extLst>
            </p:cNvPr>
            <p:cNvCxnSpPr>
              <a:cxnSpLocks/>
            </p:cNvCxnSpPr>
            <p:nvPr/>
          </p:nvCxnSpPr>
          <p:spPr>
            <a:xfrm flipV="1">
              <a:off x="4352827" y="2189544"/>
              <a:ext cx="0" cy="2652953"/>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楕円 21">
              <a:extLst>
                <a:ext uri="{FF2B5EF4-FFF2-40B4-BE49-F238E27FC236}">
                  <a16:creationId xmlns:a16="http://schemas.microsoft.com/office/drawing/2014/main" id="{903B442E-FEDE-467C-B01F-305AD588F712}"/>
                </a:ext>
              </a:extLst>
            </p:cNvPr>
            <p:cNvSpPr/>
            <p:nvPr/>
          </p:nvSpPr>
          <p:spPr>
            <a:xfrm>
              <a:off x="4255038" y="1992928"/>
              <a:ext cx="196616" cy="196616"/>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70C0"/>
                </a:solidFill>
                <a:effectLst/>
                <a:uLnTx/>
                <a:uFillTx/>
                <a:latin typeface="Segoe UI"/>
                <a:ea typeface="メイリオ"/>
                <a:cs typeface="+mn-cs"/>
              </a:endParaRPr>
            </a:p>
          </p:txBody>
        </p:sp>
      </p:grpSp>
      <p:sp>
        <p:nvSpPr>
          <p:cNvPr id="52" name="楕円 22">
            <a:extLst>
              <a:ext uri="{FF2B5EF4-FFF2-40B4-BE49-F238E27FC236}">
                <a16:creationId xmlns:a16="http://schemas.microsoft.com/office/drawing/2014/main" id="{997BBD0C-A1B5-4425-AE83-3E7EFF121998}"/>
              </a:ext>
            </a:extLst>
          </p:cNvPr>
          <p:cNvSpPr/>
          <p:nvPr/>
        </p:nvSpPr>
        <p:spPr>
          <a:xfrm>
            <a:off x="2549239" y="5123611"/>
            <a:ext cx="174443" cy="174443"/>
          </a:xfrm>
          <a:prstGeom prst="ellipse">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Segoe UI"/>
              <a:ea typeface="メイリオ"/>
              <a:cs typeface="+mn-cs"/>
            </a:endParaRPr>
          </a:p>
        </p:txBody>
      </p:sp>
      <p:sp>
        <p:nvSpPr>
          <p:cNvPr id="53" name="楕円 23">
            <a:extLst>
              <a:ext uri="{FF2B5EF4-FFF2-40B4-BE49-F238E27FC236}">
                <a16:creationId xmlns:a16="http://schemas.microsoft.com/office/drawing/2014/main" id="{70F33AB6-732D-4802-8E8D-476C4476A3B3}"/>
              </a:ext>
            </a:extLst>
          </p:cNvPr>
          <p:cNvSpPr/>
          <p:nvPr/>
        </p:nvSpPr>
        <p:spPr>
          <a:xfrm>
            <a:off x="3004883" y="4476405"/>
            <a:ext cx="174443" cy="174443"/>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mc:AlternateContent xmlns:mc="http://schemas.openxmlformats.org/markup-compatibility/2006" xmlns:a14="http://schemas.microsoft.com/office/drawing/2010/main">
        <mc:Choice Requires="a14">
          <p:sp>
            <p:nvSpPr>
              <p:cNvPr id="54" name="テキスト ボックス 26">
                <a:extLst>
                  <a:ext uri="{FF2B5EF4-FFF2-40B4-BE49-F238E27FC236}">
                    <a16:creationId xmlns:a16="http://schemas.microsoft.com/office/drawing/2014/main" id="{4416B471-A03E-4081-AF68-FD8AF41E4334}"/>
                  </a:ext>
                </a:extLst>
              </p:cNvPr>
              <p:cNvSpPr txBox="1"/>
              <p:nvPr/>
            </p:nvSpPr>
            <p:spPr>
              <a:xfrm>
                <a:off x="1769440" y="6280663"/>
                <a:ext cx="98922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𝑊</m:t>
                      </m:r>
                      <m:d>
                        <m:d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d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𝑛</m:t>
                          </m:r>
                        </m:e>
                      </m:d>
                    </m:oMath>
                  </m:oMathPara>
                </a14:m>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Choice>
        <mc:Fallback xmlns="">
          <p:sp>
            <p:nvSpPr>
              <p:cNvPr id="54" name="テキスト ボックス 26">
                <a:extLst>
                  <a:ext uri="{FF2B5EF4-FFF2-40B4-BE49-F238E27FC236}">
                    <a16:creationId xmlns:a16="http://schemas.microsoft.com/office/drawing/2014/main" id="{4416B471-A03E-4081-AF68-FD8AF41E4334}"/>
                  </a:ext>
                </a:extLst>
              </p:cNvPr>
              <p:cNvSpPr txBox="1">
                <a:spLocks noRot="1" noChangeAspect="1" noMove="1" noResize="1" noEditPoints="1" noAdjustHandles="1" noChangeArrowheads="1" noChangeShapeType="1" noTextEdit="1"/>
              </p:cNvSpPr>
              <p:nvPr/>
            </p:nvSpPr>
            <p:spPr>
              <a:xfrm>
                <a:off x="1769440" y="6280663"/>
                <a:ext cx="989220" cy="4001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017469" y="6280663"/>
                <a:ext cx="648588" cy="354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sSup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𝑊</m:t>
                          </m:r>
                        </m:e>
                        <m:sup>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m:t>
                          </m:r>
                        </m:sup>
                      </m:sSup>
                    </m:oMath>
                  </m:oMathPara>
                </a14:m>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017469" y="6280663"/>
                <a:ext cx="648588" cy="354988"/>
              </a:xfrm>
              <a:prstGeom prst="rect">
                <a:avLst/>
              </a:prstGeom>
              <a:blipFill>
                <a:blip r:embed="rId7"/>
                <a:stretch>
                  <a:fillRect b="-67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テキスト ボックス 28">
                <a:extLst>
                  <a:ext uri="{FF2B5EF4-FFF2-40B4-BE49-F238E27FC236}">
                    <a16:creationId xmlns:a16="http://schemas.microsoft.com/office/drawing/2014/main" id="{CCD135BA-76B8-488A-A8B2-A66FC55B3AD4}"/>
                  </a:ext>
                </a:extLst>
              </p:cNvPr>
              <p:cNvSpPr txBox="1"/>
              <p:nvPr/>
            </p:nvSpPr>
            <p:spPr>
              <a:xfrm>
                <a:off x="4213517" y="6280663"/>
                <a:ext cx="125561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𝑊</m:t>
                      </m:r>
                      <m:d>
                        <m:d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d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𝑛</m:t>
                          </m:r>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+1</m:t>
                          </m:r>
                        </m:e>
                      </m:d>
                    </m:oMath>
                  </m:oMathPara>
                </a14:m>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Choice>
        <mc:Fallback xmlns="">
          <p:sp>
            <p:nvSpPr>
              <p:cNvPr id="56" name="テキスト ボックス 28">
                <a:extLst>
                  <a:ext uri="{FF2B5EF4-FFF2-40B4-BE49-F238E27FC236}">
                    <a16:creationId xmlns:a16="http://schemas.microsoft.com/office/drawing/2014/main" id="{CCD135BA-76B8-488A-A8B2-A66FC55B3AD4}"/>
                  </a:ext>
                </a:extLst>
              </p:cNvPr>
              <p:cNvSpPr txBox="1">
                <a:spLocks noRot="1" noChangeAspect="1" noMove="1" noResize="1" noEditPoints="1" noAdjustHandles="1" noChangeArrowheads="1" noChangeShapeType="1" noTextEdit="1"/>
              </p:cNvSpPr>
              <p:nvPr/>
            </p:nvSpPr>
            <p:spPr>
              <a:xfrm>
                <a:off x="4213517" y="6280663"/>
                <a:ext cx="1255613" cy="40011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29">
                <a:extLst>
                  <a:ext uri="{FF2B5EF4-FFF2-40B4-BE49-F238E27FC236}">
                    <a16:creationId xmlns:a16="http://schemas.microsoft.com/office/drawing/2014/main" id="{0ADA6F13-04A2-4934-AAC3-79A6F99155A1}"/>
                  </a:ext>
                </a:extLst>
              </p:cNvPr>
              <p:cNvSpPr txBox="1"/>
              <p:nvPr/>
            </p:nvSpPr>
            <p:spPr>
              <a:xfrm>
                <a:off x="835254" y="5198863"/>
                <a:ext cx="487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𝐻</m:t>
                    </m:r>
                    <m:d>
                      <m:d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d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𝑛</m:t>
                        </m:r>
                      </m:e>
                    </m:d>
                  </m:oMath>
                </a14:m>
                <a:r>
                  <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rPr>
                  <a:t> </a:t>
                </a:r>
              </a:p>
            </p:txBody>
          </p:sp>
        </mc:Choice>
        <mc:Fallback xmlns="">
          <p:sp>
            <p:nvSpPr>
              <p:cNvPr id="57" name="テキスト ボックス 29">
                <a:extLst>
                  <a:ext uri="{FF2B5EF4-FFF2-40B4-BE49-F238E27FC236}">
                    <a16:creationId xmlns:a16="http://schemas.microsoft.com/office/drawing/2014/main" id="{0ADA6F13-04A2-4934-AAC3-79A6F99155A1}"/>
                  </a:ext>
                </a:extLst>
              </p:cNvPr>
              <p:cNvSpPr txBox="1">
                <a:spLocks noRot="1" noChangeAspect="1" noMove="1" noResize="1" noEditPoints="1" noAdjustHandles="1" noChangeArrowheads="1" noChangeShapeType="1" noTextEdit="1"/>
              </p:cNvSpPr>
              <p:nvPr/>
            </p:nvSpPr>
            <p:spPr>
              <a:xfrm>
                <a:off x="835254" y="5198863"/>
                <a:ext cx="487581" cy="400110"/>
              </a:xfrm>
              <a:prstGeom prst="rect">
                <a:avLst/>
              </a:prstGeom>
              <a:blipFill>
                <a:blip r:embed="rId9"/>
                <a:stretch>
                  <a:fillRect r="-2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30">
                <a:extLst>
                  <a:ext uri="{FF2B5EF4-FFF2-40B4-BE49-F238E27FC236}">
                    <a16:creationId xmlns:a16="http://schemas.microsoft.com/office/drawing/2014/main" id="{FCA26F75-2DF0-46A1-AE7D-280C1ACE9FEC}"/>
                  </a:ext>
                </a:extLst>
              </p:cNvPr>
              <p:cNvSpPr txBox="1"/>
              <p:nvPr/>
            </p:nvSpPr>
            <p:spPr>
              <a:xfrm>
                <a:off x="1154534" y="4563626"/>
                <a:ext cx="487581" cy="354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sSup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𝐻</m:t>
                        </m:r>
                      </m:e>
                      <m:sup>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m:t>
                        </m:r>
                      </m:sup>
                    </m:sSup>
                  </m:oMath>
                </a14:m>
                <a:r>
                  <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rPr>
                  <a:t> </a:t>
                </a:r>
              </a:p>
            </p:txBody>
          </p:sp>
        </mc:Choice>
        <mc:Fallback xmlns="">
          <p:sp>
            <p:nvSpPr>
              <p:cNvPr id="58" name="テキスト ボックス 30">
                <a:extLst>
                  <a:ext uri="{FF2B5EF4-FFF2-40B4-BE49-F238E27FC236}">
                    <a16:creationId xmlns:a16="http://schemas.microsoft.com/office/drawing/2014/main" id="{FCA26F75-2DF0-46A1-AE7D-280C1ACE9FEC}"/>
                  </a:ext>
                </a:extLst>
              </p:cNvPr>
              <p:cNvSpPr txBox="1">
                <a:spLocks noRot="1" noChangeAspect="1" noMove="1" noResize="1" noEditPoints="1" noAdjustHandles="1" noChangeArrowheads="1" noChangeShapeType="1" noTextEdit="1"/>
              </p:cNvSpPr>
              <p:nvPr/>
            </p:nvSpPr>
            <p:spPr>
              <a:xfrm>
                <a:off x="1154534" y="4563626"/>
                <a:ext cx="487581" cy="354988"/>
              </a:xfrm>
              <a:prstGeom prst="rect">
                <a:avLst/>
              </a:prstGeom>
              <a:blipFill>
                <a:blip r:embed="rId10"/>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6761528" y="6276551"/>
                <a:ext cx="43821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𝑊</m:t>
                      </m:r>
                    </m:oMath>
                  </m:oMathPara>
                </a14:m>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6761528" y="6276551"/>
                <a:ext cx="438210" cy="400110"/>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1193407" y="1219871"/>
                <a:ext cx="31735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𝐻</m:t>
                      </m:r>
                    </m:oMath>
                  </m:oMathPara>
                </a14:m>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1193407" y="1219871"/>
                <a:ext cx="317350" cy="400110"/>
              </a:xfrm>
              <a:prstGeom prst="rect">
                <a:avLst/>
              </a:prstGeom>
              <a:blipFill>
                <a:blip r:embed="rId12"/>
                <a:stretch>
                  <a:fillRect r="-15385"/>
                </a:stretch>
              </a:blipFill>
            </p:spPr>
            <p:txBody>
              <a:bodyPr/>
              <a:lstStyle/>
              <a:p>
                <a:r>
                  <a:rPr lang="ja-JP" altLang="en-US">
                    <a:noFill/>
                  </a:rPr>
                  <a:t> </a:t>
                </a:r>
              </a:p>
            </p:txBody>
          </p:sp>
        </mc:Fallback>
      </mc:AlternateContent>
      <p:sp>
        <p:nvSpPr>
          <p:cNvPr id="36" name="Title 1"/>
          <p:cNvSpPr>
            <a:spLocks noGrp="1"/>
          </p:cNvSpPr>
          <p:nvPr>
            <p:ph type="title"/>
          </p:nvPr>
        </p:nvSpPr>
        <p:spPr>
          <a:xfrm>
            <a:off x="251520" y="156505"/>
            <a:ext cx="8640960" cy="836712"/>
          </a:xfrm>
        </p:spPr>
        <p:txBody>
          <a:bodyPr/>
          <a:lstStyle/>
          <a:p>
            <a:r>
              <a:rPr lang="en-US" altLang="ja-JP" dirty="0"/>
              <a:t>Intuition (Bitcoin DAA)</a:t>
            </a:r>
            <a:endParaRPr kumimoji="1" lang="ja-JP" altLang="en-US" dirty="0"/>
          </a:p>
        </p:txBody>
      </p:sp>
      <mc:AlternateContent xmlns:mc="http://schemas.openxmlformats.org/markup-compatibility/2006" xmlns:a14="http://schemas.microsoft.com/office/drawing/2010/main">
        <mc:Choice Requires="a14">
          <p:sp>
            <p:nvSpPr>
              <p:cNvPr id="31" name="Content Placeholder 2"/>
              <p:cNvSpPr>
                <a:spLocks noGrp="1"/>
              </p:cNvSpPr>
              <p:nvPr>
                <p:ph idx="1"/>
              </p:nvPr>
            </p:nvSpPr>
            <p:spPr>
              <a:xfrm>
                <a:off x="4979713" y="2776435"/>
                <a:ext cx="3991989" cy="1787191"/>
              </a:xfrm>
              <a:solidFill>
                <a:schemeClr val="bg1">
                  <a:lumMod val="95000"/>
                </a:schemeClr>
              </a:solidFill>
            </p:spPr>
            <p:txBody>
              <a:bodyPr>
                <a:normAutofit/>
              </a:bodyPr>
              <a:lstStyle/>
              <a:p>
                <a:r>
                  <a:rPr lang="en-US" altLang="ja-JP" sz="2000" dirty="0"/>
                  <a:t>During the period of observation, </a:t>
                </a:r>
                <a:r>
                  <a:rPr lang="en-US" altLang="ja-JP" sz="2000" b="1" dirty="0">
                    <a:solidFill>
                      <a:schemeClr val="accent2"/>
                    </a:solidFill>
                  </a:rPr>
                  <a:t>an identical winning rate</a:t>
                </a:r>
                <a:r>
                  <a:rPr lang="en-US" altLang="ja-JP" sz="2000" dirty="0"/>
                  <a:t> </a:t>
                </a:r>
                <a14:m>
                  <m:oMath xmlns:m="http://schemas.openxmlformats.org/officeDocument/2006/math">
                    <m:r>
                      <a:rPr lang="en-US" altLang="ja-JP" sz="2000" b="0" i="1" smtClean="0">
                        <a:latin typeface="Cambria Math" panose="02040503050406030204" pitchFamily="18" charset="0"/>
                      </a:rPr>
                      <m:t>𝑊</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𝑛</m:t>
                        </m:r>
                      </m:e>
                    </m:d>
                  </m:oMath>
                </a14:m>
                <a:r>
                  <a:rPr lang="en-US" altLang="ja-JP" sz="2000" dirty="0"/>
                  <a:t> is used.</a:t>
                </a:r>
              </a:p>
              <a:p>
                <a:r>
                  <a:rPr lang="en-US" altLang="ja-JP" sz="2000" dirty="0"/>
                  <a:t>DAA estimates </a:t>
                </a:r>
                <a14:m>
                  <m:oMath xmlns:m="http://schemas.openxmlformats.org/officeDocument/2006/math">
                    <m:r>
                      <a:rPr lang="en-US" altLang="ja-JP" sz="2000" b="0" i="1" smtClean="0">
                        <a:latin typeface="Cambria Math" panose="02040503050406030204" pitchFamily="18" charset="0"/>
                      </a:rPr>
                      <m:t>𝐻</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𝑛</m:t>
                        </m:r>
                      </m:e>
                    </m:d>
                    <m:r>
                      <a:rPr lang="en-US" altLang="ja-JP" sz="2000" b="0" i="1" smtClean="0">
                        <a:latin typeface="Cambria Math" panose="02040503050406030204" pitchFamily="18" charset="0"/>
                      </a:rPr>
                      <m:t>≠</m:t>
                    </m:r>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𝐻</m:t>
                        </m:r>
                      </m:e>
                      <m:sup>
                        <m:r>
                          <a:rPr lang="en-US" altLang="ja-JP" sz="2000" b="0" i="1" smtClean="0">
                            <a:latin typeface="Cambria Math" panose="02040503050406030204" pitchFamily="18" charset="0"/>
                          </a:rPr>
                          <m:t>∗</m:t>
                        </m:r>
                      </m:sup>
                    </m:sSup>
                  </m:oMath>
                </a14:m>
                <a:r>
                  <a:rPr lang="en-US" altLang="ja-JP" sz="2000" dirty="0"/>
                  <a:t>.</a:t>
                </a:r>
              </a:p>
            </p:txBody>
          </p:sp>
        </mc:Choice>
        <mc:Fallback xmlns="">
          <p:sp>
            <p:nvSpPr>
              <p:cNvPr id="31" name="Content Placeholder 2"/>
              <p:cNvSpPr>
                <a:spLocks noGrp="1" noRot="1" noChangeAspect="1" noMove="1" noResize="1" noEditPoints="1" noAdjustHandles="1" noChangeArrowheads="1" noChangeShapeType="1" noTextEdit="1"/>
              </p:cNvSpPr>
              <p:nvPr>
                <p:ph idx="1"/>
              </p:nvPr>
            </p:nvSpPr>
            <p:spPr>
              <a:xfrm>
                <a:off x="4979713" y="2776435"/>
                <a:ext cx="3991989" cy="1787191"/>
              </a:xfrm>
              <a:blipFill>
                <a:blip r:embed="rId13"/>
                <a:stretch>
                  <a:fillRect l="-1069"/>
                </a:stretch>
              </a:blipFill>
            </p:spPr>
            <p:txBody>
              <a:bodyPr/>
              <a:lstStyle/>
              <a:p>
                <a:r>
                  <a:rPr lang="ja-JP" altLang="en-US">
                    <a:noFill/>
                  </a:rPr>
                  <a:t> </a:t>
                </a:r>
              </a:p>
            </p:txBody>
          </p:sp>
        </mc:Fallback>
      </mc:AlternateContent>
      <p:sp>
        <p:nvSpPr>
          <p:cNvPr id="3" name="TextBox 2"/>
          <p:cNvSpPr txBox="1"/>
          <p:nvPr/>
        </p:nvSpPr>
        <p:spPr>
          <a:xfrm>
            <a:off x="1170442" y="4798461"/>
            <a:ext cx="1334020"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9201"/>
                </a:solidFill>
                <a:effectLst/>
                <a:uLnTx/>
                <a:uFillTx/>
                <a:latin typeface="Segoe UI"/>
                <a:ea typeface="メイリオ"/>
                <a:cs typeface="+mn-cs"/>
              </a:rPr>
              <a:t>Data point</a:t>
            </a:r>
            <a:endParaRPr kumimoji="1" lang="ja-JP" altLang="en-US" sz="1800" b="1" i="0" u="none" strike="noStrike" kern="1200" cap="none" spc="0" normalizeH="0" baseline="0" noProof="0" dirty="0">
              <a:ln>
                <a:noFill/>
              </a:ln>
              <a:solidFill>
                <a:srgbClr val="FF9201"/>
              </a:solidFill>
              <a:effectLst/>
              <a:uLnTx/>
              <a:uFillTx/>
              <a:latin typeface="Segoe UI"/>
              <a:ea typeface="メイリオ"/>
              <a:cs typeface="+mn-cs"/>
            </a:endParaRPr>
          </a:p>
        </p:txBody>
      </p:sp>
      <p:sp>
        <p:nvSpPr>
          <p:cNvPr id="32" name="TextBox 31"/>
          <p:cNvSpPr txBox="1"/>
          <p:nvPr/>
        </p:nvSpPr>
        <p:spPr>
          <a:xfrm>
            <a:off x="2987235" y="2291785"/>
            <a:ext cx="1116716"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70C0"/>
                </a:solidFill>
                <a:effectLst/>
                <a:uLnTx/>
                <a:uFillTx/>
                <a:latin typeface="Segoe UI"/>
                <a:ea typeface="メイリオ"/>
                <a:cs typeface="+mn-cs"/>
              </a:rPr>
              <a:t>Updated</a:t>
            </a:r>
            <a:endParaRPr kumimoji="1" lang="ja-JP" altLang="en-US" sz="1800" b="1" i="0" u="none" strike="noStrike" kern="1200" cap="none" spc="0" normalizeH="0" baseline="0" noProof="0" dirty="0">
              <a:ln>
                <a:noFill/>
              </a:ln>
              <a:solidFill>
                <a:srgbClr val="0070C0"/>
              </a:solidFill>
              <a:effectLst/>
              <a:uLnTx/>
              <a:uFillTx/>
              <a:latin typeface="Segoe UI"/>
              <a:ea typeface="メイリオ"/>
              <a:cs typeface="+mn-cs"/>
            </a:endParaRPr>
          </a:p>
        </p:txBody>
      </p:sp>
    </p:spTree>
    <p:extLst>
      <p:ext uri="{BB962C8B-B14F-4D97-AF65-F5344CB8AC3E}">
        <p14:creationId xmlns:p14="http://schemas.microsoft.com/office/powerpoint/2010/main" val="16759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shinori Hashimoto (Researcher)"/>
          <p:cNvPicPr>
            <a:picLocks noChangeAspect="1" noChangeArrowheads="1"/>
          </p:cNvPicPr>
          <p:nvPr/>
        </p:nvPicPr>
        <p:blipFill rotWithShape="1">
          <a:blip r:embed="rId3">
            <a:extLst>
              <a:ext uri="{28A0092B-C50C-407E-A947-70E740481C1C}">
                <a14:useLocalDpi xmlns:a14="http://schemas.microsoft.com/office/drawing/2010/main" val="0"/>
              </a:ext>
            </a:extLst>
          </a:blip>
          <a:srcRect l="6518" t="79" r="8141" b="15754"/>
          <a:stretch/>
        </p:blipFill>
        <p:spPr bwMode="auto">
          <a:xfrm>
            <a:off x="467544" y="476672"/>
            <a:ext cx="3528392"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1740" y="4149080"/>
            <a:ext cx="2880000" cy="1552733"/>
          </a:xfrm>
          <a:prstGeom prst="rect">
            <a:avLst/>
          </a:prstGeom>
          <a:noFill/>
        </p:spPr>
        <p:txBody>
          <a:bodyPr wrap="square" rtlCol="0">
            <a:spAutoFit/>
          </a:bodyPr>
          <a:lstStyle/>
          <a:p>
            <a:pPr algn="ctr">
              <a:lnSpc>
                <a:spcPct val="150000"/>
              </a:lnSpc>
            </a:pPr>
            <a:r>
              <a:rPr lang="en-US" altLang="ja-JP" sz="2200" dirty="0"/>
              <a:t>Yoshinori Hashimoto</a:t>
            </a:r>
          </a:p>
          <a:p>
            <a:pPr algn="ctr">
              <a:lnSpc>
                <a:spcPct val="150000"/>
              </a:lnSpc>
            </a:pPr>
            <a:r>
              <a:rPr kumimoji="1" lang="en-US" altLang="ja-JP" sz="2200" dirty="0"/>
              <a:t>BUIDL, Ltd.</a:t>
            </a:r>
          </a:p>
          <a:p>
            <a:pPr algn="ctr">
              <a:lnSpc>
                <a:spcPct val="150000"/>
              </a:lnSpc>
            </a:pPr>
            <a:r>
              <a:rPr lang="en-US" altLang="ja-JP" sz="2200" dirty="0"/>
              <a:t>(Researcher)</a:t>
            </a:r>
            <a:endParaRPr kumimoji="1" lang="ja-JP" altLang="en-US" sz="2200" dirty="0"/>
          </a:p>
        </p:txBody>
      </p:sp>
      <p:pic>
        <p:nvPicPr>
          <p:cNvPr id="1028" name="Picture 4" descr="https://lh5.googleusercontent.com/eqeYDvk6I3kPeyJPgx1dqpkbBiywb71fm2eUgctxyicKGJk_r7A3BgW9kmI-TQLsDBmHyCf-bGcVjqJBiTTPfjgtgCSrrdHqGsBaTTJacGzxpn73wnU=w371"/>
          <p:cNvPicPr>
            <a:picLocks noChangeAspect="1" noChangeArrowheads="1"/>
          </p:cNvPicPr>
          <p:nvPr/>
        </p:nvPicPr>
        <p:blipFill rotWithShape="1">
          <a:blip r:embed="rId4">
            <a:extLst>
              <a:ext uri="{28A0092B-C50C-407E-A947-70E740481C1C}">
                <a14:useLocalDpi xmlns:a14="http://schemas.microsoft.com/office/drawing/2010/main" val="0"/>
              </a:ext>
            </a:extLst>
          </a:blip>
          <a:srcRect l="12531" t="20208" r="12856" b="21020"/>
          <a:stretch/>
        </p:blipFill>
        <p:spPr bwMode="auto">
          <a:xfrm>
            <a:off x="4527413" y="514735"/>
            <a:ext cx="2122177" cy="21221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16216" y="402856"/>
            <a:ext cx="2700000" cy="1107996"/>
          </a:xfrm>
          <a:prstGeom prst="rect">
            <a:avLst/>
          </a:prstGeom>
          <a:noFill/>
        </p:spPr>
        <p:txBody>
          <a:bodyPr wrap="square" rtlCol="0">
            <a:spAutoFit/>
          </a:bodyPr>
          <a:lstStyle/>
          <a:p>
            <a:pPr algn="ctr">
              <a:lnSpc>
                <a:spcPct val="150000"/>
              </a:lnSpc>
            </a:pPr>
            <a:r>
              <a:rPr lang="en-US" altLang="ja-JP" sz="2200" dirty="0"/>
              <a:t>Shunya Noda</a:t>
            </a:r>
          </a:p>
          <a:p>
            <a:pPr algn="ctr">
              <a:lnSpc>
                <a:spcPct val="150000"/>
              </a:lnSpc>
            </a:pPr>
            <a:r>
              <a:rPr kumimoji="1" lang="en-US" altLang="ja-JP" sz="2200" dirty="0"/>
              <a:t>UBC Econ</a:t>
            </a:r>
          </a:p>
        </p:txBody>
      </p:sp>
      <p:sp>
        <p:nvSpPr>
          <p:cNvPr id="8" name="TextBox 7"/>
          <p:cNvSpPr txBox="1"/>
          <p:nvPr/>
        </p:nvSpPr>
        <p:spPr>
          <a:xfrm>
            <a:off x="6516216" y="3717032"/>
            <a:ext cx="2700000" cy="1615827"/>
          </a:xfrm>
          <a:prstGeom prst="rect">
            <a:avLst/>
          </a:prstGeom>
          <a:noFill/>
        </p:spPr>
        <p:txBody>
          <a:bodyPr wrap="square" rtlCol="0">
            <a:spAutoFit/>
          </a:bodyPr>
          <a:lstStyle/>
          <a:p>
            <a:pPr algn="ctr">
              <a:lnSpc>
                <a:spcPct val="150000"/>
              </a:lnSpc>
            </a:pPr>
            <a:r>
              <a:rPr lang="en-US" altLang="ja-JP" sz="2200" dirty="0"/>
              <a:t>Kyohei Okumura</a:t>
            </a:r>
          </a:p>
          <a:p>
            <a:pPr algn="ctr">
              <a:lnSpc>
                <a:spcPct val="150000"/>
              </a:lnSpc>
            </a:pPr>
            <a:r>
              <a:rPr kumimoji="1" lang="en-US" altLang="ja-JP" sz="2200" dirty="0"/>
              <a:t>U Tokyo Econ</a:t>
            </a:r>
          </a:p>
          <a:p>
            <a:pPr algn="ctr">
              <a:lnSpc>
                <a:spcPct val="150000"/>
              </a:lnSpc>
            </a:pPr>
            <a:r>
              <a:rPr lang="en-US" altLang="ja-JP" sz="2200" dirty="0"/>
              <a:t>(Ph.D. Student)</a:t>
            </a:r>
            <a:endParaRPr kumimoji="1" lang="en-US" altLang="ja-JP" sz="2200" dirty="0"/>
          </a:p>
        </p:txBody>
      </p:sp>
      <p:pic>
        <p:nvPicPr>
          <p:cNvPr id="1030" name="Picture 6" descr="https://scontent-nrt1-1.xx.fbcdn.net/v/t1.15752-9/67642249_342288903371842_2339540940366020608_n.jpg?_nc_cat=102&amp;_nc_oc=AQn7ETKMWGiBOIj9-8A9XqF4s7kreX1_-qHOIKh7nID-T2pSmflRANedg4EmVsSZUBQ&amp;_nc_ht=scontent-nrt1-1.xx&amp;oh=2b74a912221c18a0d7a725a54f2ad982&amp;oe=5DDB540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96" t="219" r="12218" b="22393"/>
          <a:stretch/>
        </p:blipFill>
        <p:spPr bwMode="auto">
          <a:xfrm>
            <a:off x="4548230" y="3944544"/>
            <a:ext cx="2080543" cy="20805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160B1A3-EA3D-4BF2-B717-0FC46954A2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298" y="4869160"/>
            <a:ext cx="576085" cy="712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brand3.sites.olt.ubc.ca/files/2018/09/2Crest_ex_768.png"/>
          <p:cNvPicPr>
            <a:picLocks noChangeAspect="1" noChangeArrowheads="1"/>
          </p:cNvPicPr>
          <p:nvPr/>
        </p:nvPicPr>
        <p:blipFill rotWithShape="1">
          <a:blip r:embed="rId7">
            <a:extLst>
              <a:ext uri="{28A0092B-C50C-407E-A947-70E740481C1C}">
                <a14:useLocalDpi xmlns:a14="http://schemas.microsoft.com/office/drawing/2010/main" val="0"/>
              </a:ext>
            </a:extLst>
          </a:blip>
          <a:srcRect l="-2941" t="-2692" r="81298" b="-2515"/>
          <a:stretch/>
        </p:blipFill>
        <p:spPr bwMode="auto">
          <a:xfrm>
            <a:off x="7346974" y="1572972"/>
            <a:ext cx="1038484" cy="10384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u-tokyo.ac.jp/content/400097920.jpg"/>
          <p:cNvPicPr>
            <a:picLocks noChangeAspect="1" noChangeArrowheads="1"/>
          </p:cNvPicPr>
          <p:nvPr/>
        </p:nvPicPr>
        <p:blipFill rotWithShape="1">
          <a:blip r:embed="rId8">
            <a:extLst>
              <a:ext uri="{28A0092B-C50C-407E-A947-70E740481C1C}">
                <a14:useLocalDpi xmlns:a14="http://schemas.microsoft.com/office/drawing/2010/main" val="0"/>
              </a:ext>
            </a:extLst>
          </a:blip>
          <a:srcRect l="708" t="28115" r="1333" b="28509"/>
          <a:stretch/>
        </p:blipFill>
        <p:spPr bwMode="auto">
          <a:xfrm>
            <a:off x="6791595" y="5436010"/>
            <a:ext cx="2149242" cy="65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15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7">
            <a:extLst>
              <a:ext uri="{FF2B5EF4-FFF2-40B4-BE49-F238E27FC236}">
                <a16:creationId xmlns:a16="http://schemas.microsoft.com/office/drawing/2014/main" id="{69336AD2-9A8C-46D7-ACD4-A2CD1E9B5612}"/>
              </a:ext>
            </a:extLst>
          </p:cNvPr>
          <p:cNvCxnSpPr>
            <a:cxnSpLocks/>
          </p:cNvCxnSpPr>
          <p:nvPr/>
        </p:nvCxnSpPr>
        <p:spPr>
          <a:xfrm>
            <a:off x="1387320" y="2757875"/>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6">
            <a:extLst>
              <a:ext uri="{FF2B5EF4-FFF2-40B4-BE49-F238E27FC236}">
                <a16:creationId xmlns:a16="http://schemas.microsoft.com/office/drawing/2014/main" id="{3A85655D-873E-417E-98D1-7B57DC7426ED}"/>
              </a:ext>
            </a:extLst>
          </p:cNvPr>
          <p:cNvCxnSpPr>
            <a:cxnSpLocks/>
          </p:cNvCxnSpPr>
          <p:nvPr/>
        </p:nvCxnSpPr>
        <p:spPr>
          <a:xfrm>
            <a:off x="1387320" y="5210832"/>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直線コネクタ 7">
            <a:extLst>
              <a:ext uri="{FF2B5EF4-FFF2-40B4-BE49-F238E27FC236}">
                <a16:creationId xmlns:a16="http://schemas.microsoft.com/office/drawing/2014/main" id="{69336AD2-9A8C-46D7-ACD4-A2CD1E9B5612}"/>
              </a:ext>
            </a:extLst>
          </p:cNvPr>
          <p:cNvCxnSpPr>
            <a:cxnSpLocks/>
          </p:cNvCxnSpPr>
          <p:nvPr/>
        </p:nvCxnSpPr>
        <p:spPr>
          <a:xfrm>
            <a:off x="1387320" y="2131111"/>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直線コネクタ 7">
            <a:extLst>
              <a:ext uri="{FF2B5EF4-FFF2-40B4-BE49-F238E27FC236}">
                <a16:creationId xmlns:a16="http://schemas.microsoft.com/office/drawing/2014/main" id="{69336AD2-9A8C-46D7-ACD4-A2CD1E9B5612}"/>
              </a:ext>
            </a:extLst>
          </p:cNvPr>
          <p:cNvCxnSpPr>
            <a:cxnSpLocks/>
          </p:cNvCxnSpPr>
          <p:nvPr/>
        </p:nvCxnSpPr>
        <p:spPr>
          <a:xfrm>
            <a:off x="1387320" y="2365574"/>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直線コネクタ 7">
            <a:extLst>
              <a:ext uri="{FF2B5EF4-FFF2-40B4-BE49-F238E27FC236}">
                <a16:creationId xmlns:a16="http://schemas.microsoft.com/office/drawing/2014/main" id="{69336AD2-9A8C-46D7-ACD4-A2CD1E9B5612}"/>
              </a:ext>
            </a:extLst>
          </p:cNvPr>
          <p:cNvCxnSpPr>
            <a:cxnSpLocks/>
          </p:cNvCxnSpPr>
          <p:nvPr/>
        </p:nvCxnSpPr>
        <p:spPr>
          <a:xfrm>
            <a:off x="1387320" y="3099093"/>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 name="直線コネクタ 7">
            <a:extLst>
              <a:ext uri="{FF2B5EF4-FFF2-40B4-BE49-F238E27FC236}">
                <a16:creationId xmlns:a16="http://schemas.microsoft.com/office/drawing/2014/main" id="{69336AD2-9A8C-46D7-ACD4-A2CD1E9B5612}"/>
              </a:ext>
            </a:extLst>
          </p:cNvPr>
          <p:cNvCxnSpPr>
            <a:cxnSpLocks/>
          </p:cNvCxnSpPr>
          <p:nvPr/>
        </p:nvCxnSpPr>
        <p:spPr>
          <a:xfrm>
            <a:off x="1387320" y="3405081"/>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 name="直線コネクタ 7">
            <a:extLst>
              <a:ext uri="{FF2B5EF4-FFF2-40B4-BE49-F238E27FC236}">
                <a16:creationId xmlns:a16="http://schemas.microsoft.com/office/drawing/2014/main" id="{69336AD2-9A8C-46D7-ACD4-A2CD1E9B5612}"/>
              </a:ext>
            </a:extLst>
          </p:cNvPr>
          <p:cNvCxnSpPr>
            <a:cxnSpLocks/>
          </p:cNvCxnSpPr>
          <p:nvPr/>
        </p:nvCxnSpPr>
        <p:spPr>
          <a:xfrm>
            <a:off x="1387320" y="4915027"/>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 name="直線コネクタ 7">
            <a:extLst>
              <a:ext uri="{FF2B5EF4-FFF2-40B4-BE49-F238E27FC236}">
                <a16:creationId xmlns:a16="http://schemas.microsoft.com/office/drawing/2014/main" id="{69336AD2-9A8C-46D7-ACD4-A2CD1E9B5612}"/>
              </a:ext>
            </a:extLst>
          </p:cNvPr>
          <p:cNvCxnSpPr>
            <a:cxnSpLocks/>
          </p:cNvCxnSpPr>
          <p:nvPr/>
        </p:nvCxnSpPr>
        <p:spPr>
          <a:xfrm>
            <a:off x="1387320" y="5315596"/>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 name="直線コネクタ 7">
            <a:extLst>
              <a:ext uri="{FF2B5EF4-FFF2-40B4-BE49-F238E27FC236}">
                <a16:creationId xmlns:a16="http://schemas.microsoft.com/office/drawing/2014/main" id="{69336AD2-9A8C-46D7-ACD4-A2CD1E9B5612}"/>
              </a:ext>
            </a:extLst>
          </p:cNvPr>
          <p:cNvCxnSpPr>
            <a:cxnSpLocks/>
          </p:cNvCxnSpPr>
          <p:nvPr/>
        </p:nvCxnSpPr>
        <p:spPr>
          <a:xfrm>
            <a:off x="1387320" y="5446095"/>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直線コネクタ 7">
            <a:extLst>
              <a:ext uri="{FF2B5EF4-FFF2-40B4-BE49-F238E27FC236}">
                <a16:creationId xmlns:a16="http://schemas.microsoft.com/office/drawing/2014/main" id="{69336AD2-9A8C-46D7-ACD4-A2CD1E9B5612}"/>
              </a:ext>
            </a:extLst>
          </p:cNvPr>
          <p:cNvCxnSpPr>
            <a:cxnSpLocks/>
          </p:cNvCxnSpPr>
          <p:nvPr/>
        </p:nvCxnSpPr>
        <p:spPr>
          <a:xfrm>
            <a:off x="1387320" y="5554304"/>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直線コネクタ 7">
            <a:extLst>
              <a:ext uri="{FF2B5EF4-FFF2-40B4-BE49-F238E27FC236}">
                <a16:creationId xmlns:a16="http://schemas.microsoft.com/office/drawing/2014/main" id="{69336AD2-9A8C-46D7-ACD4-A2CD1E9B5612}"/>
              </a:ext>
            </a:extLst>
          </p:cNvPr>
          <p:cNvCxnSpPr>
            <a:cxnSpLocks/>
          </p:cNvCxnSpPr>
          <p:nvPr/>
        </p:nvCxnSpPr>
        <p:spPr>
          <a:xfrm>
            <a:off x="1387320" y="5612420"/>
            <a:ext cx="5749218"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直線コネクタ 8">
            <a:extLst>
              <a:ext uri="{FF2B5EF4-FFF2-40B4-BE49-F238E27FC236}">
                <a16:creationId xmlns:a16="http://schemas.microsoft.com/office/drawing/2014/main" id="{F9F62B63-B5F5-4BAE-B3D6-12DDAA23F0D2}"/>
              </a:ext>
            </a:extLst>
          </p:cNvPr>
          <p:cNvCxnSpPr>
            <a:cxnSpLocks/>
          </p:cNvCxnSpPr>
          <p:nvPr/>
        </p:nvCxnSpPr>
        <p:spPr>
          <a:xfrm>
            <a:off x="2636460"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直線コネクタ 9">
            <a:extLst>
              <a:ext uri="{FF2B5EF4-FFF2-40B4-BE49-F238E27FC236}">
                <a16:creationId xmlns:a16="http://schemas.microsoft.com/office/drawing/2014/main" id="{F6304379-FF41-4A9E-8AF2-A85FA6CC4CAC}"/>
              </a:ext>
            </a:extLst>
          </p:cNvPr>
          <p:cNvCxnSpPr>
            <a:cxnSpLocks/>
          </p:cNvCxnSpPr>
          <p:nvPr/>
        </p:nvCxnSpPr>
        <p:spPr>
          <a:xfrm>
            <a:off x="4126966"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10">
            <a:extLst>
              <a:ext uri="{FF2B5EF4-FFF2-40B4-BE49-F238E27FC236}">
                <a16:creationId xmlns:a16="http://schemas.microsoft.com/office/drawing/2014/main" id="{83088E80-54AE-4C46-B1C1-9B4F419A30C4}"/>
              </a:ext>
            </a:extLst>
          </p:cNvPr>
          <p:cNvCxnSpPr>
            <a:cxnSpLocks/>
          </p:cNvCxnSpPr>
          <p:nvPr/>
        </p:nvCxnSpPr>
        <p:spPr>
          <a:xfrm>
            <a:off x="3092104"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直線コネクタ 9">
            <a:extLst>
              <a:ext uri="{FF2B5EF4-FFF2-40B4-BE49-F238E27FC236}">
                <a16:creationId xmlns:a16="http://schemas.microsoft.com/office/drawing/2014/main" id="{F6304379-FF41-4A9E-8AF2-A85FA6CC4CAC}"/>
              </a:ext>
            </a:extLst>
          </p:cNvPr>
          <p:cNvCxnSpPr>
            <a:cxnSpLocks/>
          </p:cNvCxnSpPr>
          <p:nvPr/>
        </p:nvCxnSpPr>
        <p:spPr>
          <a:xfrm>
            <a:off x="4325086"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直線コネクタ 9">
            <a:extLst>
              <a:ext uri="{FF2B5EF4-FFF2-40B4-BE49-F238E27FC236}">
                <a16:creationId xmlns:a16="http://schemas.microsoft.com/office/drawing/2014/main" id="{F6304379-FF41-4A9E-8AF2-A85FA6CC4CAC}"/>
              </a:ext>
            </a:extLst>
          </p:cNvPr>
          <p:cNvCxnSpPr>
            <a:cxnSpLocks/>
          </p:cNvCxnSpPr>
          <p:nvPr/>
        </p:nvCxnSpPr>
        <p:spPr>
          <a:xfrm>
            <a:off x="3947134"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直線コネクタ 9">
            <a:extLst>
              <a:ext uri="{FF2B5EF4-FFF2-40B4-BE49-F238E27FC236}">
                <a16:creationId xmlns:a16="http://schemas.microsoft.com/office/drawing/2014/main" id="{F6304379-FF41-4A9E-8AF2-A85FA6CC4CAC}"/>
              </a:ext>
            </a:extLst>
          </p:cNvPr>
          <p:cNvCxnSpPr>
            <a:cxnSpLocks/>
          </p:cNvCxnSpPr>
          <p:nvPr/>
        </p:nvCxnSpPr>
        <p:spPr>
          <a:xfrm>
            <a:off x="3779494"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直線コネクタ 9">
            <a:extLst>
              <a:ext uri="{FF2B5EF4-FFF2-40B4-BE49-F238E27FC236}">
                <a16:creationId xmlns:a16="http://schemas.microsoft.com/office/drawing/2014/main" id="{F6304379-FF41-4A9E-8AF2-A85FA6CC4CAC}"/>
              </a:ext>
            </a:extLst>
          </p:cNvPr>
          <p:cNvCxnSpPr>
            <a:cxnSpLocks/>
          </p:cNvCxnSpPr>
          <p:nvPr/>
        </p:nvCxnSpPr>
        <p:spPr>
          <a:xfrm>
            <a:off x="4453102"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直線コネクタ 9">
            <a:extLst>
              <a:ext uri="{FF2B5EF4-FFF2-40B4-BE49-F238E27FC236}">
                <a16:creationId xmlns:a16="http://schemas.microsoft.com/office/drawing/2014/main" id="{F6304379-FF41-4A9E-8AF2-A85FA6CC4CAC}"/>
              </a:ext>
            </a:extLst>
          </p:cNvPr>
          <p:cNvCxnSpPr>
            <a:cxnSpLocks/>
          </p:cNvCxnSpPr>
          <p:nvPr/>
        </p:nvCxnSpPr>
        <p:spPr>
          <a:xfrm>
            <a:off x="2413990"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直線コネクタ 9">
            <a:extLst>
              <a:ext uri="{FF2B5EF4-FFF2-40B4-BE49-F238E27FC236}">
                <a16:creationId xmlns:a16="http://schemas.microsoft.com/office/drawing/2014/main" id="{F6304379-FF41-4A9E-8AF2-A85FA6CC4CAC}"/>
              </a:ext>
            </a:extLst>
          </p:cNvPr>
          <p:cNvCxnSpPr>
            <a:cxnSpLocks/>
          </p:cNvCxnSpPr>
          <p:nvPr/>
        </p:nvCxnSpPr>
        <p:spPr>
          <a:xfrm>
            <a:off x="2871190"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直線コネクタ 9">
            <a:extLst>
              <a:ext uri="{FF2B5EF4-FFF2-40B4-BE49-F238E27FC236}">
                <a16:creationId xmlns:a16="http://schemas.microsoft.com/office/drawing/2014/main" id="{F6304379-FF41-4A9E-8AF2-A85FA6CC4CAC}"/>
              </a:ext>
            </a:extLst>
          </p:cNvPr>
          <p:cNvCxnSpPr>
            <a:cxnSpLocks/>
          </p:cNvCxnSpPr>
          <p:nvPr/>
        </p:nvCxnSpPr>
        <p:spPr>
          <a:xfrm>
            <a:off x="2258542"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直線コネクタ 9">
            <a:extLst>
              <a:ext uri="{FF2B5EF4-FFF2-40B4-BE49-F238E27FC236}">
                <a16:creationId xmlns:a16="http://schemas.microsoft.com/office/drawing/2014/main" id="{F6304379-FF41-4A9E-8AF2-A85FA6CC4CAC}"/>
              </a:ext>
            </a:extLst>
          </p:cNvPr>
          <p:cNvCxnSpPr>
            <a:cxnSpLocks/>
          </p:cNvCxnSpPr>
          <p:nvPr/>
        </p:nvCxnSpPr>
        <p:spPr>
          <a:xfrm>
            <a:off x="2103094"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直線コネクタ 9">
            <a:extLst>
              <a:ext uri="{FF2B5EF4-FFF2-40B4-BE49-F238E27FC236}">
                <a16:creationId xmlns:a16="http://schemas.microsoft.com/office/drawing/2014/main" id="{F6304379-FF41-4A9E-8AF2-A85FA6CC4CAC}"/>
              </a:ext>
            </a:extLst>
          </p:cNvPr>
          <p:cNvCxnSpPr>
            <a:cxnSpLocks/>
          </p:cNvCxnSpPr>
          <p:nvPr/>
        </p:nvCxnSpPr>
        <p:spPr>
          <a:xfrm>
            <a:off x="2549239" y="1554976"/>
            <a:ext cx="0" cy="47910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直線コネクタ 9">
            <a:extLst>
              <a:ext uri="{FF2B5EF4-FFF2-40B4-BE49-F238E27FC236}">
                <a16:creationId xmlns:a16="http://schemas.microsoft.com/office/drawing/2014/main" id="{F6304379-FF41-4A9E-8AF2-A85FA6CC4CAC}"/>
              </a:ext>
            </a:extLst>
          </p:cNvPr>
          <p:cNvCxnSpPr>
            <a:cxnSpLocks/>
          </p:cNvCxnSpPr>
          <p:nvPr/>
        </p:nvCxnSpPr>
        <p:spPr>
          <a:xfrm>
            <a:off x="3364966" y="1554976"/>
            <a:ext cx="0" cy="4791015"/>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17">
                <a:extLst>
                  <a:ext uri="{FF2B5EF4-FFF2-40B4-BE49-F238E27FC236}">
                    <a16:creationId xmlns:a16="http://schemas.microsoft.com/office/drawing/2014/main" id="{6BDF883C-5AAC-4026-8D96-E9E9F434F6F6}"/>
                  </a:ext>
                </a:extLst>
              </p:cNvPr>
              <p:cNvSpPr txBox="1"/>
              <p:nvPr/>
            </p:nvSpPr>
            <p:spPr>
              <a:xfrm>
                <a:off x="4708340" y="1587740"/>
                <a:ext cx="1967863" cy="70076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1E1100"/>
                    </a:solidFill>
                    <a:effectLst/>
                    <a:uLnTx/>
                    <a:uFillTx/>
                    <a:latin typeface="Segoe UI"/>
                    <a:ea typeface="メイリオ"/>
                    <a:cs typeface="+mn-cs"/>
                  </a:rPr>
                  <a:t>Supply Curve</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𝐻</m:t>
                    </m:r>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m:t>
                    </m:r>
                    <m:r>
                      <m:rPr>
                        <m:sty m:val="p"/>
                      </m:rPr>
                      <a:rPr kumimoji="1" lang="en-US" altLang="ja-JP" sz="2000" b="0" i="0" u="none" strike="noStrike" kern="1200" cap="none" spc="0" normalizeH="0" baseline="0" noProof="0" smtClean="0">
                        <a:ln>
                          <a:noFill/>
                        </a:ln>
                        <a:solidFill>
                          <a:srgbClr val="1E1100"/>
                        </a:solidFill>
                        <a:effectLst/>
                        <a:uLnTx/>
                        <a:uFillTx/>
                        <a:latin typeface="Cambria Math" panose="02040503050406030204" pitchFamily="18" charset="0"/>
                        <a:cs typeface="+mn-cs"/>
                      </a:rPr>
                      <m:t>Φ</m:t>
                    </m:r>
                    <m:d>
                      <m:d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d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𝑊𝑀𝑆</m:t>
                        </m:r>
                      </m:e>
                    </m:d>
                  </m:oMath>
                </a14:m>
                <a:r>
                  <a:rPr kumimoji="1" lang="en-US" altLang="ja-JP" sz="1600" b="0" i="0" u="none" strike="noStrike" kern="1200" cap="none" spc="0" normalizeH="0" baseline="0" noProof="0" dirty="0">
                    <a:ln>
                      <a:noFill/>
                    </a:ln>
                    <a:solidFill>
                      <a:srgbClr val="1E1100"/>
                    </a:solidFill>
                    <a:effectLst/>
                    <a:uLnTx/>
                    <a:uFillTx/>
                    <a:latin typeface="Segoe UI"/>
                    <a:ea typeface="メイリオ"/>
                    <a:cs typeface="+mn-cs"/>
                  </a:rPr>
                  <a:t> </a:t>
                </a:r>
              </a:p>
            </p:txBody>
          </p:sp>
        </mc:Choice>
        <mc:Fallback xmlns="">
          <p:sp>
            <p:nvSpPr>
              <p:cNvPr id="35" name="テキスト ボックス 17">
                <a:extLst>
                  <a:ext uri="{FF2B5EF4-FFF2-40B4-BE49-F238E27FC236}">
                    <a16:creationId xmlns:a16="http://schemas.microsoft.com/office/drawing/2014/main" id="{6BDF883C-5AAC-4026-8D96-E9E9F434F6F6}"/>
                  </a:ext>
                </a:extLst>
              </p:cNvPr>
              <p:cNvSpPr txBox="1">
                <a:spLocks noRot="1" noChangeAspect="1" noMove="1" noResize="1" noEditPoints="1" noAdjustHandles="1" noChangeArrowheads="1" noChangeShapeType="1" noTextEdit="1"/>
              </p:cNvSpPr>
              <p:nvPr/>
            </p:nvSpPr>
            <p:spPr>
              <a:xfrm>
                <a:off x="4708340" y="1587740"/>
                <a:ext cx="1967863" cy="700769"/>
              </a:xfrm>
              <a:prstGeom prst="rect">
                <a:avLst/>
              </a:prstGeom>
              <a:blipFill>
                <a:blip r:embed="rId3"/>
                <a:stretch>
                  <a:fillRect l="-3096" t="-3478"/>
                </a:stretch>
              </a:blipFill>
            </p:spPr>
            <p:txBody>
              <a:bodyPr/>
              <a:lstStyle/>
              <a:p>
                <a:r>
                  <a:rPr lang="ja-JP" altLang="en-US">
                    <a:noFill/>
                  </a:rPr>
                  <a:t> </a:t>
                </a:r>
              </a:p>
            </p:txBody>
          </p:sp>
        </mc:Fallback>
      </mc:AlternateContent>
      <p:cxnSp>
        <p:nvCxnSpPr>
          <p:cNvPr id="37" name="直線コネクタ 6">
            <a:extLst>
              <a:ext uri="{FF2B5EF4-FFF2-40B4-BE49-F238E27FC236}">
                <a16:creationId xmlns:a16="http://schemas.microsoft.com/office/drawing/2014/main" id="{3A85655D-873E-417E-98D1-7B57DC7426ED}"/>
              </a:ext>
            </a:extLst>
          </p:cNvPr>
          <p:cNvCxnSpPr>
            <a:cxnSpLocks/>
          </p:cNvCxnSpPr>
          <p:nvPr/>
        </p:nvCxnSpPr>
        <p:spPr>
          <a:xfrm>
            <a:off x="1387320" y="4563626"/>
            <a:ext cx="5749218"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フリーフォーム: 図形 35">
            <a:extLst>
              <a:ext uri="{FF2B5EF4-FFF2-40B4-BE49-F238E27FC236}">
                <a16:creationId xmlns:a16="http://schemas.microsoft.com/office/drawing/2014/main" id="{3926CE31-C1EC-491B-8FB0-8836490E54DB}"/>
              </a:ext>
            </a:extLst>
          </p:cNvPr>
          <p:cNvSpPr/>
          <p:nvPr/>
        </p:nvSpPr>
        <p:spPr>
          <a:xfrm>
            <a:off x="1808837" y="1589501"/>
            <a:ext cx="2933560" cy="4053683"/>
          </a:xfrm>
          <a:custGeom>
            <a:avLst/>
            <a:gdLst>
              <a:gd name="connsiteX0" fmla="*/ 0 w 1788160"/>
              <a:gd name="connsiteY0" fmla="*/ 2468880 h 2470934"/>
              <a:gd name="connsiteX1" fmla="*/ 619760 w 1788160"/>
              <a:gd name="connsiteY1" fmla="*/ 2072640 h 2470934"/>
              <a:gd name="connsiteX2" fmla="*/ 1788160 w 1788160"/>
              <a:gd name="connsiteY2" fmla="*/ 0 h 2470934"/>
            </a:gdLst>
            <a:ahLst/>
            <a:cxnLst>
              <a:cxn ang="0">
                <a:pos x="connsiteX0" y="connsiteY0"/>
              </a:cxn>
              <a:cxn ang="0">
                <a:pos x="connsiteX1" y="connsiteY1"/>
              </a:cxn>
              <a:cxn ang="0">
                <a:pos x="connsiteX2" y="connsiteY2"/>
              </a:cxn>
            </a:cxnLst>
            <a:rect l="l" t="t" r="r" b="b"/>
            <a:pathLst>
              <a:path w="1788160" h="2470934">
                <a:moveTo>
                  <a:pt x="0" y="2468880"/>
                </a:moveTo>
                <a:cubicBezTo>
                  <a:pt x="160866" y="2476500"/>
                  <a:pt x="321733" y="2484120"/>
                  <a:pt x="619760" y="2072640"/>
                </a:cubicBezTo>
                <a:cubicBezTo>
                  <a:pt x="917787" y="1661160"/>
                  <a:pt x="1352973" y="830580"/>
                  <a:pt x="1788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Segoe UI"/>
              <a:ea typeface="メイリオ"/>
              <a:cs typeface="+mn-cs"/>
            </a:endParaRPr>
          </a:p>
        </p:txBody>
      </p:sp>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1079045" y="6231526"/>
            <a:ext cx="6120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552487" y="1260397"/>
            <a:ext cx="0" cy="536477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923531" y="6277985"/>
            <a:ext cx="542731" cy="354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1E1100"/>
                </a:solidFill>
                <a:effectLst/>
                <a:uLnTx/>
                <a:uFillTx/>
                <a:latin typeface="Segoe UI"/>
                <a:ea typeface="メイリオ"/>
                <a:cs typeface="+mn-cs"/>
              </a:rPr>
              <a:t>0</a:t>
            </a:r>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AlternateContent xmlns:mc="http://schemas.openxmlformats.org/markup-compatibility/2006" xmlns:a14="http://schemas.microsoft.com/office/drawing/2010/main">
        <mc:Choice Requires="a14">
          <p:sp>
            <p:nvSpPr>
              <p:cNvPr id="47" name="テキスト ボックス 15">
                <a:extLst>
                  <a:ext uri="{FF2B5EF4-FFF2-40B4-BE49-F238E27FC236}">
                    <a16:creationId xmlns:a16="http://schemas.microsoft.com/office/drawing/2014/main" id="{135FAAD3-442B-41BF-B3CB-6C3CC98BC483}"/>
                  </a:ext>
                </a:extLst>
              </p:cNvPr>
              <p:cNvSpPr txBox="1"/>
              <p:nvPr/>
            </p:nvSpPr>
            <p:spPr>
              <a:xfrm>
                <a:off x="5166625" y="4961653"/>
                <a:ext cx="1957545" cy="707886"/>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1E1100"/>
                    </a:solidFill>
                    <a:effectLst/>
                    <a:uLnTx/>
                    <a:uFillTx/>
                    <a:latin typeface="Segoe UI"/>
                    <a:ea typeface="メイリオ"/>
                    <a:cs typeface="+mn-cs"/>
                  </a:rPr>
                  <a:t>Policy Curve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1E1100"/>
                    </a:solidFill>
                    <a:effectLst/>
                    <a:uLnTx/>
                    <a:uFillTx/>
                    <a:latin typeface="Segoe UI"/>
                    <a:ea typeface="メイリオ"/>
                    <a:cs typeface="+mn-cs"/>
                  </a:rPr>
                  <a:t> </a:t>
                </a:r>
                <a14:m>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𝑊𝐻</m:t>
                    </m:r>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=1/</m:t>
                    </m:r>
                    <m:sSup>
                      <m:sSup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sSup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𝐵</m:t>
                        </m:r>
                      </m:e>
                      <m:sup>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m:t>
                        </m:r>
                      </m:sup>
                    </m:sSup>
                  </m:oMath>
                </a14:m>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Choice>
        <mc:Fallback xmlns="">
          <p:sp>
            <p:nvSpPr>
              <p:cNvPr id="47" name="テキスト ボックス 15">
                <a:extLst>
                  <a:ext uri="{FF2B5EF4-FFF2-40B4-BE49-F238E27FC236}">
                    <a16:creationId xmlns:a16="http://schemas.microsoft.com/office/drawing/2014/main" id="{135FAAD3-442B-41BF-B3CB-6C3CC98BC483}"/>
                  </a:ext>
                </a:extLst>
              </p:cNvPr>
              <p:cNvSpPr txBox="1">
                <a:spLocks noRot="1" noChangeAspect="1" noMove="1" noResize="1" noEditPoints="1" noAdjustHandles="1" noChangeArrowheads="1" noChangeShapeType="1" noTextEdit="1"/>
              </p:cNvSpPr>
              <p:nvPr/>
            </p:nvSpPr>
            <p:spPr>
              <a:xfrm>
                <a:off x="5166625" y="4961653"/>
                <a:ext cx="1957545" cy="707886"/>
              </a:xfrm>
              <a:prstGeom prst="rect">
                <a:avLst/>
              </a:prstGeom>
              <a:blipFill>
                <a:blip r:embed="rId4"/>
                <a:stretch>
                  <a:fillRect t="-4310" r="-6231" b="-9483"/>
                </a:stretch>
              </a:blipFill>
            </p:spPr>
            <p:txBody>
              <a:bodyPr/>
              <a:lstStyle/>
              <a:p>
                <a:r>
                  <a:rPr lang="ja-JP" altLang="en-US">
                    <a:noFill/>
                  </a:rPr>
                  <a:t> </a:t>
                </a:r>
              </a:p>
            </p:txBody>
          </p:sp>
        </mc:Fallback>
      </mc:AlternateContent>
      <p:sp>
        <p:nvSpPr>
          <p:cNvPr id="48" name="フリーフォーム: 図形 18">
            <a:extLst>
              <a:ext uri="{FF2B5EF4-FFF2-40B4-BE49-F238E27FC236}">
                <a16:creationId xmlns:a16="http://schemas.microsoft.com/office/drawing/2014/main" id="{0B72A6A5-22D0-4D8A-9F3C-3A40A3852A1A}"/>
              </a:ext>
            </a:extLst>
          </p:cNvPr>
          <p:cNvSpPr/>
          <p:nvPr/>
        </p:nvSpPr>
        <p:spPr>
          <a:xfrm>
            <a:off x="1977854" y="1295224"/>
            <a:ext cx="5166246" cy="4684647"/>
          </a:xfrm>
          <a:custGeom>
            <a:avLst/>
            <a:gdLst>
              <a:gd name="connsiteX0" fmla="*/ 0 w 3443591"/>
              <a:gd name="connsiteY0" fmla="*/ 0 h 3122579"/>
              <a:gd name="connsiteX1" fmla="*/ 749030 w 3443591"/>
              <a:gd name="connsiteY1" fmla="*/ 2198451 h 3122579"/>
              <a:gd name="connsiteX2" fmla="*/ 3443591 w 3443591"/>
              <a:gd name="connsiteY2" fmla="*/ 3122579 h 3122579"/>
            </a:gdLst>
            <a:ahLst/>
            <a:cxnLst>
              <a:cxn ang="0">
                <a:pos x="connsiteX0" y="connsiteY0"/>
              </a:cxn>
              <a:cxn ang="0">
                <a:pos x="connsiteX1" y="connsiteY1"/>
              </a:cxn>
              <a:cxn ang="0">
                <a:pos x="connsiteX2" y="connsiteY2"/>
              </a:cxn>
            </a:cxnLst>
            <a:rect l="l" t="t" r="r" b="b"/>
            <a:pathLst>
              <a:path w="3443591" h="3122579">
                <a:moveTo>
                  <a:pt x="0" y="0"/>
                </a:moveTo>
                <a:cubicBezTo>
                  <a:pt x="87549" y="839010"/>
                  <a:pt x="175098" y="1678021"/>
                  <a:pt x="749030" y="2198451"/>
                </a:cubicBezTo>
                <a:cubicBezTo>
                  <a:pt x="1322962" y="2718881"/>
                  <a:pt x="2383276" y="2920730"/>
                  <a:pt x="3443591" y="312257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Segoe UI"/>
              <a:ea typeface="メイリオ"/>
              <a:cs typeface="+mn-cs"/>
            </a:endParaRPr>
          </a:p>
        </p:txBody>
      </p:sp>
      <p:sp>
        <p:nvSpPr>
          <p:cNvPr id="51" name="楕円 21">
            <a:extLst>
              <a:ext uri="{FF2B5EF4-FFF2-40B4-BE49-F238E27FC236}">
                <a16:creationId xmlns:a16="http://schemas.microsoft.com/office/drawing/2014/main" id="{903B442E-FEDE-467C-B01F-305AD588F712}"/>
              </a:ext>
            </a:extLst>
          </p:cNvPr>
          <p:cNvSpPr/>
          <p:nvPr/>
        </p:nvSpPr>
        <p:spPr>
          <a:xfrm>
            <a:off x="4077967" y="2699586"/>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53" name="楕円 23">
            <a:extLst>
              <a:ext uri="{FF2B5EF4-FFF2-40B4-BE49-F238E27FC236}">
                <a16:creationId xmlns:a16="http://schemas.microsoft.com/office/drawing/2014/main" id="{70F33AB6-732D-4802-8E8D-476C4476A3B3}"/>
              </a:ext>
            </a:extLst>
          </p:cNvPr>
          <p:cNvSpPr/>
          <p:nvPr/>
        </p:nvSpPr>
        <p:spPr>
          <a:xfrm>
            <a:off x="3004883" y="4476405"/>
            <a:ext cx="174443" cy="174443"/>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mc:AlternateContent xmlns:mc="http://schemas.openxmlformats.org/markup-compatibility/2006" xmlns:a14="http://schemas.microsoft.com/office/drawing/2010/main">
        <mc:Choice Requires="a14">
          <p:sp>
            <p:nvSpPr>
              <p:cNvPr id="55" name="テキスト ボックス 27">
                <a:extLst>
                  <a:ext uri="{FF2B5EF4-FFF2-40B4-BE49-F238E27FC236}">
                    <a16:creationId xmlns:a16="http://schemas.microsoft.com/office/drawing/2014/main" id="{0015B2B6-5FF2-4763-9865-0C24436D0453}"/>
                  </a:ext>
                </a:extLst>
              </p:cNvPr>
              <p:cNvSpPr txBox="1"/>
              <p:nvPr/>
            </p:nvSpPr>
            <p:spPr>
              <a:xfrm>
                <a:off x="3017469" y="6280663"/>
                <a:ext cx="648588" cy="354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sSup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𝑊</m:t>
                          </m:r>
                        </m:e>
                        <m:sup>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m:t>
                          </m:r>
                        </m:sup>
                      </m:sSup>
                    </m:oMath>
                  </m:oMathPara>
                </a14:m>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Choice>
        <mc:Fallback xmlns="">
          <p:sp>
            <p:nvSpPr>
              <p:cNvPr id="55" name="テキスト ボックス 27">
                <a:extLst>
                  <a:ext uri="{FF2B5EF4-FFF2-40B4-BE49-F238E27FC236}">
                    <a16:creationId xmlns:a16="http://schemas.microsoft.com/office/drawing/2014/main" id="{0015B2B6-5FF2-4763-9865-0C24436D0453}"/>
                  </a:ext>
                </a:extLst>
              </p:cNvPr>
              <p:cNvSpPr txBox="1">
                <a:spLocks noRot="1" noChangeAspect="1" noMove="1" noResize="1" noEditPoints="1" noAdjustHandles="1" noChangeArrowheads="1" noChangeShapeType="1" noTextEdit="1"/>
              </p:cNvSpPr>
              <p:nvPr/>
            </p:nvSpPr>
            <p:spPr>
              <a:xfrm>
                <a:off x="3017469" y="6280663"/>
                <a:ext cx="648588" cy="354988"/>
              </a:xfrm>
              <a:prstGeom prst="rect">
                <a:avLst/>
              </a:prstGeom>
              <a:blipFill>
                <a:blip r:embed="rId5"/>
                <a:stretch>
                  <a:fillRect b="-67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30">
                <a:extLst>
                  <a:ext uri="{FF2B5EF4-FFF2-40B4-BE49-F238E27FC236}">
                    <a16:creationId xmlns:a16="http://schemas.microsoft.com/office/drawing/2014/main" id="{FCA26F75-2DF0-46A1-AE7D-280C1ACE9FEC}"/>
                  </a:ext>
                </a:extLst>
              </p:cNvPr>
              <p:cNvSpPr txBox="1"/>
              <p:nvPr/>
            </p:nvSpPr>
            <p:spPr>
              <a:xfrm>
                <a:off x="1154534" y="4563626"/>
                <a:ext cx="487581" cy="354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ctrlPr>
                      </m:sSupPr>
                      <m:e>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𝐻</m:t>
                        </m:r>
                      </m:e>
                      <m:sup>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m:t>
                        </m:r>
                      </m:sup>
                    </m:sSup>
                  </m:oMath>
                </a14:m>
                <a:r>
                  <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rPr>
                  <a:t> </a:t>
                </a:r>
              </a:p>
            </p:txBody>
          </p:sp>
        </mc:Choice>
        <mc:Fallback xmlns="">
          <p:sp>
            <p:nvSpPr>
              <p:cNvPr id="58" name="テキスト ボックス 30">
                <a:extLst>
                  <a:ext uri="{FF2B5EF4-FFF2-40B4-BE49-F238E27FC236}">
                    <a16:creationId xmlns:a16="http://schemas.microsoft.com/office/drawing/2014/main" id="{FCA26F75-2DF0-46A1-AE7D-280C1ACE9FEC}"/>
                  </a:ext>
                </a:extLst>
              </p:cNvPr>
              <p:cNvSpPr txBox="1">
                <a:spLocks noRot="1" noChangeAspect="1" noMove="1" noResize="1" noEditPoints="1" noAdjustHandles="1" noChangeArrowheads="1" noChangeShapeType="1" noTextEdit="1"/>
              </p:cNvSpPr>
              <p:nvPr/>
            </p:nvSpPr>
            <p:spPr>
              <a:xfrm>
                <a:off x="1154534" y="4563626"/>
                <a:ext cx="487581" cy="354988"/>
              </a:xfrm>
              <a:prstGeom prst="rect">
                <a:avLst/>
              </a:prstGeom>
              <a:blipFill>
                <a:blip r:embed="rId6"/>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6761528" y="6276551"/>
                <a:ext cx="43821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𝑊</m:t>
                      </m:r>
                    </m:oMath>
                  </m:oMathPara>
                </a14:m>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6761528" y="6276551"/>
                <a:ext cx="438210" cy="4001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1193407" y="1219871"/>
                <a:ext cx="31735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u="none" strike="noStrike" kern="1200" cap="none" spc="0" normalizeH="0" baseline="0" noProof="0" smtClean="0">
                          <a:ln>
                            <a:noFill/>
                          </a:ln>
                          <a:solidFill>
                            <a:srgbClr val="1E1100"/>
                          </a:solidFill>
                          <a:effectLst/>
                          <a:uLnTx/>
                          <a:uFillTx/>
                          <a:latin typeface="Cambria Math" panose="02040503050406030204" pitchFamily="18" charset="0"/>
                          <a:cs typeface="+mn-cs"/>
                        </a:rPr>
                        <m:t>𝐻</m:t>
                      </m:r>
                    </m:oMath>
                  </m:oMathPara>
                </a14:m>
                <a:endParaRPr kumimoji="1" lang="ja-JP" altLang="en-US" sz="2000" b="0" i="0" u="none" strike="noStrike" kern="1200" cap="none" spc="0" normalizeH="0" baseline="0" noProof="0" dirty="0">
                  <a:ln>
                    <a:noFill/>
                  </a:ln>
                  <a:solidFill>
                    <a:srgbClr val="1E1100"/>
                  </a:solidFill>
                  <a:effectLst/>
                  <a:uLnTx/>
                  <a:uFillTx/>
                  <a:latin typeface="Segoe UI"/>
                  <a:ea typeface="メイリオ"/>
                  <a:cs typeface="+mn-cs"/>
                </a:endParaRPr>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1193407" y="1219871"/>
                <a:ext cx="317350" cy="400110"/>
              </a:xfrm>
              <a:prstGeom prst="rect">
                <a:avLst/>
              </a:prstGeom>
              <a:blipFill>
                <a:blip r:embed="rId8"/>
                <a:stretch>
                  <a:fillRect r="-15385"/>
                </a:stretch>
              </a:blipFill>
            </p:spPr>
            <p:txBody>
              <a:bodyPr/>
              <a:lstStyle/>
              <a:p>
                <a:r>
                  <a:rPr lang="ja-JP" altLang="en-US">
                    <a:noFill/>
                  </a:rPr>
                  <a:t> </a:t>
                </a:r>
              </a:p>
            </p:txBody>
          </p:sp>
        </mc:Fallback>
      </mc:AlternateContent>
      <p:sp>
        <p:nvSpPr>
          <p:cNvPr id="36" name="Title 1"/>
          <p:cNvSpPr>
            <a:spLocks noGrp="1"/>
          </p:cNvSpPr>
          <p:nvPr>
            <p:ph type="title"/>
          </p:nvPr>
        </p:nvSpPr>
        <p:spPr>
          <a:xfrm>
            <a:off x="251520" y="156505"/>
            <a:ext cx="8640960" cy="836712"/>
          </a:xfrm>
        </p:spPr>
        <p:txBody>
          <a:bodyPr/>
          <a:lstStyle/>
          <a:p>
            <a:r>
              <a:rPr lang="en-US" altLang="ja-JP" dirty="0"/>
              <a:t>Intuition (Bitcoin cash DAA)</a:t>
            </a:r>
            <a:endParaRPr kumimoji="1" lang="ja-JP" altLang="en-US" dirty="0"/>
          </a:p>
        </p:txBody>
      </p:sp>
      <p:sp>
        <p:nvSpPr>
          <p:cNvPr id="68" name="楕円 21">
            <a:extLst>
              <a:ext uri="{FF2B5EF4-FFF2-40B4-BE49-F238E27FC236}">
                <a16:creationId xmlns:a16="http://schemas.microsoft.com/office/drawing/2014/main" id="{903B442E-FEDE-467C-B01F-305AD588F712}"/>
              </a:ext>
            </a:extLst>
          </p:cNvPr>
          <p:cNvSpPr/>
          <p:nvPr/>
        </p:nvSpPr>
        <p:spPr>
          <a:xfrm>
            <a:off x="4287381" y="2316575"/>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69" name="楕円 21">
            <a:extLst>
              <a:ext uri="{FF2B5EF4-FFF2-40B4-BE49-F238E27FC236}">
                <a16:creationId xmlns:a16="http://schemas.microsoft.com/office/drawing/2014/main" id="{903B442E-FEDE-467C-B01F-305AD588F712}"/>
              </a:ext>
            </a:extLst>
          </p:cNvPr>
          <p:cNvSpPr/>
          <p:nvPr/>
        </p:nvSpPr>
        <p:spPr>
          <a:xfrm>
            <a:off x="4412038" y="2082112"/>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70" name="楕円 21">
            <a:extLst>
              <a:ext uri="{FF2B5EF4-FFF2-40B4-BE49-F238E27FC236}">
                <a16:creationId xmlns:a16="http://schemas.microsoft.com/office/drawing/2014/main" id="{903B442E-FEDE-467C-B01F-305AD588F712}"/>
              </a:ext>
            </a:extLst>
          </p:cNvPr>
          <p:cNvSpPr/>
          <p:nvPr/>
        </p:nvSpPr>
        <p:spPr>
          <a:xfrm>
            <a:off x="3893611" y="3050094"/>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71" name="楕円 21">
            <a:extLst>
              <a:ext uri="{FF2B5EF4-FFF2-40B4-BE49-F238E27FC236}">
                <a16:creationId xmlns:a16="http://schemas.microsoft.com/office/drawing/2014/main" id="{903B442E-FEDE-467C-B01F-305AD588F712}"/>
              </a:ext>
            </a:extLst>
          </p:cNvPr>
          <p:cNvSpPr/>
          <p:nvPr/>
        </p:nvSpPr>
        <p:spPr>
          <a:xfrm>
            <a:off x="3718304" y="3356082"/>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72" name="楕円 21">
            <a:extLst>
              <a:ext uri="{FF2B5EF4-FFF2-40B4-BE49-F238E27FC236}">
                <a16:creationId xmlns:a16="http://schemas.microsoft.com/office/drawing/2014/main" id="{903B442E-FEDE-467C-B01F-305AD588F712}"/>
              </a:ext>
            </a:extLst>
          </p:cNvPr>
          <p:cNvSpPr/>
          <p:nvPr/>
        </p:nvSpPr>
        <p:spPr>
          <a:xfrm>
            <a:off x="2833692" y="4866028"/>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73" name="楕円 21">
            <a:extLst>
              <a:ext uri="{FF2B5EF4-FFF2-40B4-BE49-F238E27FC236}">
                <a16:creationId xmlns:a16="http://schemas.microsoft.com/office/drawing/2014/main" id="{903B442E-FEDE-467C-B01F-305AD588F712}"/>
              </a:ext>
            </a:extLst>
          </p:cNvPr>
          <p:cNvSpPr/>
          <p:nvPr/>
        </p:nvSpPr>
        <p:spPr>
          <a:xfrm>
            <a:off x="2593045" y="5161833"/>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74" name="楕円 21">
            <a:extLst>
              <a:ext uri="{FF2B5EF4-FFF2-40B4-BE49-F238E27FC236}">
                <a16:creationId xmlns:a16="http://schemas.microsoft.com/office/drawing/2014/main" id="{903B442E-FEDE-467C-B01F-305AD588F712}"/>
              </a:ext>
            </a:extLst>
          </p:cNvPr>
          <p:cNvSpPr/>
          <p:nvPr/>
        </p:nvSpPr>
        <p:spPr>
          <a:xfrm>
            <a:off x="2492661" y="5268064"/>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75" name="楕円 21">
            <a:extLst>
              <a:ext uri="{FF2B5EF4-FFF2-40B4-BE49-F238E27FC236}">
                <a16:creationId xmlns:a16="http://schemas.microsoft.com/office/drawing/2014/main" id="{903B442E-FEDE-467C-B01F-305AD588F712}"/>
              </a:ext>
            </a:extLst>
          </p:cNvPr>
          <p:cNvSpPr/>
          <p:nvPr/>
        </p:nvSpPr>
        <p:spPr>
          <a:xfrm>
            <a:off x="2364094" y="5397096"/>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76" name="楕円 21">
            <a:extLst>
              <a:ext uri="{FF2B5EF4-FFF2-40B4-BE49-F238E27FC236}">
                <a16:creationId xmlns:a16="http://schemas.microsoft.com/office/drawing/2014/main" id="{903B442E-FEDE-467C-B01F-305AD588F712}"/>
              </a:ext>
            </a:extLst>
          </p:cNvPr>
          <p:cNvSpPr/>
          <p:nvPr/>
        </p:nvSpPr>
        <p:spPr>
          <a:xfrm>
            <a:off x="2217499" y="5505305"/>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sp>
        <p:nvSpPr>
          <p:cNvPr id="77" name="楕円 21">
            <a:extLst>
              <a:ext uri="{FF2B5EF4-FFF2-40B4-BE49-F238E27FC236}">
                <a16:creationId xmlns:a16="http://schemas.microsoft.com/office/drawing/2014/main" id="{903B442E-FEDE-467C-B01F-305AD588F712}"/>
              </a:ext>
            </a:extLst>
          </p:cNvPr>
          <p:cNvSpPr/>
          <p:nvPr/>
        </p:nvSpPr>
        <p:spPr>
          <a:xfrm>
            <a:off x="2051778" y="5563421"/>
            <a:ext cx="97998" cy="97998"/>
          </a:xfrm>
          <a:prstGeom prst="ellipse">
            <a:avLst/>
          </a:prstGeom>
          <a:solidFill>
            <a:schemeClr val="tx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p:cxnSp>
        <p:nvCxnSpPr>
          <p:cNvPr id="88" name="直線コネクタ 6">
            <a:extLst>
              <a:ext uri="{FF2B5EF4-FFF2-40B4-BE49-F238E27FC236}">
                <a16:creationId xmlns:a16="http://schemas.microsoft.com/office/drawing/2014/main" id="{3A85655D-873E-417E-98D1-7B57DC7426ED}"/>
              </a:ext>
            </a:extLst>
          </p:cNvPr>
          <p:cNvCxnSpPr>
            <a:cxnSpLocks/>
          </p:cNvCxnSpPr>
          <p:nvPr/>
        </p:nvCxnSpPr>
        <p:spPr>
          <a:xfrm>
            <a:off x="1387320" y="4123847"/>
            <a:ext cx="5749218" cy="0"/>
          </a:xfrm>
          <a:prstGeom prst="line">
            <a:avLst/>
          </a:prstGeom>
          <a:ln w="571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87" name="楕円 23">
            <a:extLst>
              <a:ext uri="{FF2B5EF4-FFF2-40B4-BE49-F238E27FC236}">
                <a16:creationId xmlns:a16="http://schemas.microsoft.com/office/drawing/2014/main" id="{70F33AB6-732D-4802-8E8D-476C4476A3B3}"/>
              </a:ext>
            </a:extLst>
          </p:cNvPr>
          <p:cNvSpPr/>
          <p:nvPr/>
        </p:nvSpPr>
        <p:spPr>
          <a:xfrm>
            <a:off x="3282831" y="4036626"/>
            <a:ext cx="174443" cy="174443"/>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メイリオ"/>
              <a:cs typeface="+mn-cs"/>
            </a:endParaRPr>
          </a:p>
        </p:txBody>
      </p:sp>
      <mc:AlternateContent xmlns:mc="http://schemas.openxmlformats.org/markup-compatibility/2006" xmlns:a14="http://schemas.microsoft.com/office/drawing/2010/main">
        <mc:Choice Requires="a14">
          <p:sp>
            <p:nvSpPr>
              <p:cNvPr id="31" name="Content Placeholder 2"/>
              <p:cNvSpPr>
                <a:spLocks noGrp="1"/>
              </p:cNvSpPr>
              <p:nvPr>
                <p:ph idx="1"/>
              </p:nvPr>
            </p:nvSpPr>
            <p:spPr>
              <a:xfrm>
                <a:off x="4979713" y="2776435"/>
                <a:ext cx="3991989" cy="1787191"/>
              </a:xfrm>
              <a:solidFill>
                <a:schemeClr val="bg1">
                  <a:lumMod val="95000"/>
                </a:schemeClr>
              </a:solidFill>
            </p:spPr>
            <p:txBody>
              <a:bodyPr>
                <a:normAutofit/>
              </a:bodyPr>
              <a:lstStyle/>
              <a:p>
                <a14:m>
                  <m:oMath xmlns:m="http://schemas.openxmlformats.org/officeDocument/2006/math">
                    <m:r>
                      <a:rPr lang="en-US" altLang="ja-JP" sz="2000" b="0" i="1" smtClean="0">
                        <a:latin typeface="Cambria Math" panose="02040503050406030204" pitchFamily="18" charset="0"/>
                      </a:rPr>
                      <m:t>𝑊</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𝑡</m:t>
                        </m:r>
                      </m:e>
                    </m:d>
                  </m:oMath>
                </a14:m>
                <a:r>
                  <a:rPr lang="en-US" altLang="ja-JP" sz="2000" dirty="0"/>
                  <a:t> is updated every period.</a:t>
                </a:r>
              </a:p>
              <a:p>
                <a:r>
                  <a:rPr lang="en-US" altLang="ja-JP" sz="2000" dirty="0"/>
                  <a:t>Historical hash rate </a:t>
                </a:r>
                <a:r>
                  <a:rPr lang="en-US" altLang="ja-JP" sz="2000" b="1" dirty="0">
                    <a:solidFill>
                      <a:schemeClr val="accent1"/>
                    </a:solidFill>
                  </a:rPr>
                  <a:t>fluctuates around </a:t>
                </a:r>
                <a14:m>
                  <m:oMath xmlns:m="http://schemas.openxmlformats.org/officeDocument/2006/math">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𝐻</m:t>
                        </m:r>
                      </m:e>
                      <m:sup>
                        <m:r>
                          <a:rPr lang="en-US" altLang="ja-JP" sz="2000" b="0" i="1" smtClean="0">
                            <a:latin typeface="Cambria Math" panose="02040503050406030204" pitchFamily="18" charset="0"/>
                          </a:rPr>
                          <m:t>∗</m:t>
                        </m:r>
                      </m:sup>
                    </m:sSup>
                  </m:oMath>
                </a14:m>
                <a:r>
                  <a:rPr lang="en-US" altLang="ja-JP" sz="2000" dirty="0"/>
                  <a:t>.</a:t>
                </a:r>
              </a:p>
              <a:p>
                <a:r>
                  <a:rPr lang="en-US" altLang="ja-JP" sz="2000" dirty="0"/>
                  <a:t>Take average </a:t>
                </a:r>
                <a14:m>
                  <m:oMath xmlns:m="http://schemas.openxmlformats.org/officeDocument/2006/math">
                    <m:r>
                      <a:rPr lang="en-US" altLang="ja-JP" sz="2000" b="0" i="1" smtClean="0">
                        <a:latin typeface="Cambria Math" panose="02040503050406030204" pitchFamily="18" charset="0"/>
                      </a:rPr>
                      <m:t>→</m:t>
                    </m:r>
                  </m:oMath>
                </a14:m>
                <a:r>
                  <a:rPr lang="en-US" altLang="ja-JP" sz="2000" dirty="0"/>
                  <a:t> Closer to </a:t>
                </a:r>
                <a14:m>
                  <m:oMath xmlns:m="http://schemas.openxmlformats.org/officeDocument/2006/math">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𝐻</m:t>
                        </m:r>
                      </m:e>
                      <m:sup>
                        <m:r>
                          <a:rPr lang="en-US" altLang="ja-JP" sz="2000" b="0" i="1" smtClean="0">
                            <a:latin typeface="Cambria Math" panose="02040503050406030204" pitchFamily="18" charset="0"/>
                          </a:rPr>
                          <m:t>∗</m:t>
                        </m:r>
                      </m:sup>
                    </m:sSup>
                  </m:oMath>
                </a14:m>
                <a:r>
                  <a:rPr lang="en-US" altLang="ja-JP" sz="2000" dirty="0"/>
                  <a:t>!</a:t>
                </a:r>
              </a:p>
            </p:txBody>
          </p:sp>
        </mc:Choice>
        <mc:Fallback xmlns="">
          <p:sp>
            <p:nvSpPr>
              <p:cNvPr id="31" name="Content Placeholder 2"/>
              <p:cNvSpPr>
                <a:spLocks noGrp="1" noRot="1" noChangeAspect="1" noMove="1" noResize="1" noEditPoints="1" noAdjustHandles="1" noChangeArrowheads="1" noChangeShapeType="1" noTextEdit="1"/>
              </p:cNvSpPr>
              <p:nvPr>
                <p:ph idx="1"/>
              </p:nvPr>
            </p:nvSpPr>
            <p:spPr>
              <a:xfrm>
                <a:off x="4979713" y="2776435"/>
                <a:ext cx="3991989" cy="1787191"/>
              </a:xfrm>
              <a:blipFill>
                <a:blip r:embed="rId9"/>
                <a:stretch>
                  <a:fillRect l="-1069" r="-1374"/>
                </a:stretch>
              </a:blipFill>
            </p:spPr>
            <p:txBody>
              <a:bodyPr/>
              <a:lstStyle/>
              <a:p>
                <a:r>
                  <a:rPr lang="ja-JP" altLang="en-US">
                    <a:noFill/>
                  </a:rPr>
                  <a:t> </a:t>
                </a:r>
              </a:p>
            </p:txBody>
          </p:sp>
        </mc:Fallback>
      </mc:AlternateContent>
      <p:sp>
        <p:nvSpPr>
          <p:cNvPr id="89" name="TextBox 88"/>
          <p:cNvSpPr txBox="1"/>
          <p:nvPr/>
        </p:nvSpPr>
        <p:spPr>
          <a:xfrm>
            <a:off x="199705" y="3644805"/>
            <a:ext cx="233583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9201"/>
                </a:solidFill>
                <a:effectLst/>
                <a:uLnTx/>
                <a:uFillTx/>
                <a:latin typeface="Segoe UI"/>
                <a:ea typeface="メイリオ"/>
                <a:cs typeface="+mn-cs"/>
              </a:rPr>
              <a:t>Data points vary!!</a:t>
            </a:r>
            <a:endParaRPr kumimoji="1" lang="ja-JP" altLang="en-US" sz="2000" b="1" i="0" u="none" strike="noStrike" kern="1200" cap="none" spc="0" normalizeH="0" baseline="0" noProof="0" dirty="0">
              <a:ln>
                <a:noFill/>
              </a:ln>
              <a:solidFill>
                <a:srgbClr val="FF9201"/>
              </a:solidFill>
              <a:effectLst/>
              <a:uLnTx/>
              <a:uFillTx/>
              <a:latin typeface="Segoe UI"/>
              <a:ea typeface="メイリオ"/>
              <a:cs typeface="+mn-cs"/>
            </a:endParaRPr>
          </a:p>
        </p:txBody>
      </p:sp>
      <p:sp>
        <p:nvSpPr>
          <p:cNvPr id="90" name="TextBox 89"/>
          <p:cNvSpPr txBox="1"/>
          <p:nvPr/>
        </p:nvSpPr>
        <p:spPr>
          <a:xfrm>
            <a:off x="581505" y="1951647"/>
            <a:ext cx="2331397" cy="101566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70C0"/>
                </a:solidFill>
                <a:effectLst/>
                <a:uLnTx/>
                <a:uFillTx/>
                <a:latin typeface="Segoe UI"/>
                <a:ea typeface="メイリオ"/>
                <a:cs typeface="+mn-cs"/>
              </a:rPr>
              <a:t>Updated point is closer to the steady state.</a:t>
            </a:r>
            <a:endParaRPr kumimoji="1" lang="ja-JP" altLang="en-US" sz="2000" b="1" i="0" u="none" strike="noStrike" kern="1200" cap="none" spc="0" normalizeH="0" baseline="0" noProof="0" dirty="0">
              <a:ln>
                <a:noFill/>
              </a:ln>
              <a:solidFill>
                <a:srgbClr val="0070C0"/>
              </a:solidFill>
              <a:effectLst/>
              <a:uLnTx/>
              <a:uFillTx/>
              <a:latin typeface="Segoe UI"/>
              <a:ea typeface="メイリオ"/>
              <a:cs typeface="+mn-cs"/>
            </a:endParaRPr>
          </a:p>
        </p:txBody>
      </p:sp>
    </p:spTree>
    <p:extLst>
      <p:ext uri="{BB962C8B-B14F-4D97-AF65-F5344CB8AC3E}">
        <p14:creationId xmlns:p14="http://schemas.microsoft.com/office/powerpoint/2010/main" val="1725797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Local (In)Stability (Bitcoin DAA)</a:t>
            </a:r>
            <a:endParaRPr kumimoji="1" lang="ja-JP" alt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1520" y="1196752"/>
                <a:ext cx="8640960" cy="5405216"/>
              </a:xfrm>
            </p:spPr>
            <p:txBody>
              <a:bodyPr>
                <a:normAutofit/>
              </a:bodyPr>
              <a:lstStyle/>
              <a:p>
                <a:pPr marL="0" indent="0">
                  <a:buNone/>
                </a:pPr>
                <a:r>
                  <a:rPr kumimoji="1" lang="en-US" altLang="ja-JP" b="1" dirty="0"/>
                  <a:t>Theorem 1:</a:t>
                </a:r>
              </a:p>
              <a:p>
                <a:pPr marL="538163" lvl="1" indent="0">
                  <a:buNone/>
                </a:pPr>
                <a:r>
                  <a:rPr lang="en-US" altLang="ja-JP" dirty="0"/>
                  <a:t>Under the Bitcoin DAA, </a:t>
                </a:r>
                <a14:m>
                  <m:oMath xmlns:m="http://schemas.openxmlformats.org/officeDocument/2006/math">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𝑤</m:t>
                        </m:r>
                      </m:e>
                    </m:acc>
                    <m:d>
                      <m:dPr>
                        <m:ctrlPr>
                          <a:rPr kumimoji="1" lang="en-US" altLang="ja-JP" i="1" dirty="0" smtClean="0">
                            <a:latin typeface="Cambria Math" panose="02040503050406030204" pitchFamily="18" charset="0"/>
                          </a:rPr>
                        </m:ctrlPr>
                      </m:dPr>
                      <m:e>
                        <m:r>
                          <a:rPr kumimoji="1" lang="en-US" altLang="ja-JP" b="0" i="1" dirty="0" smtClean="0">
                            <a:latin typeface="Cambria Math" panose="02040503050406030204" pitchFamily="18" charset="0"/>
                          </a:rPr>
                          <m:t>𝑛</m:t>
                        </m:r>
                      </m:e>
                    </m:d>
                    <m:r>
                      <a:rPr kumimoji="1" lang="en-US" altLang="ja-JP" b="0" i="1" dirty="0" smtClean="0">
                        <a:latin typeface="Cambria Math" panose="02040503050406030204" pitchFamily="18" charset="0"/>
                      </a:rPr>
                      <m:t>→0</m:t>
                    </m:r>
                  </m:oMath>
                </a14:m>
                <a:r>
                  <a:rPr kumimoji="1" lang="en-US" altLang="ja-JP" dirty="0"/>
                  <a:t> iff </a:t>
                </a:r>
                <a14:m>
                  <m:oMath xmlns:m="http://schemas.openxmlformats.org/officeDocument/2006/math">
                    <m:r>
                      <a:rPr kumimoji="1" lang="en-US" altLang="ja-JP" b="0" i="1" smtClean="0">
                        <a:latin typeface="Cambria Math" panose="02040503050406030204" pitchFamily="18" charset="0"/>
                      </a:rPr>
                      <m:t>𝜀</m:t>
                    </m:r>
                    <m:r>
                      <a:rPr kumimoji="1" lang="en-US" altLang="ja-JP" b="0" i="1" smtClean="0">
                        <a:latin typeface="Cambria Math" panose="02040503050406030204" pitchFamily="18" charset="0"/>
                      </a:rPr>
                      <m:t>&lt;1</m:t>
                    </m:r>
                  </m:oMath>
                </a14:m>
                <a:r>
                  <a:rPr kumimoji="1" lang="en-US" altLang="ja-JP" dirty="0"/>
                  <a:t>.</a:t>
                </a:r>
              </a:p>
              <a:p>
                <a:pPr marL="538163" lvl="1" indent="0">
                  <a:buNone/>
                </a:pPr>
                <a:r>
                  <a:rPr kumimoji="1" lang="en-US" altLang="ja-JP" dirty="0"/>
                  <a:t>Where </a:t>
                </a:r>
                <a14:m>
                  <m:oMath xmlns:m="http://schemas.openxmlformats.org/officeDocument/2006/math">
                    <m:r>
                      <a:rPr lang="en-US" altLang="ja-JP" i="1">
                        <a:latin typeface="Cambria Math" panose="02040503050406030204" pitchFamily="18" charset="0"/>
                      </a:rPr>
                      <m:t>𝜀</m:t>
                    </m:r>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m:rPr>
                            <m:sty m:val="p"/>
                          </m:rPr>
                          <a:rPr lang="en-US" altLang="ja-JP">
                            <a:latin typeface="Cambria Math" panose="02040503050406030204" pitchFamily="18" charset="0"/>
                          </a:rPr>
                          <m:t>Φ</m:t>
                        </m:r>
                      </m:e>
                      <m:sup>
                        <m:r>
                          <a:rPr lang="en-US" altLang="ja-JP" i="1">
                            <a:latin typeface="Cambria Math" panose="02040503050406030204" pitchFamily="18" charset="0"/>
                          </a:rPr>
                          <m:t>′</m:t>
                        </m:r>
                      </m:sup>
                    </m:sSup>
                    <m:d>
                      <m:dPr>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a:rPr lang="en-US" altLang="ja-JP" i="1">
                                <a:latin typeface="Cambria Math" panose="02040503050406030204" pitchFamily="18" charset="0"/>
                              </a:rPr>
                              <m:t>𝑊</m:t>
                            </m:r>
                          </m:e>
                          <m:sup>
                            <m:r>
                              <a:rPr lang="en-US" altLang="ja-JP" i="1">
                                <a:latin typeface="Cambria Math" panose="02040503050406030204" pitchFamily="18" charset="0"/>
                              </a:rPr>
                              <m:t>∗</m:t>
                            </m:r>
                          </m:sup>
                        </m:sSup>
                        <m:r>
                          <a:rPr lang="en-US" altLang="ja-JP" i="1">
                            <a:latin typeface="Cambria Math" panose="02040503050406030204" pitchFamily="18" charset="0"/>
                          </a:rPr>
                          <m:t>𝑀𝑆</m:t>
                        </m:r>
                      </m:e>
                    </m:d>
                    <m:sSup>
                      <m:sSupPr>
                        <m:ctrlPr>
                          <a:rPr lang="en-US" altLang="ja-JP" i="1">
                            <a:latin typeface="Cambria Math" panose="02040503050406030204" pitchFamily="18" charset="0"/>
                          </a:rPr>
                        </m:ctrlPr>
                      </m:sSupPr>
                      <m:e>
                        <m:r>
                          <a:rPr lang="en-US" altLang="ja-JP" i="1">
                            <a:latin typeface="Cambria Math" panose="02040503050406030204" pitchFamily="18" charset="0"/>
                          </a:rPr>
                          <m:t>𝑊</m:t>
                        </m:r>
                      </m:e>
                      <m:sup>
                        <m:r>
                          <a:rPr lang="en-US" altLang="ja-JP" i="1">
                            <a:latin typeface="Cambria Math" panose="02040503050406030204" pitchFamily="18" charset="0"/>
                          </a:rPr>
                          <m:t>∗</m:t>
                        </m:r>
                      </m:sup>
                    </m:sSup>
                    <m:r>
                      <a:rPr lang="en-US" altLang="ja-JP" i="1">
                        <a:latin typeface="Cambria Math" panose="02040503050406030204" pitchFamily="18" charset="0"/>
                      </a:rPr>
                      <m:t>𝑀𝑆</m:t>
                    </m:r>
                    <m:r>
                      <a:rPr lang="en-US" altLang="ja-JP" i="1">
                        <a:latin typeface="Cambria Math" panose="02040503050406030204" pitchFamily="18" charset="0"/>
                      </a:rPr>
                      <m:t>/</m:t>
                    </m:r>
                    <m:r>
                      <m:rPr>
                        <m:sty m:val="p"/>
                      </m:rPr>
                      <a:rPr lang="en-US" altLang="ja-JP">
                        <a:latin typeface="Cambria Math" panose="02040503050406030204" pitchFamily="18" charset="0"/>
                      </a:rPr>
                      <m:t>Φ</m:t>
                    </m:r>
                    <m:d>
                      <m:dPr>
                        <m:ctrlPr>
                          <a:rPr lang="en-US" altLang="ja-JP" i="1">
                            <a:latin typeface="Cambria Math" panose="02040503050406030204" pitchFamily="18" charset="0"/>
                          </a:rPr>
                        </m:ctrlPr>
                      </m:dPr>
                      <m:e>
                        <m:sSup>
                          <m:sSupPr>
                            <m:ctrlPr>
                              <a:rPr lang="en-US" altLang="ja-JP" i="1">
                                <a:latin typeface="Cambria Math" panose="02040503050406030204" pitchFamily="18" charset="0"/>
                              </a:rPr>
                            </m:ctrlPr>
                          </m:sSupPr>
                          <m:e>
                            <m:r>
                              <a:rPr lang="en-US" altLang="ja-JP" i="1">
                                <a:latin typeface="Cambria Math" panose="02040503050406030204" pitchFamily="18" charset="0"/>
                              </a:rPr>
                              <m:t>𝑊</m:t>
                            </m:r>
                          </m:e>
                          <m:sup>
                            <m:r>
                              <a:rPr lang="en-US" altLang="ja-JP" i="1">
                                <a:latin typeface="Cambria Math" panose="02040503050406030204" pitchFamily="18" charset="0"/>
                              </a:rPr>
                              <m:t>∗</m:t>
                            </m:r>
                          </m:sup>
                        </m:sSup>
                        <m:r>
                          <a:rPr lang="en-US" altLang="ja-JP" i="1">
                            <a:latin typeface="Cambria Math" panose="02040503050406030204" pitchFamily="18" charset="0"/>
                          </a:rPr>
                          <m:t>𝑀𝑆</m:t>
                        </m:r>
                      </m:e>
                    </m:d>
                  </m:oMath>
                </a14:m>
                <a:endParaRPr kumimoji="1" lang="en-US" altLang="ja-JP" dirty="0"/>
              </a:p>
              <a:p>
                <a:endParaRPr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r>
                  <a:rPr lang="en-US" altLang="ja-JP" dirty="0"/>
                  <a:t>If </a:t>
                </a:r>
                <a14:m>
                  <m:oMath xmlns:m="http://schemas.openxmlformats.org/officeDocument/2006/math">
                    <m:r>
                      <a:rPr lang="en-US" altLang="ja-JP" b="0" i="1" smtClean="0">
                        <a:latin typeface="Cambria Math" panose="02040503050406030204" pitchFamily="18" charset="0"/>
                      </a:rPr>
                      <m:t>𝜀</m:t>
                    </m:r>
                    <m:r>
                      <a:rPr lang="en-US" altLang="ja-JP" b="0" i="1" smtClean="0">
                        <a:latin typeface="Cambria Math" panose="02040503050406030204" pitchFamily="18" charset="0"/>
                      </a:rPr>
                      <m:t>&gt;1</m:t>
                    </m:r>
                  </m:oMath>
                </a14:m>
                <a:r>
                  <a:rPr kumimoji="1" lang="en-US" altLang="ja-JP" dirty="0"/>
                  <a:t>, the winning rate oscillates and diverges.</a:t>
                </a:r>
              </a:p>
              <a:p>
                <a:endParaRPr kumimoji="1" lang="ja-JP" alt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1520" y="1196752"/>
                <a:ext cx="8640960" cy="5405216"/>
              </a:xfrm>
              <a:blipFill>
                <a:blip r:embed="rId2"/>
                <a:stretch>
                  <a:fillRect l="-1058" t="-225"/>
                </a:stretch>
              </a:blipFill>
            </p:spPr>
            <p:txBody>
              <a:bodyPr/>
              <a:lstStyle/>
              <a:p>
                <a:r>
                  <a:rPr lang="ja-JP" alt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28" y="2555720"/>
            <a:ext cx="4410296" cy="28895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2509" y="2555720"/>
            <a:ext cx="4308909" cy="2889504"/>
          </a:xfrm>
          <a:prstGeom prst="rect">
            <a:avLst/>
          </a:prstGeom>
        </p:spPr>
      </p:pic>
    </p:spTree>
    <p:extLst>
      <p:ext uri="{BB962C8B-B14F-4D97-AF65-F5344CB8AC3E}">
        <p14:creationId xmlns:p14="http://schemas.microsoft.com/office/powerpoint/2010/main" val="302718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Local Stability (Bitcoin cash DAA)</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1196752"/>
                <a:ext cx="8640960" cy="5560664"/>
              </a:xfrm>
            </p:spPr>
            <p:txBody>
              <a:bodyPr>
                <a:normAutofit/>
              </a:bodyPr>
              <a:lstStyle/>
              <a:p>
                <a:pPr marL="0" indent="0">
                  <a:buNone/>
                </a:pPr>
                <a:r>
                  <a:rPr kumimoji="1" lang="en-US" altLang="ja-JP" b="1" dirty="0"/>
                  <a:t>Theorem 2:</a:t>
                </a:r>
              </a:p>
              <a:p>
                <a:pPr marL="538163" lvl="1" indent="0">
                  <a:buNone/>
                </a:pPr>
                <a:r>
                  <a:rPr lang="en-US" altLang="ja-JP" dirty="0"/>
                  <a:t>Under the Bcash DAA, </a:t>
                </a:r>
                <a14:m>
                  <m:oMath xmlns:m="http://schemas.openxmlformats.org/officeDocument/2006/math">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𝑊</m:t>
                        </m:r>
                      </m:e>
                    </m:acc>
                    <m:d>
                      <m:dPr>
                        <m:ctrlPr>
                          <a:rPr kumimoji="1" lang="en-US" altLang="ja-JP" i="1" dirty="0" smtClean="0">
                            <a:latin typeface="Cambria Math" panose="02040503050406030204" pitchFamily="18" charset="0"/>
                          </a:rPr>
                        </m:ctrlPr>
                      </m:dPr>
                      <m:e>
                        <m:r>
                          <a:rPr kumimoji="1" lang="en-US" altLang="ja-JP" b="0" i="1" dirty="0" smtClean="0">
                            <a:latin typeface="Cambria Math" panose="02040503050406030204" pitchFamily="18" charset="0"/>
                          </a:rPr>
                          <m:t>𝑡</m:t>
                        </m:r>
                      </m:e>
                    </m:d>
                    <m:r>
                      <a:rPr kumimoji="1" lang="en-US" altLang="ja-JP" b="0" i="1" dirty="0" smtClean="0">
                        <a:latin typeface="Cambria Math" panose="02040503050406030204" pitchFamily="18" charset="0"/>
                      </a:rPr>
                      <m:t>→0</m:t>
                    </m:r>
                  </m:oMath>
                </a14:m>
                <a:r>
                  <a:rPr lang="en-US" altLang="ja-JP" dirty="0"/>
                  <a:t> iff </a:t>
                </a:r>
                <a14:m>
                  <m:oMath xmlns:m="http://schemas.openxmlformats.org/officeDocument/2006/math">
                    <m:r>
                      <a:rPr lang="en-US" altLang="ja-JP" b="0" i="1" smtClean="0">
                        <a:latin typeface="Cambria Math" panose="02040503050406030204" pitchFamily="18" charset="0"/>
                      </a:rPr>
                      <m:t>𝜀</m:t>
                    </m:r>
                    <m:r>
                      <a:rPr lang="en-US" altLang="ja-JP" b="0" i="1" smtClean="0">
                        <a:latin typeface="Cambria Math" panose="02040503050406030204" pitchFamily="18" charset="0"/>
                      </a:rPr>
                      <m:t>&lt;144</m:t>
                    </m:r>
                  </m:oMath>
                </a14:m>
                <a:r>
                  <a:rPr lang="en-US" altLang="ja-JP" dirty="0"/>
                  <a:t>.</a:t>
                </a:r>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sz="1000" dirty="0"/>
              </a:p>
              <a:p>
                <a:r>
                  <a:rPr lang="en-US" altLang="ja-JP" b="1" dirty="0"/>
                  <a:t>Proof: </a:t>
                </a:r>
                <a:r>
                  <a:rPr lang="en-US" altLang="ja-JP" dirty="0"/>
                  <a:t>Evaluate </a:t>
                </a:r>
                <a:r>
                  <a:rPr lang="en-US" altLang="ja-JP" dirty="0">
                    <a:solidFill>
                      <a:schemeClr val="accent1"/>
                    </a:solidFill>
                  </a:rPr>
                  <a:t>eigenvalues</a:t>
                </a:r>
                <a:r>
                  <a:rPr lang="en-US" altLang="ja-JP" dirty="0"/>
                  <a:t> of the characteristic equation.</a:t>
                </a:r>
              </a:p>
              <a:p>
                <a:r>
                  <a:rPr kumimoji="1" lang="en-US" altLang="ja-JP" b="1" dirty="0">
                    <a:solidFill>
                      <a:schemeClr val="accent1"/>
                    </a:solidFill>
                  </a:rPr>
                  <a:t>Much weaker </a:t>
                </a:r>
                <a:r>
                  <a:rPr kumimoji="1" lang="en-US" altLang="ja-JP" dirty="0"/>
                  <a:t>than the hypothesis of Theorem 1.</a:t>
                </a:r>
                <a:endParaRPr kumimoji="1" lang="ja-JP"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1196752"/>
                <a:ext cx="8640960" cy="5560664"/>
              </a:xfrm>
              <a:blipFill>
                <a:blip r:embed="rId3"/>
                <a:stretch>
                  <a:fillRect l="-1058" t="-219"/>
                </a:stretch>
              </a:blipFill>
            </p:spPr>
            <p:txBody>
              <a:bodyPr/>
              <a:lstStyle/>
              <a:p>
                <a:r>
                  <a:rPr lang="ja-JP" alt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98" y="2423509"/>
            <a:ext cx="4444058" cy="289829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720" y="2423509"/>
            <a:ext cx="4332194" cy="2898299"/>
          </a:xfrm>
          <a:prstGeom prst="rect">
            <a:avLst/>
          </a:prstGeom>
        </p:spPr>
      </p:pic>
    </p:spTree>
    <p:extLst>
      <p:ext uri="{BB962C8B-B14F-4D97-AF65-F5344CB8AC3E}">
        <p14:creationId xmlns:p14="http://schemas.microsoft.com/office/powerpoint/2010/main" val="372242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B4230A-26D0-4A6E-A540-F8B15E532850}"/>
              </a:ext>
            </a:extLst>
          </p:cNvPr>
          <p:cNvSpPr>
            <a:spLocks noGrp="1"/>
          </p:cNvSpPr>
          <p:nvPr>
            <p:ph type="title"/>
          </p:nvPr>
        </p:nvSpPr>
        <p:spPr/>
        <p:txBody>
          <a:bodyPr/>
          <a:lstStyle/>
          <a:p>
            <a:r>
              <a:rPr lang="en-US" altLang="ja-JP" dirty="0"/>
              <a:t>Design Issue of the Bitcoin System</a:t>
            </a:r>
            <a:endParaRPr kumimoji="1" lang="ja-JP" altLang="en-US" dirty="0"/>
          </a:p>
        </p:txBody>
      </p:sp>
      <p:sp>
        <p:nvSpPr>
          <p:cNvPr id="3" name="コンテンツ プレースホルダー 2">
            <a:extLst>
              <a:ext uri="{FF2B5EF4-FFF2-40B4-BE49-F238E27FC236}">
                <a16:creationId xmlns:a16="http://schemas.microsoft.com/office/drawing/2014/main" id="{2A8104F2-F6E9-41C1-B187-659DAC5AB326}"/>
              </a:ext>
            </a:extLst>
          </p:cNvPr>
          <p:cNvSpPr>
            <a:spLocks noGrp="1"/>
          </p:cNvSpPr>
          <p:nvPr>
            <p:ph idx="1"/>
          </p:nvPr>
        </p:nvSpPr>
        <p:spPr>
          <a:xfrm>
            <a:off x="251520" y="2348880"/>
            <a:ext cx="8640960" cy="4445112"/>
          </a:xfrm>
        </p:spPr>
        <p:txBody>
          <a:bodyPr>
            <a:normAutofit/>
          </a:bodyPr>
          <a:lstStyle/>
          <a:p>
            <a:r>
              <a:rPr lang="en-US" altLang="ja-JP" dirty="0"/>
              <a:t>The Bitcoin community agreed to aim at </a:t>
            </a:r>
            <a:r>
              <a:rPr lang="en-US" altLang="ja-JP" b="1" dirty="0">
                <a:solidFill>
                  <a:schemeClr val="accent1"/>
                </a:solidFill>
              </a:rPr>
              <a:t>generating blocks every 10 minutes</a:t>
            </a:r>
            <a:r>
              <a:rPr lang="en-US" altLang="ja-JP" dirty="0"/>
              <a:t> (on average).</a:t>
            </a:r>
          </a:p>
          <a:p>
            <a:pPr lvl="1"/>
            <a:r>
              <a:rPr lang="en-US" altLang="ja-JP" dirty="0"/>
              <a:t>Need to adjust the </a:t>
            </a:r>
            <a:r>
              <a:rPr lang="en-US" altLang="ja-JP" b="1" dirty="0"/>
              <a:t>“difficulty target”.</a:t>
            </a:r>
            <a:endParaRPr lang="en-US" altLang="ja-JP" sz="1000" dirty="0"/>
          </a:p>
          <a:p>
            <a:pPr lvl="1"/>
            <a:r>
              <a:rPr lang="en-US" altLang="ja-JP" b="1" dirty="0">
                <a:solidFill>
                  <a:schemeClr val="accent1"/>
                </a:solidFill>
              </a:rPr>
              <a:t>Difficulty Adjustment Algorithm (DAA)</a:t>
            </a:r>
          </a:p>
          <a:p>
            <a:pPr lvl="1"/>
            <a:r>
              <a:rPr lang="en-US" altLang="ja-JP" dirty="0"/>
              <a:t>How should we design it?</a:t>
            </a:r>
          </a:p>
        </p:txBody>
      </p:sp>
    </p:spTree>
    <p:extLst>
      <p:ext uri="{BB962C8B-B14F-4D97-AF65-F5344CB8AC3E}">
        <p14:creationId xmlns:p14="http://schemas.microsoft.com/office/powerpoint/2010/main" val="123316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Policy Goal</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1196752"/>
                <a:ext cx="8640960" cy="5314880"/>
              </a:xfrm>
            </p:spPr>
            <p:txBody>
              <a:bodyPr>
                <a:normAutofit/>
              </a:bodyPr>
              <a:lstStyle/>
              <a:p>
                <a14:m>
                  <m:oMath xmlns:m="http://schemas.openxmlformats.org/officeDocument/2006/math">
                    <m:r>
                      <a:rPr lang="en-US" altLang="ja-JP" i="1" smtClean="0">
                        <a:latin typeface="Cambria Math" panose="02040503050406030204" pitchFamily="18" charset="0"/>
                      </a:rPr>
                      <m:t>𝑊</m:t>
                    </m:r>
                  </m:oMath>
                </a14:m>
                <a:r>
                  <a:rPr lang="en-US" altLang="ja-JP" dirty="0"/>
                  <a:t>: </a:t>
                </a:r>
                <a:r>
                  <a:rPr lang="en-US" altLang="ja-JP" b="1" dirty="0">
                    <a:solidFill>
                      <a:schemeClr val="accent1"/>
                    </a:solidFill>
                  </a:rPr>
                  <a:t>winning rate </a:t>
                </a:r>
              </a:p>
              <a:p>
                <a:pPr lvl="1"/>
                <a:r>
                  <a:rPr lang="en-US" altLang="ja-JP" dirty="0"/>
                  <a:t>Probability of {hash value &lt; difficulty target}</a:t>
                </a:r>
              </a:p>
              <a:p>
                <a:pPr lvl="1"/>
                <a:r>
                  <a:rPr lang="en-US" altLang="ja-JP" dirty="0"/>
                  <a:t>Proportional to the reciprocal of “difficulty”.</a:t>
                </a:r>
                <a:endParaRPr lang="en-US" altLang="ja-JP" b="1" dirty="0">
                  <a:solidFill>
                    <a:schemeClr val="accent1"/>
                  </a:solidFill>
                </a:endParaRPr>
              </a:p>
              <a:p>
                <a14:m>
                  <m:oMath xmlns:m="http://schemas.openxmlformats.org/officeDocument/2006/math">
                    <m:r>
                      <a:rPr lang="en-US" altLang="ja-JP" i="1">
                        <a:latin typeface="Cambria Math" panose="02040503050406030204" pitchFamily="18" charset="0"/>
                      </a:rPr>
                      <m:t>𝐻</m:t>
                    </m:r>
                  </m:oMath>
                </a14:m>
                <a:r>
                  <a:rPr lang="en-US" altLang="ja-JP" dirty="0"/>
                  <a:t>: (global) </a:t>
                </a:r>
                <a:r>
                  <a:rPr lang="en-US" altLang="ja-JP" b="1" dirty="0">
                    <a:solidFill>
                      <a:schemeClr val="accent1"/>
                    </a:solidFill>
                  </a:rPr>
                  <a:t>hash rate</a:t>
                </a:r>
                <a:endParaRPr kumimoji="1" lang="en-US" altLang="ja-JP" b="1" dirty="0">
                  <a:solidFill>
                    <a:schemeClr val="accent1"/>
                  </a:solidFill>
                </a:endParaRPr>
              </a:p>
              <a:p>
                <a:endParaRPr kumimoji="1" lang="en-US" altLang="ja-JP" sz="1000" dirty="0"/>
              </a:p>
              <a:p>
                <a:r>
                  <a:rPr lang="en-US" altLang="ja-JP" dirty="0"/>
                  <a:t>Block time </a:t>
                </a:r>
                <a14:m>
                  <m:oMath xmlns:m="http://schemas.openxmlformats.org/officeDocument/2006/math">
                    <m:r>
                      <a:rPr lang="en-US" altLang="ja-JP" b="0" i="1" smtClean="0">
                        <a:latin typeface="Cambria Math" panose="02040503050406030204" pitchFamily="18" charset="0"/>
                      </a:rPr>
                      <m:t>∼</m:t>
                    </m:r>
                  </m:oMath>
                </a14:m>
                <a:r>
                  <a:rPr kumimoji="1" lang="ja-JP" altLang="en-US" dirty="0"/>
                  <a:t> </a:t>
                </a:r>
                <a:r>
                  <a:rPr kumimoji="1" lang="en-US" altLang="ja-JP" dirty="0"/>
                  <a:t>Exponential dist</a:t>
                </a:r>
                <a:r>
                  <a:rPr lang="en-US" altLang="ja-JP" dirty="0"/>
                  <a:t>.</a:t>
                </a:r>
                <a:r>
                  <a:rPr kumimoji="1" lang="en-US" altLang="ja-JP" dirty="0"/>
                  <a:t> with intensity </a:t>
                </a:r>
                <a14:m>
                  <m:oMath xmlns:m="http://schemas.openxmlformats.org/officeDocument/2006/math">
                    <m:r>
                      <a:rPr kumimoji="1" lang="en-US" altLang="ja-JP" b="0" i="1" smtClean="0">
                        <a:latin typeface="Cambria Math" panose="02040503050406030204" pitchFamily="18" charset="0"/>
                      </a:rPr>
                      <m:t>𝑊</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𝐻</m:t>
                    </m:r>
                  </m:oMath>
                </a14:m>
                <a:r>
                  <a:rPr kumimoji="1" lang="en-US" altLang="ja-JP" dirty="0"/>
                  <a:t>.</a:t>
                </a:r>
              </a:p>
              <a:p>
                <a:pPr marL="538163" lvl="1" indent="0">
                  <a:buNone/>
                </a:pPr>
                <a14:m>
                  <m:oMath xmlns:m="http://schemas.openxmlformats.org/officeDocument/2006/math">
                    <m:r>
                      <a:rPr kumimoji="1" lang="en-US" altLang="ja-JP" b="0" i="1" smtClean="0">
                        <a:latin typeface="Cambria Math" panose="02040503050406030204" pitchFamily="18" charset="0"/>
                      </a:rPr>
                      <m:t>→</m:t>
                    </m:r>
                  </m:oMath>
                </a14:m>
                <a:r>
                  <a:rPr kumimoji="1" lang="ja-JP" altLang="en-US" dirty="0"/>
                  <a:t> </a:t>
                </a:r>
                <a:r>
                  <a:rPr kumimoji="1" lang="en-US" altLang="ja-JP" dirty="0"/>
                  <a:t>Average block time: </a:t>
                </a:r>
                <a14:m>
                  <m:oMath xmlns:m="http://schemas.openxmlformats.org/officeDocument/2006/math">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𝑊</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𝐻</m:t>
                    </m:r>
                    <m:r>
                      <a:rPr kumimoji="1" lang="en-US" altLang="ja-JP" b="0" i="1" smtClean="0">
                        <a:latin typeface="Cambria Math" panose="02040503050406030204" pitchFamily="18" charset="0"/>
                      </a:rPr>
                      <m:t>)</m:t>
                    </m:r>
                  </m:oMath>
                </a14:m>
                <a:r>
                  <a:rPr kumimoji="1" lang="en-US" altLang="ja-JP" dirty="0"/>
                  <a:t>.</a:t>
                </a:r>
              </a:p>
              <a:p>
                <a:pPr marL="538163" lvl="1" indent="0">
                  <a:buNone/>
                </a:pPr>
                <a14:m>
                  <m:oMath xmlns:m="http://schemas.openxmlformats.org/officeDocument/2006/math">
                    <m:r>
                      <a:rPr kumimoji="1" lang="en-US" altLang="ja-JP" b="0" i="1" smtClean="0">
                        <a:latin typeface="Cambria Math" panose="02040503050406030204" pitchFamily="18" charset="0"/>
                      </a:rPr>
                      <m:t>→</m:t>
                    </m:r>
                  </m:oMath>
                </a14:m>
                <a:r>
                  <a:rPr kumimoji="1" lang="ja-JP" altLang="en-US" dirty="0"/>
                  <a:t> </a:t>
                </a:r>
                <a:r>
                  <a:rPr lang="en-US" altLang="ja-JP" b="1" dirty="0">
                    <a:solidFill>
                      <a:schemeClr val="accent1"/>
                    </a:solidFill>
                  </a:rPr>
                  <a:t>By controlling </a:t>
                </a:r>
                <a14:m>
                  <m:oMath xmlns:m="http://schemas.openxmlformats.org/officeDocument/2006/math">
                    <m:r>
                      <a:rPr lang="en-US" altLang="ja-JP" b="1" i="1" smtClean="0">
                        <a:solidFill>
                          <a:schemeClr val="accent1"/>
                        </a:solidFill>
                        <a:latin typeface="Cambria Math" panose="02040503050406030204" pitchFamily="18" charset="0"/>
                      </a:rPr>
                      <m:t>𝑾</m:t>
                    </m:r>
                  </m:oMath>
                </a14:m>
                <a:r>
                  <a:rPr kumimoji="1" lang="en-US" altLang="ja-JP" dirty="0"/>
                  <a:t>, we want to satisfy</a:t>
                </a:r>
              </a:p>
              <a:p>
                <a:pPr marL="538163" lvl="1" indent="0">
                  <a:buNone/>
                </a:pPr>
                <a14:m>
                  <m:oMathPara xmlns:m="http://schemas.openxmlformats.org/officeDocument/2006/math">
                    <m:oMathParaPr>
                      <m:jc m:val="centerGroup"/>
                    </m:oMathParaPr>
                    <m:oMath xmlns:m="http://schemas.openxmlformats.org/officeDocument/2006/math">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10 </m:t>
                          </m:r>
                          <m:r>
                            <m:rPr>
                              <m:sty m:val="p"/>
                            </m:rPr>
                            <a:rPr kumimoji="1" lang="en-US" altLang="ja-JP" b="0" i="0" smtClean="0">
                              <a:latin typeface="Cambria Math" panose="02040503050406030204" pitchFamily="18" charset="0"/>
                            </a:rPr>
                            <m:t>minutes</m:t>
                          </m:r>
                        </m:e>
                      </m:d>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𝐵</m:t>
                          </m:r>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𝑊</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𝐻</m:t>
                          </m:r>
                        </m:den>
                      </m:f>
                      <m:r>
                        <a:rPr kumimoji="1" lang="en-US" altLang="ja-JP" b="0" i="1" smtClean="0">
                          <a:latin typeface="Cambria Math" panose="02040503050406030204" pitchFamily="18" charset="0"/>
                        </a:rPr>
                        <m:t>.</m:t>
                      </m:r>
                    </m:oMath>
                  </m:oMathPara>
                </a14:m>
                <a:endParaRPr kumimoji="1" lang="en-US" altLang="ja-JP"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1196752"/>
                <a:ext cx="8640960" cy="5314880"/>
              </a:xfrm>
              <a:blipFill>
                <a:blip r:embed="rId3"/>
                <a:stretch>
                  <a:fillRect l="-705" t="-22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3103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Current Bitcoin DAA</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1196752"/>
                <a:ext cx="8640960" cy="720080"/>
              </a:xfrm>
            </p:spPr>
            <p:txBody>
              <a:bodyPr>
                <a:normAutofit/>
              </a:bodyPr>
              <a:lstStyle/>
              <a:p>
                <a:r>
                  <a:rPr lang="en-US" altLang="ja-JP" dirty="0"/>
                  <a:t>Periodic adjustment (every 2016 blocks </a:t>
                </a:r>
                <a14:m>
                  <m:oMath xmlns:m="http://schemas.openxmlformats.org/officeDocument/2006/math">
                    <m:r>
                      <a:rPr lang="en-US" altLang="ja-JP" b="0" i="1" smtClean="0">
                        <a:latin typeface="Cambria Math" panose="02040503050406030204" pitchFamily="18" charset="0"/>
                      </a:rPr>
                      <m:t>≈</m:t>
                    </m:r>
                  </m:oMath>
                </a14:m>
                <a:r>
                  <a:rPr kumimoji="1" lang="en-US" altLang="ja-JP" dirty="0"/>
                  <a:t> 2 weeks)</a:t>
                </a:r>
                <a:endParaRPr kumimoji="1" lang="ja-JP"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1196752"/>
                <a:ext cx="8640960" cy="720080"/>
              </a:xfrm>
              <a:blipFill>
                <a:blip r:embed="rId3"/>
                <a:stretch>
                  <a:fillRect l="-705" t="-16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33332" y="2873594"/>
                <a:ext cx="15841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𝑊</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𝑁𝑒𝑤</m:t>
                          </m:r>
                        </m:e>
                      </m:d>
                    </m:oMath>
                  </m:oMathPara>
                </a14:m>
                <a:endParaRPr kumimoji="1" lang="ja-JP" alt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933332" y="2873594"/>
                <a:ext cx="1584176" cy="461665"/>
              </a:xfrm>
              <a:prstGeom prst="rect">
                <a:avLst/>
              </a:prstGeom>
              <a:blipFill>
                <a:blip r:embed="rId4"/>
                <a:stretch>
                  <a:fillRect/>
                </a:stretch>
              </a:blipFill>
            </p:spPr>
            <p:txBody>
              <a:bodyPr/>
              <a:lstStyle/>
              <a:p>
                <a:r>
                  <a:rPr lang="ja-JP" altLang="en-US">
                    <a:noFill/>
                  </a:rPr>
                  <a:t> </a:t>
                </a:r>
              </a:p>
            </p:txBody>
          </p:sp>
        </mc:Fallback>
      </mc:AlternateContent>
      <p:sp>
        <p:nvSpPr>
          <p:cNvPr id="5" name="TextBox 4"/>
          <p:cNvSpPr txBox="1"/>
          <p:nvPr/>
        </p:nvSpPr>
        <p:spPr>
          <a:xfrm>
            <a:off x="2339752" y="2857567"/>
            <a:ext cx="394660" cy="461665"/>
          </a:xfrm>
          <a:prstGeom prst="rect">
            <a:avLst/>
          </a:prstGeom>
          <a:noFill/>
        </p:spPr>
        <p:txBody>
          <a:bodyPr wrap="none" rtlCol="0">
            <a:spAutoFit/>
          </a:bodyPr>
          <a:lstStyle/>
          <a:p>
            <a:r>
              <a:rPr kumimoji="1" lang="en-US" altLang="ja-JP" sz="2400" dirty="0"/>
              <a:t>=</a:t>
            </a:r>
            <a:endParaRPr kumimoji="1" lang="ja-JP" altLang="en-US" sz="2400" dirty="0"/>
          </a:p>
        </p:txBody>
      </p:sp>
      <p:cxnSp>
        <p:nvCxnSpPr>
          <p:cNvPr id="7" name="Straight Connector 6"/>
          <p:cNvCxnSpPr/>
          <p:nvPr/>
        </p:nvCxnSpPr>
        <p:spPr>
          <a:xfrm>
            <a:off x="2771800" y="3100424"/>
            <a:ext cx="37444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875994" y="3248966"/>
                <a:ext cx="3536028" cy="830997"/>
              </a:xfrm>
              <a:prstGeom prst="rect">
                <a:avLst/>
              </a:prstGeom>
              <a:noFill/>
            </p:spPr>
            <p:txBody>
              <a:bodyPr wrap="square" rtlCol="0">
                <a:spAutoFit/>
              </a:bodyPr>
              <a:lstStyle/>
              <a:p>
                <a:pPr algn="ctr"/>
                <a:r>
                  <a:rPr lang="en-US" altLang="ja-JP" sz="2400" b="1" dirty="0">
                    <a:solidFill>
                      <a:schemeClr val="accent1"/>
                    </a:solidFill>
                  </a:rPr>
                  <a:t>Ideal</a:t>
                </a:r>
                <a:r>
                  <a:rPr lang="en-US" altLang="ja-JP" sz="2400" dirty="0"/>
                  <a:t> block time </a:t>
                </a:r>
                <a14:m>
                  <m:oMath xmlns:m="http://schemas.openxmlformats.org/officeDocument/2006/math">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𝐵</m:t>
                        </m:r>
                      </m:e>
                      <m:sup>
                        <m:r>
                          <a:rPr lang="en-US" altLang="ja-JP" sz="2400" b="0" i="1" smtClean="0">
                            <a:latin typeface="Cambria Math" panose="02040503050406030204" pitchFamily="18" charset="0"/>
                          </a:rPr>
                          <m:t>∗</m:t>
                        </m:r>
                      </m:sup>
                    </m:sSup>
                  </m:oMath>
                </a14:m>
                <a:endParaRPr lang="en-US" altLang="ja-JP" sz="2400" dirty="0"/>
              </a:p>
              <a:p>
                <a:pPr algn="ctr"/>
                <a:r>
                  <a:rPr kumimoji="1" lang="en-US" altLang="ja-JP" sz="2400" dirty="0"/>
                  <a:t>(= 10 minutes)</a:t>
                </a:r>
                <a:endParaRPr kumimoji="1" lang="ja-JP" alt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2875994" y="3248966"/>
                <a:ext cx="3536028" cy="830997"/>
              </a:xfrm>
              <a:prstGeom prst="rect">
                <a:avLst/>
              </a:prstGeom>
              <a:blipFill>
                <a:blip r:embed="rId5"/>
                <a:stretch>
                  <a:fillRect t="-5147" b="-16912"/>
                </a:stretch>
              </a:blipFill>
            </p:spPr>
            <p:txBody>
              <a:bodyPr/>
              <a:lstStyle/>
              <a:p>
                <a:r>
                  <a:rPr lang="ja-JP" altLang="en-US">
                    <a:noFill/>
                  </a:rPr>
                  <a:t> </a:t>
                </a:r>
              </a:p>
            </p:txBody>
          </p:sp>
        </mc:Fallback>
      </mc:AlternateContent>
      <p:sp>
        <p:nvSpPr>
          <p:cNvPr id="9" name="TextBox 8"/>
          <p:cNvSpPr txBox="1"/>
          <p:nvPr/>
        </p:nvSpPr>
        <p:spPr>
          <a:xfrm>
            <a:off x="2837152" y="2103223"/>
            <a:ext cx="3610804" cy="830997"/>
          </a:xfrm>
          <a:prstGeom prst="rect">
            <a:avLst/>
          </a:prstGeom>
          <a:noFill/>
        </p:spPr>
        <p:txBody>
          <a:bodyPr wrap="square" rtlCol="0">
            <a:spAutoFit/>
          </a:bodyPr>
          <a:lstStyle/>
          <a:p>
            <a:pPr algn="ctr"/>
            <a:r>
              <a:rPr lang="en-US" altLang="ja-JP" sz="2400" b="1" dirty="0">
                <a:solidFill>
                  <a:schemeClr val="accent2"/>
                </a:solidFill>
              </a:rPr>
              <a:t>Average</a:t>
            </a:r>
            <a:r>
              <a:rPr lang="en-US" altLang="ja-JP" sz="2400" dirty="0">
                <a:solidFill>
                  <a:schemeClr val="accent2"/>
                </a:solidFill>
              </a:rPr>
              <a:t> </a:t>
            </a:r>
            <a:r>
              <a:rPr lang="en-US" altLang="ja-JP" sz="2400" dirty="0"/>
              <a:t>block time in previous 2016 blocks</a:t>
            </a:r>
          </a:p>
        </p:txBody>
      </p:sp>
      <mc:AlternateContent xmlns:mc="http://schemas.openxmlformats.org/markup-compatibility/2006" xmlns:a14="http://schemas.microsoft.com/office/drawing/2010/main">
        <mc:Choice Requires="a14">
          <p:sp>
            <p:nvSpPr>
              <p:cNvPr id="12" name="TextBox 11"/>
              <p:cNvSpPr txBox="1"/>
              <p:nvPr/>
            </p:nvSpPr>
            <p:spPr>
              <a:xfrm>
                <a:off x="6516216" y="2864918"/>
                <a:ext cx="4892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516216" y="2864918"/>
                <a:ext cx="489236" cy="46166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925404" y="2873594"/>
                <a:ext cx="13190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𝑊</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𝑂𝑙𝑑</m:t>
                          </m:r>
                        </m:e>
                      </m:d>
                    </m:oMath>
                  </m:oMathPara>
                </a14:m>
                <a:endParaRPr kumimoji="1" lang="ja-JP" alt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925404" y="2873594"/>
                <a:ext cx="1319004" cy="46166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Content Placeholder 2"/>
              <p:cNvSpPr txBox="1">
                <a:spLocks/>
              </p:cNvSpPr>
              <p:nvPr/>
            </p:nvSpPr>
            <p:spPr>
              <a:xfrm>
                <a:off x="251520" y="4725144"/>
                <a:ext cx="8640960" cy="2016224"/>
              </a:xfrm>
              <a:prstGeom prst="rect">
                <a:avLst/>
              </a:prstGeom>
            </p:spPr>
            <p:txBody>
              <a:bodyPr vert="horz" lIns="91440" tIns="45720" rIns="91440" bIns="45720" rtlCol="0">
                <a:normAutofit/>
              </a:bodyPr>
              <a:lstStyle>
                <a:lvl1pPr marL="447675" indent="-447675" algn="l" defTabSz="914400" rtl="0" eaLnBrk="1" latinLnBrk="0" hangingPunct="1">
                  <a:lnSpc>
                    <a:spcPct val="120000"/>
                  </a:lnSpc>
                  <a:spcBef>
                    <a:spcPct val="20000"/>
                  </a:spcBef>
                  <a:buClr>
                    <a:schemeClr val="tx2"/>
                  </a:buClr>
                  <a:buSzPct val="90000"/>
                  <a:buFont typeface="Wingdings" panose="05000000000000000000" pitchFamily="2" charset="2"/>
                  <a:buChar char="p"/>
                  <a:defRPr kumimoji="1" sz="2400" kern="1200">
                    <a:solidFill>
                      <a:schemeClr val="tx1"/>
                    </a:solidFill>
                    <a:latin typeface="+mn-lt"/>
                    <a:ea typeface="+mn-ea"/>
                    <a:cs typeface="+mn-cs"/>
                  </a:defRPr>
                </a:lvl1pPr>
                <a:lvl2pPr marL="985838" indent="-447675" algn="l" defTabSz="914400" rtl="0" eaLnBrk="1" latinLnBrk="0" hangingPunct="1">
                  <a:lnSpc>
                    <a:spcPct val="120000"/>
                  </a:lnSpc>
                  <a:spcBef>
                    <a:spcPct val="20000"/>
                  </a:spcBef>
                  <a:buClr>
                    <a:schemeClr val="tx1">
                      <a:lumMod val="50000"/>
                      <a:lumOff val="50000"/>
                    </a:schemeClr>
                  </a:buClr>
                  <a:buSzPct val="80000"/>
                  <a:buFont typeface="Wingdings" panose="05000000000000000000" pitchFamily="2" charset="2"/>
                  <a:buChar char="n"/>
                  <a:defRPr kumimoji="1" sz="2400" kern="1200">
                    <a:solidFill>
                      <a:schemeClr val="tx1"/>
                    </a:solidFill>
                    <a:latin typeface="+mn-lt"/>
                    <a:ea typeface="+mn-ea"/>
                    <a:cs typeface="+mn-cs"/>
                  </a:defRPr>
                </a:lvl2pPr>
                <a:lvl3pPr marL="1143000" indent="-228600" algn="l" defTabSz="914400" rtl="0" eaLnBrk="1" latinLnBrk="0" hangingPunct="1">
                  <a:lnSpc>
                    <a:spcPct val="120000"/>
                  </a:lnSpc>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20000"/>
                  </a:lnSpc>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20000"/>
                  </a:lnSpc>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dirty="0"/>
                  <a:t>Too slow </a:t>
                </a:r>
                <a14:m>
                  <m:oMath xmlns:m="http://schemas.openxmlformats.org/officeDocument/2006/math">
                    <m:r>
                      <a:rPr lang="en-US" altLang="ja-JP" b="0" i="1" smtClean="0">
                        <a:latin typeface="Cambria Math" panose="02040503050406030204" pitchFamily="18" charset="0"/>
                      </a:rPr>
                      <m:t>→</m:t>
                    </m:r>
                  </m:oMath>
                </a14:m>
                <a:r>
                  <a:rPr lang="ja-JP" altLang="en-US" dirty="0"/>
                  <a:t> </a:t>
                </a:r>
                <a:r>
                  <a:rPr lang="en-US" altLang="ja-JP" dirty="0"/>
                  <a:t>Increase the winning rate</a:t>
                </a:r>
              </a:p>
              <a:p>
                <a:r>
                  <a:rPr lang="en-US" altLang="ja-JP" dirty="0"/>
                  <a:t>Too fast </a:t>
                </a:r>
                <a14:m>
                  <m:oMath xmlns:m="http://schemas.openxmlformats.org/officeDocument/2006/math">
                    <m:r>
                      <a:rPr lang="en-US" altLang="ja-JP" b="0" i="1" smtClean="0">
                        <a:latin typeface="Cambria Math" panose="02040503050406030204" pitchFamily="18" charset="0"/>
                      </a:rPr>
                      <m:t>→</m:t>
                    </m:r>
                  </m:oMath>
                </a14:m>
                <a:r>
                  <a:rPr lang="ja-JP" altLang="en-US" dirty="0"/>
                  <a:t> </a:t>
                </a:r>
                <a:r>
                  <a:rPr lang="en-US" altLang="ja-JP" dirty="0"/>
                  <a:t>Decrease the winning rate</a:t>
                </a:r>
              </a:p>
              <a:p>
                <a:endParaRPr lang="en-US" altLang="ja-JP" sz="1000" dirty="0"/>
              </a:p>
              <a:p>
                <a:r>
                  <a:rPr lang="en-US" altLang="ja-JP" dirty="0"/>
                  <a:t>More justification?</a:t>
                </a:r>
                <a:endParaRPr lang="ja-JP" altLang="en-US" dirty="0"/>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251520" y="4725144"/>
                <a:ext cx="8640960" cy="2016224"/>
              </a:xfrm>
              <a:prstGeom prst="rect">
                <a:avLst/>
              </a:prstGeom>
              <a:blipFill>
                <a:blip r:embed="rId8"/>
                <a:stretch>
                  <a:fillRect l="-705" t="-60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7478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Sample Analogue</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1196752"/>
                <a:ext cx="8640960" cy="5400600"/>
              </a:xfrm>
            </p:spPr>
            <p:txBody>
              <a:bodyPr/>
              <a:lstStyle/>
              <a:p>
                <a:r>
                  <a:rPr lang="en-US" altLang="ja-JP" dirty="0"/>
                  <a:t>Maximum likelihood </a:t>
                </a:r>
                <a:r>
                  <a:rPr lang="en-US" altLang="ja-JP" b="1" dirty="0">
                    <a:solidFill>
                      <a:schemeClr val="accent1"/>
                    </a:solidFill>
                  </a:rPr>
                  <a:t>estimate of the hash rate </a:t>
                </a:r>
                <a:r>
                  <a:rPr lang="en-US" altLang="ja-JP" dirty="0"/>
                  <a:t>in previous 2016 blocks:</a:t>
                </a:r>
              </a:p>
              <a:p>
                <a:pPr marL="0" indent="0">
                  <a:buNone/>
                </a:pPr>
                <a:endParaRPr kumimoji="1" lang="en-US" altLang="ja-JP" dirty="0"/>
              </a:p>
              <a:p>
                <a:endParaRPr lang="en-US" altLang="ja-JP" dirty="0"/>
              </a:p>
              <a:p>
                <a:pPr marL="0" indent="0">
                  <a:buNone/>
                </a:pPr>
                <a:endParaRPr lang="en-US" altLang="ja-JP" dirty="0"/>
              </a:p>
              <a:p>
                <a:r>
                  <a:rPr lang="en-US" altLang="ja-JP" dirty="0"/>
                  <a:t>Bitcoin DAA can be interpreted as</a:t>
                </a:r>
              </a:p>
              <a:p>
                <a:pPr marL="0" indent="0">
                  <a:buNone/>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𝑊</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𝑁𝑒𝑤</m:t>
                          </m:r>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𝐵</m:t>
                              </m:r>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𝐻</m:t>
                              </m:r>
                            </m:e>
                          </m:acc>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𝑂𝑙𝑑</m:t>
                              </m:r>
                            </m:e>
                          </m:d>
                        </m:den>
                      </m:f>
                      <m:r>
                        <a:rPr kumimoji="1" lang="en-US" altLang="ja-JP" b="0" i="1" smtClean="0">
                          <a:latin typeface="Cambria Math" panose="02040503050406030204" pitchFamily="18" charset="0"/>
                        </a:rPr>
                        <m:t> ⇔  </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𝐵</m:t>
                          </m:r>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𝑊</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𝑁𝑒𝑤</m:t>
                              </m:r>
                            </m:e>
                          </m:d>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𝐻</m:t>
                              </m:r>
                            </m:e>
                          </m:acc>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𝑂𝑙𝑑</m:t>
                              </m:r>
                            </m:e>
                          </m:d>
                        </m:den>
                      </m:f>
                      <m:r>
                        <a:rPr kumimoji="1" lang="en-US" altLang="ja-JP" b="0" i="1" smtClean="0">
                          <a:latin typeface="Cambria Math" panose="02040503050406030204" pitchFamily="18" charset="0"/>
                        </a:rPr>
                        <m:t>.</m:t>
                      </m:r>
                    </m:oMath>
                  </m:oMathPara>
                </a14:m>
                <a:endParaRPr kumimoji="1" lang="en-US" altLang="ja-JP" dirty="0"/>
              </a:p>
              <a:p>
                <a:endParaRPr lang="en-US" altLang="ja-JP" sz="1000" dirty="0"/>
              </a:p>
              <a:p>
                <a:r>
                  <a:rPr lang="en-US" altLang="ja-JP" b="1" dirty="0"/>
                  <a:t>Sample Analogue: </a:t>
                </a:r>
                <a:r>
                  <a:rPr lang="en-US" altLang="ja-JP" dirty="0"/>
                  <a:t>Bitcoin DAA achieves the policy goal by using the (estimated) </a:t>
                </a:r>
                <a:r>
                  <a:rPr lang="en-US" altLang="ja-JP" b="1" dirty="0">
                    <a:solidFill>
                      <a:schemeClr val="accent2"/>
                    </a:solidFill>
                  </a:rPr>
                  <a:t>historical hash rate</a:t>
                </a:r>
                <a:r>
                  <a:rPr lang="en-US" altLang="ja-JP" dirty="0"/>
                  <a:t>.</a:t>
                </a:r>
                <a:endParaRPr kumimoji="1" lang="ja-JP"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1196752"/>
                <a:ext cx="8640960" cy="5400600"/>
              </a:xfrm>
              <a:blipFill>
                <a:blip r:embed="rId3"/>
                <a:stretch>
                  <a:fillRect l="-705" t="-226" r="-16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33332" y="2621812"/>
                <a:ext cx="1584176" cy="4715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𝐻</m:t>
                          </m:r>
                        </m:e>
                      </m:acc>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𝑂𝑙𝑑</m:t>
                          </m:r>
                        </m:e>
                      </m:d>
                    </m:oMath>
                  </m:oMathPara>
                </a14:m>
                <a:endParaRPr kumimoji="1" lang="ja-JP" alt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933332" y="2621812"/>
                <a:ext cx="1584176" cy="471539"/>
              </a:xfrm>
              <a:prstGeom prst="rect">
                <a:avLst/>
              </a:prstGeom>
              <a:blipFill>
                <a:blip r:embed="rId4"/>
                <a:stretch>
                  <a:fillRect t="-3896"/>
                </a:stretch>
              </a:blipFill>
            </p:spPr>
            <p:txBody>
              <a:bodyPr/>
              <a:lstStyle/>
              <a:p>
                <a:r>
                  <a:rPr lang="ja-JP" altLang="en-US">
                    <a:noFill/>
                  </a:rPr>
                  <a:t> </a:t>
                </a:r>
              </a:p>
            </p:txBody>
          </p:sp>
        </mc:Fallback>
      </mc:AlternateContent>
      <p:sp>
        <p:nvSpPr>
          <p:cNvPr id="5" name="TextBox 4"/>
          <p:cNvSpPr txBox="1"/>
          <p:nvPr/>
        </p:nvSpPr>
        <p:spPr>
          <a:xfrm>
            <a:off x="2339752" y="2626749"/>
            <a:ext cx="394660" cy="461665"/>
          </a:xfrm>
          <a:prstGeom prst="rect">
            <a:avLst/>
          </a:prstGeom>
          <a:noFill/>
        </p:spPr>
        <p:txBody>
          <a:bodyPr wrap="none" rtlCol="0">
            <a:spAutoFit/>
          </a:bodyPr>
          <a:lstStyle/>
          <a:p>
            <a:r>
              <a:rPr kumimoji="1" lang="en-US" altLang="ja-JP" sz="2400" dirty="0"/>
              <a:t>=</a:t>
            </a:r>
            <a:endParaRPr kumimoji="1" lang="ja-JP" altLang="en-US" sz="2400" dirty="0"/>
          </a:p>
        </p:txBody>
      </p:sp>
      <p:grpSp>
        <p:nvGrpSpPr>
          <p:cNvPr id="17" name="Group 16"/>
          <p:cNvGrpSpPr/>
          <p:nvPr/>
        </p:nvGrpSpPr>
        <p:grpSpPr>
          <a:xfrm>
            <a:off x="2866357" y="2132856"/>
            <a:ext cx="5460370" cy="1286614"/>
            <a:chOff x="2867250" y="2116598"/>
            <a:chExt cx="5460370" cy="1286614"/>
          </a:xfrm>
        </p:grpSpPr>
        <p:sp>
          <p:nvSpPr>
            <p:cNvPr id="8" name="TextBox 7"/>
            <p:cNvSpPr txBox="1"/>
            <p:nvPr/>
          </p:nvSpPr>
          <p:spPr>
            <a:xfrm>
              <a:off x="2926696" y="2420888"/>
              <a:ext cx="3437820" cy="830997"/>
            </a:xfrm>
            <a:prstGeom prst="rect">
              <a:avLst/>
            </a:prstGeom>
            <a:noFill/>
          </p:spPr>
          <p:txBody>
            <a:bodyPr wrap="square" rtlCol="0">
              <a:spAutoFit/>
            </a:bodyPr>
            <a:lstStyle/>
            <a:p>
              <a:pPr algn="ctr"/>
              <a:r>
                <a:rPr lang="en-US" altLang="ja-JP" sz="2400" b="1" dirty="0">
                  <a:solidFill>
                    <a:schemeClr val="accent2"/>
                  </a:solidFill>
                </a:rPr>
                <a:t>Average</a:t>
              </a:r>
              <a:r>
                <a:rPr lang="en-US" altLang="ja-JP" sz="2400" dirty="0">
                  <a:solidFill>
                    <a:schemeClr val="accent2"/>
                  </a:solidFill>
                </a:rPr>
                <a:t> </a:t>
              </a:r>
              <a:r>
                <a:rPr lang="en-US" altLang="ja-JP" sz="2400" dirty="0"/>
                <a:t>block time in previous 2016 blocks</a:t>
              </a:r>
            </a:p>
          </p:txBody>
        </p:sp>
        <mc:AlternateContent xmlns:mc="http://schemas.openxmlformats.org/markup-compatibility/2006" xmlns:a14="http://schemas.microsoft.com/office/drawing/2010/main">
          <mc:Choice Requires="a14">
            <p:sp>
              <p:nvSpPr>
                <p:cNvPr id="9" name="TextBox 8"/>
                <p:cNvSpPr txBox="1"/>
                <p:nvPr/>
              </p:nvSpPr>
              <p:spPr>
                <a:xfrm>
                  <a:off x="6131530" y="2605554"/>
                  <a:ext cx="4892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131530" y="2605554"/>
                  <a:ext cx="489236" cy="46166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40718" y="2605554"/>
                  <a:ext cx="13190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𝑊</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𝑂𝑙𝑑</m:t>
                            </m:r>
                          </m:e>
                        </m:d>
                      </m:oMath>
                    </m:oMathPara>
                  </a14:m>
                  <a:endParaRPr kumimoji="1" lang="ja-JP" alt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540718" y="2605554"/>
                  <a:ext cx="1319004" cy="461665"/>
                </a:xfrm>
                <a:prstGeom prst="rect">
                  <a:avLst/>
                </a:prstGeom>
                <a:blipFill>
                  <a:blip r:embed="rId6"/>
                  <a:stretch>
                    <a:fillRect/>
                  </a:stretch>
                </a:blipFill>
              </p:spPr>
              <p:txBody>
                <a:bodyPr/>
                <a:lstStyle/>
                <a:p>
                  <a:r>
                    <a:rPr lang="ja-JP" altLang="en-US">
                      <a:noFill/>
                    </a:rPr>
                    <a:t> </a:t>
                  </a:r>
                </a:p>
              </p:txBody>
            </p:sp>
          </mc:Fallback>
        </mc:AlternateContent>
        <p:sp>
          <p:nvSpPr>
            <p:cNvPr id="14" name="Left Bracket 13"/>
            <p:cNvSpPr/>
            <p:nvPr/>
          </p:nvSpPr>
          <p:spPr>
            <a:xfrm>
              <a:off x="2867250" y="2395100"/>
              <a:ext cx="179140" cy="1008112"/>
            </a:xfrm>
            <a:prstGeom prst="lef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Left Bracket 14"/>
            <p:cNvSpPr/>
            <p:nvPr/>
          </p:nvSpPr>
          <p:spPr>
            <a:xfrm flipH="1">
              <a:off x="7680582" y="2395100"/>
              <a:ext cx="179140" cy="1008112"/>
            </a:xfrm>
            <a:prstGeom prst="lef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TextBox 15"/>
            <p:cNvSpPr txBox="1"/>
            <p:nvPr/>
          </p:nvSpPr>
          <p:spPr>
            <a:xfrm>
              <a:off x="7852810" y="2116598"/>
              <a:ext cx="474810" cy="461665"/>
            </a:xfrm>
            <a:prstGeom prst="rect">
              <a:avLst/>
            </a:prstGeom>
            <a:noFill/>
          </p:spPr>
          <p:txBody>
            <a:bodyPr wrap="none" rtlCol="0">
              <a:spAutoFit/>
            </a:bodyPr>
            <a:lstStyle/>
            <a:p>
              <a:r>
                <a:rPr kumimoji="1" lang="en-US" altLang="ja-JP" sz="2400" dirty="0"/>
                <a:t>-1</a:t>
              </a:r>
              <a:endParaRPr kumimoji="1" lang="ja-JP" altLang="en-US" sz="2400" dirty="0"/>
            </a:p>
          </p:txBody>
        </p:sp>
      </p:grpSp>
    </p:spTree>
    <p:extLst>
      <p:ext uri="{BB962C8B-B14F-4D97-AF65-F5344CB8AC3E}">
        <p14:creationId xmlns:p14="http://schemas.microsoft.com/office/powerpoint/2010/main" val="391642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Miners’ Incentive</a:t>
            </a:r>
            <a:endParaRPr kumimoji="1" lang="ja-JP"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6450" y="1196752"/>
                <a:ext cx="8640960" cy="5184576"/>
              </a:xfrm>
            </p:spPr>
            <p:txBody>
              <a:bodyPr>
                <a:normAutofit/>
              </a:bodyPr>
              <a:lstStyle/>
              <a:p>
                <a:r>
                  <a:rPr lang="en-US" altLang="ja-JP" b="1" dirty="0">
                    <a:solidFill>
                      <a:schemeClr val="accent1"/>
                    </a:solidFill>
                  </a:rPr>
                  <a:t>Larger winning rate </a:t>
                </a:r>
                <a14:m>
                  <m:oMath xmlns:m="http://schemas.openxmlformats.org/officeDocument/2006/math">
                    <m:r>
                      <a:rPr lang="en-US" altLang="ja-JP" b="0" i="1" smtClean="0">
                        <a:latin typeface="Cambria Math" panose="02040503050406030204" pitchFamily="18" charset="0"/>
                      </a:rPr>
                      <m:t>→</m:t>
                    </m:r>
                  </m:oMath>
                </a14:m>
                <a:r>
                  <a:rPr lang="en-US" altLang="ja-JP" dirty="0"/>
                  <a:t> Mining more </a:t>
                </a:r>
                <a:r>
                  <a:rPr lang="en-US" altLang="ja-JP" b="1" dirty="0">
                    <a:solidFill>
                      <a:schemeClr val="accent1"/>
                    </a:solidFill>
                  </a:rPr>
                  <a:t>profitable</a:t>
                </a:r>
                <a:r>
                  <a:rPr lang="en-US" altLang="ja-JP" dirty="0"/>
                  <a:t>!</a:t>
                </a:r>
              </a:p>
              <a:p>
                <a:pPr lvl="1"/>
                <a:r>
                  <a:rPr lang="en-US" altLang="ja-JP" dirty="0"/>
                  <a:t>More likely to win the prize.</a:t>
                </a:r>
              </a:p>
              <a:p>
                <a:r>
                  <a:rPr lang="en-US" altLang="ja-JP" dirty="0"/>
                  <a:t>More miners enter the market.</a:t>
                </a:r>
              </a:p>
              <a:p>
                <a:pPr lvl="1"/>
                <a:r>
                  <a:rPr lang="en-US" altLang="ja-JP" dirty="0"/>
                  <a:t>Turn on/off mining ASIC </a:t>
                </a:r>
                <a14:m>
                  <m:oMath xmlns:m="http://schemas.openxmlformats.org/officeDocument/2006/math">
                    <m:r>
                      <a:rPr lang="en-US" altLang="ja-JP" b="0" i="1" smtClean="0">
                        <a:latin typeface="Cambria Math" panose="02040503050406030204" pitchFamily="18" charset="0"/>
                      </a:rPr>
                      <m:t>→</m:t>
                    </m:r>
                  </m:oMath>
                </a14:m>
                <a:r>
                  <a:rPr lang="en-US" altLang="ja-JP" dirty="0"/>
                  <a:t> </a:t>
                </a:r>
                <a:r>
                  <a:rPr lang="en-US" altLang="ja-JP" b="1" dirty="0">
                    <a:solidFill>
                      <a:schemeClr val="accent2"/>
                    </a:solidFill>
                  </a:rPr>
                  <a:t>Small switching cost</a:t>
                </a:r>
              </a:p>
              <a:p>
                <a:r>
                  <a:rPr lang="en-US" altLang="ja-JP" dirty="0"/>
                  <a:t>Change in winning rate also changes the hash rate.</a:t>
                </a:r>
              </a:p>
              <a:p>
                <a:pPr marL="0" indent="0">
                  <a:buNone/>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𝐵</m:t>
                          </m:r>
                        </m:e>
                        <m:sup>
                          <m:r>
                            <a:rPr lang="en-US" altLang="ja-JP" i="1">
                              <a:latin typeface="Cambria Math" panose="02040503050406030204" pitchFamily="18" charset="0"/>
                            </a:rPr>
                            <m:t>∗</m:t>
                          </m:r>
                        </m:sup>
                      </m:sSup>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𝑊</m:t>
                          </m:r>
                          <m:d>
                            <m:dPr>
                              <m:ctrlPr>
                                <a:rPr lang="en-US" altLang="ja-JP" i="1">
                                  <a:latin typeface="Cambria Math" panose="02040503050406030204" pitchFamily="18" charset="0"/>
                                </a:rPr>
                              </m:ctrlPr>
                            </m:dPr>
                            <m:e>
                              <m:r>
                                <a:rPr lang="en-US" altLang="ja-JP" i="1">
                                  <a:latin typeface="Cambria Math" panose="02040503050406030204" pitchFamily="18" charset="0"/>
                                </a:rPr>
                                <m:t>𝑁𝑒𝑤</m:t>
                              </m:r>
                            </m:e>
                          </m:d>
                          <m:r>
                            <a:rPr lang="en-US" altLang="ja-JP" i="1">
                              <a:latin typeface="Cambria Math" panose="02040503050406030204" pitchFamily="18" charset="0"/>
                            </a:rPr>
                            <m:t>×</m:t>
                          </m:r>
                          <m:r>
                            <a:rPr lang="en-US" altLang="ja-JP" b="1" i="1" smtClean="0">
                              <a:solidFill>
                                <a:schemeClr val="accent2"/>
                              </a:solidFill>
                              <a:latin typeface="Cambria Math" panose="02040503050406030204" pitchFamily="18" charset="0"/>
                            </a:rPr>
                            <m:t>𝑯</m:t>
                          </m:r>
                          <m:d>
                            <m:dPr>
                              <m:ctrlPr>
                                <a:rPr lang="en-US" altLang="ja-JP" b="1" i="1">
                                  <a:solidFill>
                                    <a:schemeClr val="accent2"/>
                                  </a:solidFill>
                                  <a:latin typeface="Cambria Math" panose="02040503050406030204" pitchFamily="18" charset="0"/>
                                </a:rPr>
                              </m:ctrlPr>
                            </m:dPr>
                            <m:e>
                              <m:r>
                                <a:rPr lang="en-US" altLang="ja-JP" b="1" i="1">
                                  <a:solidFill>
                                    <a:schemeClr val="accent2"/>
                                  </a:solidFill>
                                  <a:latin typeface="Cambria Math" panose="02040503050406030204" pitchFamily="18" charset="0"/>
                                </a:rPr>
                                <m:t>𝑶𝒍𝒅</m:t>
                              </m:r>
                            </m:e>
                          </m:d>
                        </m:den>
                      </m:f>
                    </m:oMath>
                  </m:oMathPara>
                </a14:m>
                <a:endParaRPr lang="en-US" altLang="ja-JP" dirty="0"/>
              </a:p>
              <a:p>
                <a:pPr marL="538163" lvl="1" indent="0">
                  <a:buNone/>
                </a:pPr>
                <a:r>
                  <a:rPr lang="en-US" altLang="ja-JP" dirty="0"/>
                  <a:t>does NOT guarantee </a:t>
                </a:r>
              </a:p>
              <a:p>
                <a:pPr marL="0" indent="0">
                  <a:buNone/>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𝐵</m:t>
                          </m:r>
                        </m:e>
                        <m:sup>
                          <m:r>
                            <a:rPr lang="en-US" altLang="ja-JP" i="1">
                              <a:latin typeface="Cambria Math" panose="02040503050406030204" pitchFamily="18" charset="0"/>
                            </a:rPr>
                            <m:t>∗</m:t>
                          </m:r>
                        </m:sup>
                      </m:sSup>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𝑊</m:t>
                          </m:r>
                          <m:d>
                            <m:dPr>
                              <m:ctrlPr>
                                <a:rPr lang="en-US" altLang="ja-JP" i="1">
                                  <a:latin typeface="Cambria Math" panose="02040503050406030204" pitchFamily="18" charset="0"/>
                                </a:rPr>
                              </m:ctrlPr>
                            </m:dPr>
                            <m:e>
                              <m:r>
                                <a:rPr lang="en-US" altLang="ja-JP" i="1">
                                  <a:latin typeface="Cambria Math" panose="02040503050406030204" pitchFamily="18" charset="0"/>
                                </a:rPr>
                                <m:t>𝑁𝑒𝑤</m:t>
                              </m:r>
                            </m:e>
                          </m:d>
                          <m:r>
                            <a:rPr lang="en-US" altLang="ja-JP" i="1">
                              <a:latin typeface="Cambria Math" panose="02040503050406030204" pitchFamily="18" charset="0"/>
                            </a:rPr>
                            <m:t>×</m:t>
                          </m:r>
                          <m:r>
                            <a:rPr lang="en-US" altLang="ja-JP" b="1" i="1" smtClean="0">
                              <a:solidFill>
                                <a:schemeClr val="accent1"/>
                              </a:solidFill>
                              <a:latin typeface="Cambria Math" panose="02040503050406030204" pitchFamily="18" charset="0"/>
                            </a:rPr>
                            <m:t>𝑯</m:t>
                          </m:r>
                          <m:d>
                            <m:dPr>
                              <m:ctrlPr>
                                <a:rPr lang="en-US" altLang="ja-JP" b="1" i="1">
                                  <a:solidFill>
                                    <a:schemeClr val="accent1"/>
                                  </a:solidFill>
                                  <a:latin typeface="Cambria Math" panose="02040503050406030204" pitchFamily="18" charset="0"/>
                                </a:rPr>
                              </m:ctrlPr>
                            </m:dPr>
                            <m:e>
                              <m:r>
                                <a:rPr lang="en-US" altLang="ja-JP" b="1" i="1" smtClean="0">
                                  <a:solidFill>
                                    <a:schemeClr val="accent1"/>
                                  </a:solidFill>
                                  <a:latin typeface="Cambria Math" panose="02040503050406030204" pitchFamily="18" charset="0"/>
                                </a:rPr>
                                <m:t>𝑵𝒆𝒘</m:t>
                              </m:r>
                            </m:e>
                          </m:d>
                        </m:den>
                      </m:f>
                    </m:oMath>
                  </m:oMathPara>
                </a14:m>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6450" y="1196752"/>
                <a:ext cx="8640960" cy="5184576"/>
              </a:xfrm>
              <a:blipFill>
                <a:blip r:embed="rId3"/>
                <a:stretch>
                  <a:fillRect l="-706" t="-23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8463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線矢印コネクタ 11">
            <a:extLst>
              <a:ext uri="{FF2B5EF4-FFF2-40B4-BE49-F238E27FC236}">
                <a16:creationId xmlns:a16="http://schemas.microsoft.com/office/drawing/2014/main" id="{DB480DDA-0B2F-41D0-994E-AAA0838AC34B}"/>
              </a:ext>
            </a:extLst>
          </p:cNvPr>
          <p:cNvCxnSpPr>
            <a:cxnSpLocks/>
          </p:cNvCxnSpPr>
          <p:nvPr/>
        </p:nvCxnSpPr>
        <p:spPr>
          <a:xfrm>
            <a:off x="920634" y="6006422"/>
            <a:ext cx="689869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12">
            <a:extLst>
              <a:ext uri="{FF2B5EF4-FFF2-40B4-BE49-F238E27FC236}">
                <a16:creationId xmlns:a16="http://schemas.microsoft.com/office/drawing/2014/main" id="{0BCD2577-D506-48B3-88D9-D205DAAFD15B}"/>
              </a:ext>
            </a:extLst>
          </p:cNvPr>
          <p:cNvCxnSpPr>
            <a:cxnSpLocks/>
          </p:cNvCxnSpPr>
          <p:nvPr/>
        </p:nvCxnSpPr>
        <p:spPr>
          <a:xfrm flipV="1">
            <a:off x="1454255" y="403414"/>
            <a:ext cx="0" cy="60466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6" name="テキスト ボックス 14">
            <a:extLst>
              <a:ext uri="{FF2B5EF4-FFF2-40B4-BE49-F238E27FC236}">
                <a16:creationId xmlns:a16="http://schemas.microsoft.com/office/drawing/2014/main" id="{6639A95D-24D2-4267-BE9A-51E05FD35218}"/>
              </a:ext>
            </a:extLst>
          </p:cNvPr>
          <p:cNvSpPr txBox="1"/>
          <p:nvPr/>
        </p:nvSpPr>
        <p:spPr>
          <a:xfrm>
            <a:off x="745353" y="6058786"/>
            <a:ext cx="611717" cy="400110"/>
          </a:xfrm>
          <a:prstGeom prst="rect">
            <a:avLst/>
          </a:prstGeom>
          <a:noFill/>
        </p:spPr>
        <p:txBody>
          <a:bodyPr wrap="square" rtlCol="0">
            <a:spAutoFit/>
          </a:bodyPr>
          <a:lstStyle/>
          <a:p>
            <a:pPr algn="r"/>
            <a:r>
              <a:rPr kumimoji="1" lang="en-US" altLang="ja-JP" sz="2000" dirty="0"/>
              <a:t>0</a:t>
            </a:r>
            <a:endParaRPr kumimoji="1" lang="ja-JP" altLang="en-US" sz="2000" dirty="0"/>
          </a:p>
        </p:txBody>
      </p:sp>
      <mc:AlternateContent xmlns:mc="http://schemas.openxmlformats.org/markup-compatibility/2006" xmlns:a14="http://schemas.microsoft.com/office/drawing/2010/main">
        <mc:Choice Requires="a14">
          <p:sp>
            <p:nvSpPr>
              <p:cNvPr id="62" name="テキスト ボックス 63">
                <a:extLst>
                  <a:ext uri="{FF2B5EF4-FFF2-40B4-BE49-F238E27FC236}">
                    <a16:creationId xmlns:a16="http://schemas.microsoft.com/office/drawing/2014/main" id="{CB70330F-D13D-4A36-8891-4EDE3058280D}"/>
                  </a:ext>
                </a:extLst>
              </p:cNvPr>
              <p:cNvSpPr txBox="1"/>
              <p:nvPr/>
            </p:nvSpPr>
            <p:spPr>
              <a:xfrm>
                <a:off x="4837114" y="6057170"/>
                <a:ext cx="3082830" cy="400110"/>
              </a:xfrm>
              <a:prstGeom prst="rect">
                <a:avLst/>
              </a:prstGeom>
              <a:noFill/>
            </p:spPr>
            <p:txBody>
              <a:bodyPr wrap="square" rtlCol="0">
                <a:spAutoFit/>
              </a:bodyPr>
              <a:lstStyle/>
              <a:p>
                <a:pPr algn="r"/>
                <a:r>
                  <a:rPr kumimoji="1" lang="en-US" altLang="ja-JP" sz="2000" dirty="0"/>
                  <a:t>Winning Rate </a:t>
                </a:r>
                <a14:m>
                  <m:oMath xmlns:m="http://schemas.openxmlformats.org/officeDocument/2006/math">
                    <m:r>
                      <a:rPr kumimoji="1" lang="en-US" altLang="ja-JP" sz="2000" b="0" i="1" smtClean="0">
                        <a:latin typeface="Cambria Math" panose="02040503050406030204" pitchFamily="18" charset="0"/>
                      </a:rPr>
                      <m:t>𝑊</m:t>
                    </m:r>
                  </m:oMath>
                </a14:m>
                <a:endParaRPr kumimoji="1" lang="ja-JP" altLang="en-US" sz="2000" dirty="0"/>
              </a:p>
            </p:txBody>
          </p:sp>
        </mc:Choice>
        <mc:Fallback xmlns="">
          <p:sp>
            <p:nvSpPr>
              <p:cNvPr id="62" name="テキスト ボックス 63">
                <a:extLst>
                  <a:ext uri="{FF2B5EF4-FFF2-40B4-BE49-F238E27FC236}">
                    <a16:creationId xmlns:a16="http://schemas.microsoft.com/office/drawing/2014/main" id="{CB70330F-D13D-4A36-8891-4EDE3058280D}"/>
                  </a:ext>
                </a:extLst>
              </p:cNvPr>
              <p:cNvSpPr txBox="1">
                <a:spLocks noRot="1" noChangeAspect="1" noMove="1" noResize="1" noEditPoints="1" noAdjustHandles="1" noChangeArrowheads="1" noChangeShapeType="1" noTextEdit="1"/>
              </p:cNvSpPr>
              <p:nvPr/>
            </p:nvSpPr>
            <p:spPr>
              <a:xfrm>
                <a:off x="4837114" y="6057170"/>
                <a:ext cx="3082830" cy="400110"/>
              </a:xfrm>
              <a:prstGeom prst="rect">
                <a:avLst/>
              </a:prstGeom>
              <a:blipFill>
                <a:blip r:embed="rId3"/>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テキスト ボックス 64">
                <a:extLst>
                  <a:ext uri="{FF2B5EF4-FFF2-40B4-BE49-F238E27FC236}">
                    <a16:creationId xmlns:a16="http://schemas.microsoft.com/office/drawing/2014/main" id="{CCFB393F-19D0-4DE1-937A-C5978561ECF1}"/>
                  </a:ext>
                </a:extLst>
              </p:cNvPr>
              <p:cNvSpPr txBox="1"/>
              <p:nvPr/>
            </p:nvSpPr>
            <p:spPr>
              <a:xfrm>
                <a:off x="-893333" y="403414"/>
                <a:ext cx="2300554" cy="707886"/>
              </a:xfrm>
              <a:prstGeom prst="rect">
                <a:avLst/>
              </a:prstGeom>
              <a:noFill/>
            </p:spPr>
            <p:txBody>
              <a:bodyPr wrap="square" rtlCol="0">
                <a:spAutoFit/>
              </a:bodyPr>
              <a:lstStyle/>
              <a:p>
                <a:pPr algn="r"/>
                <a:r>
                  <a:rPr kumimoji="1" lang="en-US" altLang="ja-JP" sz="2000" dirty="0"/>
                  <a:t>Hash Rate</a:t>
                </a:r>
              </a:p>
              <a:p>
                <a:pPr algn="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𝐻</m:t>
                    </m:r>
                  </m:oMath>
                </a14:m>
                <a:endParaRPr kumimoji="1" lang="ja-JP" altLang="en-US" sz="2000" dirty="0"/>
              </a:p>
            </p:txBody>
          </p:sp>
        </mc:Choice>
        <mc:Fallback xmlns="">
          <p:sp>
            <p:nvSpPr>
              <p:cNvPr id="63" name="テキスト ボックス 64">
                <a:extLst>
                  <a:ext uri="{FF2B5EF4-FFF2-40B4-BE49-F238E27FC236}">
                    <a16:creationId xmlns:a16="http://schemas.microsoft.com/office/drawing/2014/main" id="{CCFB393F-19D0-4DE1-937A-C5978561ECF1}"/>
                  </a:ext>
                </a:extLst>
              </p:cNvPr>
              <p:cNvSpPr txBox="1">
                <a:spLocks noRot="1" noChangeAspect="1" noMove="1" noResize="1" noEditPoints="1" noAdjustHandles="1" noChangeArrowheads="1" noChangeShapeType="1" noTextEdit="1"/>
              </p:cNvSpPr>
              <p:nvPr/>
            </p:nvSpPr>
            <p:spPr>
              <a:xfrm>
                <a:off x="-893333" y="403414"/>
                <a:ext cx="2300554" cy="707886"/>
              </a:xfrm>
              <a:prstGeom prst="rect">
                <a:avLst/>
              </a:prstGeom>
              <a:blipFill>
                <a:blip r:embed="rId4"/>
                <a:stretch>
                  <a:fillRect t="-3448" r="-264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27540749"/>
      </p:ext>
    </p:extLst>
  </p:cSld>
  <p:clrMapOvr>
    <a:masterClrMapping/>
  </p:clrMapOvr>
</p:sld>
</file>

<file path=ppt/theme/theme1.xml><?xml version="1.0" encoding="utf-8"?>
<a:theme xmlns:a="http://schemas.openxmlformats.org/drawingml/2006/main" name="Office ​​テーマ">
  <a:themeElements>
    <a:clrScheme name="Custom 1">
      <a:dk1>
        <a:srgbClr val="1E1100"/>
      </a:dk1>
      <a:lt1>
        <a:srgbClr val="FFFFFF"/>
      </a:lt1>
      <a:dk2>
        <a:srgbClr val="FF9201"/>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メイリオ">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77156</TotalTime>
  <Words>1854</Words>
  <Application>Microsoft Office PowerPoint</Application>
  <PresentationFormat>画面に合わせる (4:3)</PresentationFormat>
  <Paragraphs>360</Paragraphs>
  <Slides>32</Slides>
  <Notes>30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Arial</vt:lpstr>
      <vt:lpstr>Wingdings</vt:lpstr>
      <vt:lpstr>Segoe UI</vt:lpstr>
      <vt:lpstr>Calibri</vt:lpstr>
      <vt:lpstr>Cambria Math</vt:lpstr>
      <vt:lpstr>Office ​​テーマ</vt:lpstr>
      <vt:lpstr>PowerPoint プレゼンテーション</vt:lpstr>
      <vt:lpstr>PowerPoint プレゼンテーション</vt:lpstr>
      <vt:lpstr>PowerPoint プレゼンテーション</vt:lpstr>
      <vt:lpstr>Design Issue of the Bitcoin System</vt:lpstr>
      <vt:lpstr>Policy Goal</vt:lpstr>
      <vt:lpstr>Current Bitcoin DAA</vt:lpstr>
      <vt:lpstr>Sample Analogue</vt:lpstr>
      <vt:lpstr>Miners’ Incentive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Simulation</vt:lpstr>
      <vt:lpstr>PowerPoint プレゼンテーション</vt:lpstr>
      <vt:lpstr>PowerPoint プレゼンテーション</vt:lpstr>
      <vt:lpstr>PowerPoint プレゼンテーション</vt:lpstr>
      <vt:lpstr>Thank you!</vt:lpstr>
      <vt:lpstr>Alternative: Bcash DAA</vt:lpstr>
      <vt:lpstr>Intuition (Bitcoin DAA)</vt:lpstr>
      <vt:lpstr>Intuition (Bitcoin cash DAA)</vt:lpstr>
      <vt:lpstr>Local (In)Stability (Bitcoin DAA)</vt:lpstr>
      <vt:lpstr>Local Stability (Bitcoin cash DAA)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NODA</dc:creator>
  <cp:lastModifiedBy>橋本 欣典</cp:lastModifiedBy>
  <cp:revision>1872</cp:revision>
  <cp:lastPrinted>2018-05-11T17:11:27Z</cp:lastPrinted>
  <dcterms:created xsi:type="dcterms:W3CDTF">2013-12-13T09:01:06Z</dcterms:created>
  <dcterms:modified xsi:type="dcterms:W3CDTF">2019-09-12T08:49:04Z</dcterms:modified>
</cp:coreProperties>
</file>