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1478" r:id="rId2"/>
    <p:sldId id="1641" r:id="rId3"/>
    <p:sldId id="1601" r:id="rId4"/>
    <p:sldId id="1603" r:id="rId5"/>
    <p:sldId id="1628" r:id="rId6"/>
    <p:sldId id="1602" r:id="rId7"/>
    <p:sldId id="1643" r:id="rId8"/>
    <p:sldId id="1608" r:id="rId9"/>
    <p:sldId id="1642" r:id="rId10"/>
    <p:sldId id="1644" r:id="rId11"/>
    <p:sldId id="1645" r:id="rId12"/>
    <p:sldId id="1646" r:id="rId13"/>
    <p:sldId id="1511" r:id="rId14"/>
    <p:sldId id="1647" r:id="rId15"/>
    <p:sldId id="1648" r:id="rId16"/>
    <p:sldId id="1649" r:id="rId17"/>
    <p:sldId id="1650" r:id="rId18"/>
    <p:sldId id="1651" r:id="rId19"/>
    <p:sldId id="1652" r:id="rId20"/>
    <p:sldId id="1653" r:id="rId21"/>
    <p:sldId id="1654" r:id="rId22"/>
    <p:sldId id="1655" r:id="rId23"/>
    <p:sldId id="1604" r:id="rId24"/>
    <p:sldId id="1657" r:id="rId25"/>
    <p:sldId id="1656" r:id="rId26"/>
    <p:sldId id="1658" r:id="rId27"/>
    <p:sldId id="1606" r:id="rId28"/>
    <p:sldId id="1624" r:id="rId29"/>
    <p:sldId id="1519" r:id="rId30"/>
    <p:sldId id="1621" r:id="rId31"/>
    <p:sldId id="1515" r:id="rId32"/>
    <p:sldId id="1514" r:id="rId33"/>
    <p:sldId id="1512" r:id="rId34"/>
    <p:sldId id="1607" r:id="rId35"/>
    <p:sldId id="1629" r:id="rId36"/>
    <p:sldId id="1659" r:id="rId37"/>
    <p:sldId id="1631" r:id="rId38"/>
    <p:sldId id="1632" r:id="rId39"/>
    <p:sldId id="1633" r:id="rId40"/>
    <p:sldId id="1634" r:id="rId41"/>
    <p:sldId id="1635" r:id="rId42"/>
    <p:sldId id="1637" r:id="rId43"/>
    <p:sldId id="1638" r:id="rId44"/>
    <p:sldId id="1639" r:id="rId45"/>
    <p:sldId id="1630" r:id="rId46"/>
    <p:sldId id="1636" r:id="rId47"/>
    <p:sldId id="1640" r:id="rId48"/>
    <p:sldId id="1660" r:id="rId49"/>
    <p:sldId id="1661" r:id="rId50"/>
    <p:sldId id="1662" r:id="rId51"/>
    <p:sldId id="1510" r:id="rId52"/>
  </p:sldIdLst>
  <p:sldSz cx="9144000" cy="5143500" type="screen16x9"/>
  <p:notesSz cx="9144000" cy="6858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2005" autoAdjust="0"/>
    <p:restoredTop sz="87211" autoAdjust="0"/>
  </p:normalViewPr>
  <p:slideViewPr>
    <p:cSldViewPr snapToGrid="0">
      <p:cViewPr varScale="1">
        <p:scale>
          <a:sx n="85" d="100"/>
          <a:sy n="85" d="100"/>
        </p:scale>
        <p:origin x="184" y="7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352" y="38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-3960" y="-11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DDAFAD3-3C4B-C146-BD5B-EE0593F6476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40C58E-2F39-9648-8D0D-5506BFE77D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fld id="{7CB69C4B-EC5A-BA4C-B83C-9270746811F3}" type="datetimeFigureOut">
              <a:rPr lang="en-US"/>
              <a:pPr>
                <a:defRPr/>
              </a:pPr>
              <a:t>9/7/19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13E696-8088-3B4B-BAED-79CEF6D831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4C1823-BE68-C840-B33F-710C062261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fld id="{37FFCAF1-C28B-2140-B6AC-7D3C1B71E9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07T21:41:34.23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60 1779 24575,'0'-43'0,"0"4"0,0 8 0,0-9 0,0-1 0,0-6 0,0 0 0,0 12 0,0-18 0,0 19 0,0-7 0,0 4 0,0 11 0,0-4 0,0 6 0,0 0 0,5 0 0,2 0 0,-1 6 0,5-4 0,-5 3 0,1-4 0,4-1 0,-10 0 0,9 6 0,-9-5 0,4 11 0,0-10 0,-4 9 0,9-3 0,-3-1 0,-1 5 0,5-11 0,-10 11 0,9-11 0,-3 5 0,5-10 0,0 3 0,-1 2 0,1 0 0,4 5 0,-3 0 0,16-6 0,-9 6 0,17-8 0,-5 7 0,7-6 0,0 5 0,0-6 0,0 6 0,0-5 0,8 10 0,-6-4 0,6 5 0,-9 1 0,9-1 0,-6 1 0,6 0 0,0-1 0,-6 6 0,5-4 0,1 4 0,-12-4 0,17 4 0,-17-3 0,37 3 0,-27-5 0,27 0 0,-15 5 0,11-5 0,-1 11 0,8-11 0,-8 4 0,1 0 0,7-4 0,-17 11 0,8-5 0,-10 7 0,10-7 0,-8 6 0,38-6 0,-40 7 0,0 0 0,2 0 0,17 0 0,17 0 0,2 0 0,-24 0 0,17 0 0,-20 0 0,-9 0 0,-11 0 0,-8 0 0,7 0 0,3 0 0,8 0 0,0-7 0,18 6 0,6-6-714,-16 3 1,5-1 713,-11 4 0,1 0 0,14-3 0,1-1 0,-7 5 0,-1 0 0,2 1 0,1-2 0,11-3 0,2-1-957,0 4 0,1 0 957,6-3 0,0-1 0,-7 0 0,0 2 0,1 2 0,-4 0-596,-21-3 0,-1-1 596,14 1 0,-1 0-328,-18 3 1,-1 0 327,5-7 0,0 0 1095,40 7-1095,-29-19 1829,-10 5-1829,-11 0 1363,8 3-1363,-4 12 837,24 7-837,-8 1 0,10 8 0,-1-1 0,-8 6 0,7-4 64,-16 3-64,7 1 0,-18-6 0,-1 5 0,-8-7 0,-6 5 0,-3-4 0,-6 3 0,0-5 0,-1 0 0,-5-1 0,5 1 0,-11-1 0,10 0 0,-10 0 0,11 6 0,-11-5 0,4 5 0,1 0 0,-5-5 0,4 4 0,-4 1 0,4-5 0,-3 11 0,10-5 0,-5 1 0,1 3 0,3-4 0,-3 6 0,4-5 0,1 3 0,-6-9 0,4 9 0,-4-9 0,0 3 0,4 1 0,-4-4 0,13 4 0,-6 1 0,6-5 0,-8 10 0,1-10 0,0 9 0,-6-9 0,4 9 0,-10-10 0,5 10 0,-6-9 0,-5 3 0,4-5 0,-9 5 0,4-4 0,-5 5 0,0-1 0,5 2 0,-4 16 0,5-1 0,-6 3 0,0 2 0,0-6 0,0 7 0,0 0 0,0-7 0,0 13 0,0-17 0,0 17 0,-7-5 0,0 1 0,-13 6 0,0-8 0,-6 0 0,0-7 0,-7 7 0,6-7 0,-5 2 0,7-3 0,-6-6 0,6-7 0,-6 6 0,13-12 0,-5 11 0,11-11 0,-5 4 0,6-5 0,-5 0 0,3 0 0,-3 0 0,5 0 0,-6 0 0,5 0 0,-11 1 0,11-1 0,-10 0 0,9 0 0,-9-4 0,9 2 0,-9-2 0,-1 4 0,-2-5 0,2 4 0,0-9 0,11 8 0,-10-2 0,3-1 0,-4 5 0,-1-5 0,-7 7 0,5-7 0,-11 6 0,5-5 0,-7 0 0,-1 5 0,1-5 0,0 0 0,0 5 0,0-5 0,6 0 0,-4 5 0,11-11 0,-4 10 0,6-9 0,0 8 0,0-3 0,-7-1 0,6 0 0,-13-1 0,13-3 0,-13 9 0,6-9 0,-7 4 0,0-6 0,-1 5 0,1-3 0,-8 4 0,6-6 0,-6 0 0,8 0 0,0 0 0,6 0 0,-4 0 0,11 0 0,-5 0 0,7 0 0,-6 0 0,4 0 0,-15 0 0,14 0 0,-7 0 0,10 0 0,0 0 0,0 0 0,0 0 0,0-6 0,0 5 0,-6-4 0,4-1 0,-5 5 0,7-10 0,1 10 0,-1-10 0,-7 4 0,5 0 0,-11-5 0,4 5 0,1 0 0,-5 1 0,4 0 0,-6-1 0,7-1 0,-6 3 0,6-1 0,-8 4 0,1-4 0,7 6 0,-5 0 0,4 0 0,-6 0 0,0 0 0,0 0 0,0 0 0,6 0 0,-4 0 0,11 0 0,-5 0 0,13 0 0,-4 0 0,10 0 0,-5 0 0,6 0 0,-3 0 0,-10 0 0,-14 0 0,-4 0 0,-13 0 0,6 7 0,0-6 0,-24 13 0,10-6 0,-33 9 0,17-9 0,-7 6 0,9-12 0,1 11 0,8-5 0,-6 0 0,15 5 0,2-6 0,2 7 0,14-6 0,-6 4 0,14-11 0,-4 11 0,11-11 0,-11 11 0,11-11 0,-11 5 0,11-6 0,-5 5 0,1-3 0,4 3 0,-11-5 0,11 0 0,-11 0 0,4 0 0,1 0 0,-6 0 0,6 0 0,0 0 0,-6 0 0,6 0 0,-7 0 0,-1 0 0,1 0 0,0 0 0,0 0 0,-25 0 0,18 0 0,-18 0 0,17 0 0,6 0 0,-6 0 0,15 0 0,-6 0 0,6 0 0,0 0 0,1 0 0,7 0 0,-7 0 0,6 0 0,-6 0 0,7 0 0,-7 0 0,6 0 0,-13 0 0,13 0 0,-13 0 0,6 0 0,-1 0 0,-4 0 0,11 0 0,-11 0 0,12 0 0,-12 0 0,11 0 0,-11-6 0,11 5 0,-5-11 0,8 11 0,-1-10 0,0 10 0,0-4 0,6 0 0,-5 4 0,5-4 0,0 5 0,-4 0 0,9-5 0,-3 4 0,-1-4 0,5 5 0,-5 0 0,0 0 0,5 0 0,-10-5 0,9 3 0,-3-3 0,-1 0 0,5 3 0,-11-3 0,1 0 0,2-1 0,-1 0 0,4 1 0,5 0 0,-5 4 0,6-4 0,5 1 0,-3 2 0,3-3 0,-5 5 0,5-4 0,-4 2 0,4-7 0,-5 3 0,1-5 0,4 1 0,2-1 0,-1 0 0,4 1 0,-9 4 0,9-4 0,-9 4 0,9-5 0,-4 0 0,5 0 0,0-4 0,0 3 0,0-4 0,0 5 0,0 0 0,0 1 0,0-1 0,-5 0 0,4 1 0,-3-1 0,4 1 0,-5 5 0,4-5 0,-8 9 0,8-8 0,-8 3 0,8-5 0,-9 6 0,9-4 0,-8 7 0,7-7 0,-7 8 0,7-8 0,-7 8 0,8-8 0,-9 7 0,9-7 0,-9 7 0,9-7 0,-3 3 0,-1-5 0,4 1 0,-4 0 0,1 0 0,3 0 0,-4 0 0,5 0 0,10 5 0,-8 0 0,8 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D65F532-F2B3-C549-96E5-28A1E657A6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17ACCF-74ED-AB4A-94DB-55AF20BB15E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43ED2E8-1F43-B943-8EDB-9F7F2EB0A6FE}" type="datetime1">
              <a:rPr lang="en-US"/>
              <a:pPr>
                <a:defRPr/>
              </a:pPr>
              <a:t>9/7/19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956F3EC-EAB0-0747-85C2-456A72FA815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D8F5868-4827-F949-A0C2-18D6422E68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1A50A7-BE0F-5149-A464-7748F7D8889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FB9AE7-B953-234C-99D4-6BA57D0905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32C8F87-2A2E-7045-B6DF-4C9E783BE5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6477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C8F87-2A2E-7045-B6DF-4C9E783BE5E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5331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|f(X)| is size of representation of </a:t>
            </a:r>
            <a:r>
              <a:rPr lang="en-US" dirty="0" err="1"/>
              <a:t>poynomial</a:t>
            </a:r>
            <a:r>
              <a:rPr lang="en-US" dirty="0"/>
              <a:t>, e.g. coefficient vector length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C8F87-2A2E-7045-B6DF-4C9E783BE5EE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80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C8F87-2A2E-7045-B6DF-4C9E783BE5EE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3741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**Not really…assuming the IOP prover is restricted to sending Laurent polynomials that have no constant term. Or allowing coefficient queries for free. </a:t>
            </a:r>
          </a:p>
          <a:p>
            <a:endParaRPr lang="en-US" dirty="0"/>
          </a:p>
          <a:p>
            <a:r>
              <a:rPr lang="en-US" dirty="0"/>
              <a:t>Using our transformation for general coefficient queries, adds 1 round, three queries, but can be done in parallel (overall rounds remain the same)</a:t>
            </a:r>
          </a:p>
          <a:p>
            <a:endParaRPr lang="en-US" dirty="0"/>
          </a:p>
          <a:p>
            <a:r>
              <a:rPr lang="en-US" dirty="0"/>
              <a:t>Preprocessing: 4M oracles </a:t>
            </a:r>
          </a:p>
          <a:p>
            <a:r>
              <a:rPr lang="en-US" dirty="0"/>
              <a:t>Total number of online oracles is 4M + 2 = 14</a:t>
            </a:r>
          </a:p>
          <a:p>
            <a:r>
              <a:rPr lang="en-US" dirty="0"/>
              <a:t>Total number queries = 7M + 3 = 24 (batching removes 4 queries)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C8F87-2A2E-7045-B6DF-4C9E783BE5EE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154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Total # oracles = 2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C8F87-2A2E-7045-B6DF-4C9E783BE5EE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223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Recursive sum-check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C8F87-2A2E-7045-B6DF-4C9E783BE5EE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4676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Recursive sum-check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C8F87-2A2E-7045-B6DF-4C9E783BE5EE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0908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 is size of witness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C8F87-2A2E-7045-B6DF-4C9E783BE5EE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8215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BFLS / BFL gave multilinear polynomial representation of Boolean formula satisfiability </a:t>
            </a:r>
          </a:p>
          <a:p>
            <a:endParaRPr lang="en-US" dirty="0"/>
          </a:p>
          <a:p>
            <a:r>
              <a:rPr lang="en-US" dirty="0"/>
              <a:t>Clover adapts this to arithmetic circuit </a:t>
            </a:r>
          </a:p>
          <a:p>
            <a:endParaRPr lang="en-US" dirty="0"/>
          </a:p>
          <a:p>
            <a:r>
              <a:rPr lang="en-US" dirty="0"/>
              <a:t>Clover suggested applying polynomial commitments, Spartan made this proposal more concrete </a:t>
            </a:r>
          </a:p>
          <a:p>
            <a:endParaRPr lang="en-US" dirty="0"/>
          </a:p>
          <a:p>
            <a:r>
              <a:rPr lang="en-US" dirty="0"/>
              <a:t>Represent C satisfiability as Sum over Boolean hypercube of multilinear polynomial on 3 log C variables, degree 3</a:t>
            </a:r>
          </a:p>
          <a:p>
            <a:r>
              <a:rPr lang="en-US" dirty="0"/>
              <a:t>Sum-check protocol </a:t>
            </a:r>
            <a:r>
              <a:rPr lang="en-US" dirty="0">
                <a:sym typeface="Wingdings" pitchFamily="2" charset="2"/>
              </a:rPr>
              <a:t> 3 log C rounds, 4 field elements sent in each round </a:t>
            </a:r>
          </a:p>
          <a:p>
            <a:r>
              <a:rPr lang="en-US" dirty="0">
                <a:sym typeface="Wingdings" pitchFamily="2" charset="2"/>
              </a:rPr>
              <a:t>At end query polynomial oracle on random assignment to the 3s variables </a:t>
            </a:r>
          </a:p>
          <a:p>
            <a:r>
              <a:rPr lang="en-US" dirty="0">
                <a:sym typeface="Wingdings" pitchFamily="2" charset="2"/>
              </a:rPr>
              <a:t>	- Part of this is an s-variate degree 1 query to polynomial “Z” encoding the witness</a:t>
            </a:r>
          </a:p>
          <a:p>
            <a:r>
              <a:rPr lang="en-US" dirty="0">
                <a:sym typeface="Wingdings" pitchFamily="2" charset="2"/>
              </a:rPr>
              <a:t>	- Another part is 3 independent 3s-variate degree 1 polynomials (add/</a:t>
            </a:r>
            <a:r>
              <a:rPr lang="en-US" dirty="0" err="1">
                <a:sym typeface="Wingdings" pitchFamily="2" charset="2"/>
              </a:rPr>
              <a:t>mult</a:t>
            </a:r>
            <a:r>
              <a:rPr lang="en-US" dirty="0">
                <a:sym typeface="Wingdings" pitchFamily="2" charset="2"/>
              </a:rPr>
              <a:t>/</a:t>
            </a:r>
            <a:r>
              <a:rPr lang="en-US" dirty="0" err="1">
                <a:sym typeface="Wingdings" pitchFamily="2" charset="2"/>
              </a:rPr>
              <a:t>io</a:t>
            </a:r>
            <a:r>
              <a:rPr lang="en-US" dirty="0">
                <a:sym typeface="Wingdings" pitchFamily="2" charset="2"/>
              </a:rPr>
              <a:t>) that verifier can locally verify at worst linear time, but better for say homogenous circuits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C8F87-2A2E-7045-B6DF-4C9E783BE5EE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2949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BFLS / BFL gave multilinear polynomial representation of Boolean formula satisfiability </a:t>
            </a:r>
          </a:p>
          <a:p>
            <a:endParaRPr lang="en-US" dirty="0"/>
          </a:p>
          <a:p>
            <a:r>
              <a:rPr lang="en-US" dirty="0"/>
              <a:t>Clover adapts this to arithmetic circuit </a:t>
            </a:r>
          </a:p>
          <a:p>
            <a:endParaRPr lang="en-US" dirty="0"/>
          </a:p>
          <a:p>
            <a:r>
              <a:rPr lang="en-US" dirty="0"/>
              <a:t>Clover suggested applying polynomial commitments, Spartan made this proposal more concrete </a:t>
            </a:r>
          </a:p>
          <a:p>
            <a:endParaRPr lang="en-US" dirty="0"/>
          </a:p>
          <a:p>
            <a:r>
              <a:rPr lang="en-US" dirty="0"/>
              <a:t>Represent C satisfiability as Sum over Boolean hypercube of multilinear polynomial on 3 log C variables, degree 3</a:t>
            </a:r>
          </a:p>
          <a:p>
            <a:r>
              <a:rPr lang="en-US" dirty="0"/>
              <a:t>Sum-check protocol </a:t>
            </a:r>
            <a:r>
              <a:rPr lang="en-US" dirty="0">
                <a:sym typeface="Wingdings" pitchFamily="2" charset="2"/>
              </a:rPr>
              <a:t> 3 log C rounds, 4 field elements sent in each round </a:t>
            </a:r>
          </a:p>
          <a:p>
            <a:r>
              <a:rPr lang="en-US" dirty="0">
                <a:sym typeface="Wingdings" pitchFamily="2" charset="2"/>
              </a:rPr>
              <a:t>At end query polynomial oracle on random assignment to the 3s variables </a:t>
            </a:r>
          </a:p>
          <a:p>
            <a:r>
              <a:rPr lang="en-US" dirty="0">
                <a:sym typeface="Wingdings" pitchFamily="2" charset="2"/>
              </a:rPr>
              <a:t>	- Part of this is an s-variate degree 1 query to polynomial “Z” encoding the witness</a:t>
            </a:r>
          </a:p>
          <a:p>
            <a:r>
              <a:rPr lang="en-US" dirty="0">
                <a:sym typeface="Wingdings" pitchFamily="2" charset="2"/>
              </a:rPr>
              <a:t>	- Another part is 3 independent 3s-variate degree 1 polynomials (add/</a:t>
            </a:r>
            <a:r>
              <a:rPr lang="en-US" dirty="0" err="1">
                <a:sym typeface="Wingdings" pitchFamily="2" charset="2"/>
              </a:rPr>
              <a:t>mult</a:t>
            </a:r>
            <a:r>
              <a:rPr lang="en-US" dirty="0">
                <a:sym typeface="Wingdings" pitchFamily="2" charset="2"/>
              </a:rPr>
              <a:t>/</a:t>
            </a:r>
            <a:r>
              <a:rPr lang="en-US" dirty="0" err="1">
                <a:sym typeface="Wingdings" pitchFamily="2" charset="2"/>
              </a:rPr>
              <a:t>io</a:t>
            </a:r>
            <a:r>
              <a:rPr lang="en-US" dirty="0">
                <a:sym typeface="Wingdings" pitchFamily="2" charset="2"/>
              </a:rPr>
              <a:t>) that verifier can locally verify at worst linear time, but better for say homogenous circuits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C8F87-2A2E-7045-B6DF-4C9E783BE5EE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735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7512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C8F87-2A2E-7045-B6DF-4C9E783BE5EE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1364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C8F87-2A2E-7045-B6DF-4C9E783BE5EE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2888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C8F87-2A2E-7045-B6DF-4C9E783BE5EE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9774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>
            <a:extLst>
              <a:ext uri="{FF2B5EF4-FFF2-40B4-BE49-F238E27FC236}">
                <a16:creationId xmlns:a16="http://schemas.microsoft.com/office/drawing/2014/main" id="{FB286D76-22CB-174D-AE17-97B0C2FFC9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0" name="Notes Placeholder 2">
            <a:extLst>
              <a:ext uri="{FF2B5EF4-FFF2-40B4-BE49-F238E27FC236}">
                <a16:creationId xmlns:a16="http://schemas.microsoft.com/office/drawing/2014/main" id="{F811AFA1-4EDE-9A4B-B17D-F5009461E8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Lots of details and performance optimizations left out; also room for improvement. Recent work using accumulators and SNARKs to compress proof sizes further. </a:t>
            </a:r>
            <a:r>
              <a:rPr lang="en-US" altLang="en-US" dirty="0" err="1">
                <a:ea typeface="ＭＳ Ｐゴシック" panose="020B0600070205080204" pitchFamily="34" charset="-128"/>
              </a:rPr>
              <a:t>Filecoin</a:t>
            </a:r>
            <a:r>
              <a:rPr lang="en-US" altLang="en-US" dirty="0">
                <a:ea typeface="ＭＳ Ｐゴシック" panose="020B0600070205080204" pitchFamily="34" charset="-128"/>
              </a:rPr>
              <a:t> implementation and ongoing work. 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BC1513-7246-B249-A937-6F35E8F2C2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FBECB1-E53E-9046-AC5D-EC5E605BDE44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906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0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837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873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Bitansky</a:t>
            </a:r>
            <a:r>
              <a:rPr lang="en-US" dirty="0"/>
              <a:t> et. Al.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C8F87-2A2E-7045-B6DF-4C9E783BE5E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612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Linear query is monomials derived from q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C8F87-2A2E-7045-B6DF-4C9E783BE5E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603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Linear query is monomials derived from q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C8F87-2A2E-7045-B6DF-4C9E783BE5E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84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4B59CF-B64C-F847-A691-F926C89395AE}"/>
              </a:ext>
            </a:extLst>
          </p:cNvPr>
          <p:cNvSpPr/>
          <p:nvPr userDrawn="1"/>
        </p:nvSpPr>
        <p:spPr>
          <a:xfrm>
            <a:off x="0" y="1458913"/>
            <a:ext cx="9144000" cy="1322387"/>
          </a:xfrm>
          <a:prstGeom prst="rect">
            <a:avLst/>
          </a:prstGeom>
          <a:solidFill>
            <a:srgbClr val="5A159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 eaLnBrk="1" hangingPunct="1"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08610"/>
            <a:ext cx="7772400" cy="6953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38F60A9-39F0-0C42-A4ED-6BFFDD40A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EF498-7F31-294E-80EA-6E62FC5EA864}" type="datetime1">
              <a:rPr lang="en-US"/>
              <a:pPr>
                <a:defRPr/>
              </a:pPr>
              <a:t>9/7/19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5FE7862-CFB2-7741-AA94-4750B249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B586A10-FF0B-514D-A9E8-91A0518DB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24FC1-D36B-BD4F-9A2B-F74C8CB0D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483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D31DD-B9E4-2F42-B823-BCC32D3D3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3627E-3AAF-1540-8CB8-FB6F9B034B15}" type="datetime1">
              <a:rPr lang="en-US"/>
              <a:pPr>
                <a:defRPr/>
              </a:pPr>
              <a:t>9/7/19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300736-0AD0-114D-9E34-DD22B57B6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6CA80-180D-4543-974C-047A8BC3E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67497-8D38-C443-9EB5-96D8BED2ED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29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0E71A-D4BF-6B4B-B24D-851BD9963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AFF3E-808B-E040-9347-DA1629D3FE10}" type="datetime1">
              <a:rPr lang="en-US"/>
              <a:pPr>
                <a:defRPr/>
              </a:pPr>
              <a:t>9/7/19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164934-183A-664C-A256-04047F2C8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DF8D29-7D62-2543-A171-363FBF6DD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C8CC1-F2D3-CC40-AA0C-CEDE9C6417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57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SUSig_White.eps">
            <a:extLst>
              <a:ext uri="{FF2B5EF4-FFF2-40B4-BE49-F238E27FC236}">
                <a16:creationId xmlns:a16="http://schemas.microsoft.com/office/drawing/2014/main" id="{FF61B03B-B1A4-2D44-ADCD-2012DD80C2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4811713"/>
            <a:ext cx="2046288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0C35D68-D2D9-3340-A3D2-D9A965C141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06950"/>
            <a:ext cx="9155113" cy="342900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38100" dist="25401" dir="2700000" algn="br" rotWithShape="0">
              <a:srgbClr val="000000">
                <a:alpha val="59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ource Sans Pro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ource Sans Pro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ource Sans Pro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ource Sans Pro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ource Sans Pro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x-none" altLang="x-none" sz="1800">
              <a:solidFill>
                <a:srgbClr val="FFFFFF"/>
              </a:solidFill>
              <a:latin typeface="Arial" charset="0"/>
              <a:cs typeface="ＭＳ Ｐゴシック" pitchFamily="-106" charset="-128"/>
            </a:endParaRPr>
          </a:p>
        </p:txBody>
      </p:sp>
      <p:pic>
        <p:nvPicPr>
          <p:cNvPr id="7" name="Picture 14" title="Stanford University">
            <a:extLst>
              <a:ext uri="{FF2B5EF4-FFF2-40B4-BE49-F238E27FC236}">
                <a16:creationId xmlns:a16="http://schemas.microsoft.com/office/drawing/2014/main" id="{F43B8FCD-931C-764D-BC2A-12F28D51D4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450" y="4883150"/>
            <a:ext cx="1546225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00555"/>
            <a:ext cx="8229600" cy="618473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3"/>
          <p:cNvSpPr>
            <a:spLocks noGrp="1"/>
          </p:cNvSpPr>
          <p:nvPr>
            <p:ph type="body" sz="quarter" idx="18"/>
          </p:nvPr>
        </p:nvSpPr>
        <p:spPr>
          <a:xfrm>
            <a:off x="1603375" y="3599022"/>
            <a:ext cx="6059488" cy="205740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 algn="ctr">
              <a:buNone/>
              <a:defRPr sz="18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57200" y="2419028"/>
            <a:ext cx="8229600" cy="461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100" cap="small" spc="300">
                <a:solidFill>
                  <a:srgbClr val="A4001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44871977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776" y="359542"/>
            <a:ext cx="7707862" cy="488024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955679" y="908685"/>
            <a:ext cx="7700963" cy="3759042"/>
          </a:xfrm>
        </p:spPr>
        <p:txBody>
          <a:bodyPr/>
          <a:lstStyle>
            <a:lvl1pPr>
              <a:defRPr sz="135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13646371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776" y="359542"/>
            <a:ext cx="7707862" cy="488024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955679" y="908685"/>
            <a:ext cx="7700963" cy="3759042"/>
          </a:xfrm>
        </p:spPr>
        <p:txBody>
          <a:bodyPr/>
          <a:lstStyle>
            <a:lvl1pPr>
              <a:defRPr sz="135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15066110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99E9F6B-6BC2-C748-A7D3-9021A7AEEF54}"/>
              </a:ext>
            </a:extLst>
          </p:cNvPr>
          <p:cNvSpPr/>
          <p:nvPr userDrawn="1"/>
        </p:nvSpPr>
        <p:spPr>
          <a:xfrm>
            <a:off x="365125" y="1"/>
            <a:ext cx="8350251" cy="810599"/>
          </a:xfrm>
          <a:prstGeom prst="roundRect">
            <a:avLst/>
          </a:prstGeom>
          <a:noFill/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>
              <a:solidFill>
                <a:schemeClr val="bg1"/>
              </a:solidFill>
              <a:latin typeface="Calibri"/>
              <a:ea typeface="+mn-ea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E574C8-D158-FF49-846E-B2AB2EFC98B8}"/>
              </a:ext>
            </a:extLst>
          </p:cNvPr>
          <p:cNvSpPr/>
          <p:nvPr userDrawn="1"/>
        </p:nvSpPr>
        <p:spPr>
          <a:xfrm>
            <a:off x="0" y="-4763"/>
            <a:ext cx="9144000" cy="838201"/>
          </a:xfrm>
          <a:prstGeom prst="rect">
            <a:avLst/>
          </a:prstGeom>
          <a:solidFill>
            <a:srgbClr val="99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 eaLnBrk="1" hangingPunct="1"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919"/>
            <a:ext cx="8229600" cy="623097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F1B7C3F-3455-D446-88DE-34D251CCA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6391E-AE93-0D48-9E32-95D7AEB1A568}" type="datetime1">
              <a:rPr lang="en-US"/>
              <a:pPr>
                <a:defRPr/>
              </a:pPr>
              <a:t>9/7/19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F391181-AB1B-AD44-A702-0056765AB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8EC3ECB-4A83-AA48-AEA4-333A29DFD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B6EAE-7DA0-5441-8ADB-5B0F1FF3A0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54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4FC99-613A-2942-AA1E-B3115AD2D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D9AF3-A5AB-6849-BB04-B5C334968B2A}" type="datetime1">
              <a:rPr lang="en-US"/>
              <a:pPr>
                <a:defRPr/>
              </a:pPr>
              <a:t>9/7/19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C6125-4229-A640-9E14-9C94B23D5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A8214E-8CBC-554E-9952-F30DCFE7D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FAF77-DA01-E84D-87D4-ECDEE8FC6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93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FF4E73A-8355-DA44-8D39-C04982A43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6F3A7-7358-364F-A66D-5BD967E13DA6}" type="datetime1">
              <a:rPr lang="en-US"/>
              <a:pPr>
                <a:defRPr/>
              </a:pPr>
              <a:t>9/7/19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0A3E6AA-243F-AD44-A4E8-F2D167070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D0D2D89-985B-8641-A63F-9C2C97E59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024BD-8C88-874E-AC24-6543D3546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294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09823F7-507E-E040-A3C3-3F54E655D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2D8D7-084B-4F41-8A6D-C99F2A08537E}" type="datetime1">
              <a:rPr lang="en-US"/>
              <a:pPr>
                <a:defRPr/>
              </a:pPr>
              <a:t>9/7/19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B7A172A-44D5-4D40-ACDE-910734811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2E72990-19C4-0644-92DF-9997E994E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35E1B-A199-714E-927F-52D32FC86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86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47A237D-CE1D-E740-83DC-D6943C668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14B22-DB6D-9942-B99A-DF860231B69B}" type="datetime1">
              <a:rPr lang="en-US"/>
              <a:pPr>
                <a:defRPr/>
              </a:pPr>
              <a:t>9/7/19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1A53AC0-B0EA-7B4F-A4ED-AE21B301E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7F4968B-314E-2747-AA60-6EF5F89C4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097A3-3757-6147-93C6-370B3427F7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370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1B1E874-BCD9-8840-900A-311A85DE1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C1D36-5397-4049-9000-1F35B06F520A}" type="datetime1">
              <a:rPr lang="en-US"/>
              <a:pPr>
                <a:defRPr/>
              </a:pPr>
              <a:t>9/7/19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B24C50E-9FAE-B944-A585-7CE9A1CA5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02B123B-9249-574D-9894-7414E761A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013A2-090D-A245-8074-989C40A849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5CACA2E-3DEB-9F45-8889-0D64B77CF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FB5C6-A9ED-B147-A98E-B2ED19149E9D}" type="datetime1">
              <a:rPr lang="en-US"/>
              <a:pPr>
                <a:defRPr/>
              </a:pPr>
              <a:t>9/7/19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63E46FE-8837-3842-88E4-60573F31F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2832CA4-4564-344B-A170-02645357D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578C3-7E53-FE48-A14D-DEBC1D8957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78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5654721-426A-234F-A2C9-17E550707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74BD4-8CB0-7D4D-84C4-CADF0CE8B595}" type="datetime1">
              <a:rPr lang="en-US"/>
              <a:pPr>
                <a:defRPr/>
              </a:pPr>
              <a:t>9/7/19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9518E6-F276-8749-A51A-684ABC43F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0883CA-CAC1-284B-B740-3120C11CE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66E97-E8E5-AD41-B6C2-5482EDC7EB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522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>
            <a:extLst>
              <a:ext uri="{FF2B5EF4-FFF2-40B4-BE49-F238E27FC236}">
                <a16:creationId xmlns:a16="http://schemas.microsoft.com/office/drawing/2014/main" id="{C8AE3968-CFC3-DF4E-95F4-16B39CE8F5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A43904-1F46-BF45-8291-E8EC4545C6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802B889-AD17-294B-B638-3E78D2C2181F}" type="datetime1">
              <a:rPr lang="en-US"/>
              <a:pPr>
                <a:defRPr/>
              </a:pPr>
              <a:t>9/7/19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D6134-A610-D84B-89F1-A4F94B30D4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24BEC-E999-2A46-B0D7-68B89D479A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18C6A2F-66A5-3E42-8C2B-DC193CC353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8" r:id="rId1"/>
    <p:sldLayoutId id="2147484139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  <p:sldLayoutId id="2147484140" r:id="rId12"/>
    <p:sldLayoutId id="2147484141" r:id="rId13"/>
    <p:sldLayoutId id="2147484142" r:id="rId14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46.png"/><Relationship Id="rId5" Type="http://schemas.openxmlformats.org/officeDocument/2006/relationships/image" Target="../media/image8.png"/><Relationship Id="rId10" Type="http://schemas.openxmlformats.org/officeDocument/2006/relationships/image" Target="../media/image45.png"/><Relationship Id="rId4" Type="http://schemas.openxmlformats.org/officeDocument/2006/relationships/image" Target="../media/image41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51.png"/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12" Type="http://schemas.openxmlformats.org/officeDocument/2006/relationships/image" Target="../media/image5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46.png"/><Relationship Id="rId5" Type="http://schemas.openxmlformats.org/officeDocument/2006/relationships/image" Target="../media/image8.png"/><Relationship Id="rId10" Type="http://schemas.openxmlformats.org/officeDocument/2006/relationships/image" Target="../media/image45.png"/><Relationship Id="rId4" Type="http://schemas.openxmlformats.org/officeDocument/2006/relationships/image" Target="../media/image41.png"/><Relationship Id="rId9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9.pn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customXml" Target="../ink/ink1.xml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9.png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216D14-D007-B048-884A-F7954F173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0102AC-B97E-5743-B0CE-D480944CC14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16387" name="Title 5">
            <a:extLst>
              <a:ext uri="{FF2B5EF4-FFF2-40B4-BE49-F238E27FC236}">
                <a16:creationId xmlns:a16="http://schemas.microsoft.com/office/drawing/2014/main" id="{C5E85E3C-276B-6D42-ACCA-35E759C853E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56356" y="1552649"/>
            <a:ext cx="9031287" cy="695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dirty="0">
                <a:ea typeface="ＭＳ Ｐゴシック" panose="020B0600070205080204" pitchFamily="34" charset="-128"/>
              </a:rPr>
              <a:t>A Survey of Progress in Succinct Zero-Knowledge Proofs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AA6295-9A13-D346-924D-FF229B33E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533088"/>
          </a:xfrm>
        </p:spPr>
        <p:txBody>
          <a:bodyPr/>
          <a:lstStyle/>
          <a:p>
            <a:r>
              <a:rPr lang="en-US" dirty="0"/>
              <a:t>Towards Trustless SNARKs</a:t>
            </a:r>
          </a:p>
          <a:p>
            <a:endParaRPr lang="en-US" dirty="0"/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03A6C656-4C99-5F43-8EC0-DF037E64CE82}"/>
              </a:ext>
            </a:extLst>
          </p:cNvPr>
          <p:cNvSpPr txBox="1">
            <a:spLocks/>
          </p:cNvSpPr>
          <p:nvPr/>
        </p:nvSpPr>
        <p:spPr bwMode="auto">
          <a:xfrm>
            <a:off x="1371600" y="3117954"/>
            <a:ext cx="6400800" cy="1614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1872"/>
              </a:spcBef>
              <a:buFont typeface="Arial"/>
              <a:buNone/>
              <a:defRPr/>
            </a:pP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Ben Fisch</a:t>
            </a:r>
          </a:p>
          <a:p>
            <a:pPr>
              <a:lnSpc>
                <a:spcPct val="110000"/>
              </a:lnSpc>
              <a:spcBef>
                <a:spcPts val="1872"/>
              </a:spcBef>
              <a:buFont typeface="Arial"/>
              <a:buNone/>
              <a:defRPr/>
            </a:pPr>
            <a:r>
              <a:rPr lang="en-US" sz="1600" i="1" dirty="0">
                <a:solidFill>
                  <a:schemeClr val="tx1"/>
                </a:solidFill>
              </a:rPr>
              <a:t>Stanford, </a:t>
            </a:r>
            <a:r>
              <a:rPr lang="en-US" sz="1600" i="1" dirty="0" err="1">
                <a:solidFill>
                  <a:schemeClr val="tx1"/>
                </a:solidFill>
              </a:rPr>
              <a:t>Findora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39FF6-DAB5-6847-9E0C-9ADFDB409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Genesis…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BE862E-FF66-844C-918F-B2FC4D072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DBEB1D-9AF0-F849-9786-2D567FC53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305" y="1674110"/>
            <a:ext cx="3469390" cy="34693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7C6B50-42F3-3848-BDB5-69089F64E064}"/>
              </a:ext>
            </a:extLst>
          </p:cNvPr>
          <p:cNvSpPr txBox="1"/>
          <p:nvPr/>
        </p:nvSpPr>
        <p:spPr>
          <a:xfrm>
            <a:off x="3507699" y="2110085"/>
            <a:ext cx="2608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PCP Theorem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2C99B9E-80D1-F547-B46F-EBD5D2A5B4FD}"/>
                  </a:ext>
                </a:extLst>
              </p:cNvPr>
              <p:cNvSpPr txBox="1"/>
              <p:nvPr/>
            </p:nvSpPr>
            <p:spPr>
              <a:xfrm>
                <a:off x="209862" y="1164212"/>
                <a:ext cx="416659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1990 [BFL]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𝑁𝐸𝑋𝑃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𝑃𝐶𝑃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𝑝𝑜𝑙𝑦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𝑝𝑜𝑙𝑦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2C99B9E-80D1-F547-B46F-EBD5D2A5B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862" y="1164212"/>
                <a:ext cx="4166590" cy="830997"/>
              </a:xfrm>
              <a:prstGeom prst="rect">
                <a:avLst/>
              </a:prstGeom>
              <a:blipFill>
                <a:blip r:embed="rId3"/>
                <a:stretch>
                  <a:fillRect l="-2128" t="-6061"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697AD43-8E6F-5E4E-9C44-E90B92091556}"/>
                  </a:ext>
                </a:extLst>
              </p:cNvPr>
              <p:cNvSpPr txBox="1"/>
              <p:nvPr/>
            </p:nvSpPr>
            <p:spPr>
              <a:xfrm>
                <a:off x="5814249" y="1164212"/>
                <a:ext cx="342221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1998 [ALMSS]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𝑃𝐶𝑃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(1)]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697AD43-8E6F-5E4E-9C44-E90B920915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4249" y="1164212"/>
                <a:ext cx="3422219" cy="830997"/>
              </a:xfrm>
              <a:prstGeom prst="rect">
                <a:avLst/>
              </a:prstGeom>
              <a:blipFill>
                <a:blip r:embed="rId4"/>
                <a:stretch>
                  <a:fillRect l="-2593" t="-6061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963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52820-EE23-EB48-B8F5-CD12DD05C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PCP Theorem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B51E4-22BD-8D42-8F0D-F84F559C9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 NP statement with proof size n, can be transformed to length poly n </a:t>
            </a:r>
            <a:r>
              <a:rPr lang="en-US" i="1" dirty="0"/>
              <a:t>probabilistically checkable proof</a:t>
            </a:r>
          </a:p>
          <a:p>
            <a:r>
              <a:rPr lang="en-US" dirty="0"/>
              <a:t>Verifier with random access only needs to read O(1) locations in the PCP proof, log n bits of randomness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E46551-3C59-4B46-A265-235ACED03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513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B5BEB-1C65-D849-8D5F-2DA58880F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CS Proofs</a:t>
            </a:r>
            <a:endParaRPr lang="en-US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6B7EA-4D1C-9948-BE46-758CA0CC7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2007745"/>
          </a:xfrm>
        </p:spPr>
        <p:txBody>
          <a:bodyPr/>
          <a:lstStyle/>
          <a:p>
            <a:r>
              <a:rPr lang="en-US" dirty="0"/>
              <a:t>“Computationally sound” proofs </a:t>
            </a:r>
          </a:p>
          <a:p>
            <a:r>
              <a:rPr lang="en-US" dirty="0"/>
              <a:t>Prover commits to PCP proof in Merkle tree </a:t>
            </a:r>
          </a:p>
          <a:p>
            <a:r>
              <a:rPr lang="en-US" dirty="0"/>
              <a:t>Verifier makes O(1) random queries to proof, receives Merkle proofs authenticating answers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A042D7-B810-9046-8580-003B52C9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7D3238-BDAC-0646-8340-FCBADD1CAE86}"/>
              </a:ext>
            </a:extLst>
          </p:cNvPr>
          <p:cNvSpPr txBox="1"/>
          <p:nvPr/>
        </p:nvSpPr>
        <p:spPr>
          <a:xfrm>
            <a:off x="6670624" y="124919"/>
            <a:ext cx="19816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[Kilian’92, Micali’00]</a:t>
            </a:r>
          </a:p>
        </p:txBody>
      </p:sp>
      <p:sp>
        <p:nvSpPr>
          <p:cNvPr id="6" name="Oval Callout 5">
            <a:extLst>
              <a:ext uri="{FF2B5EF4-FFF2-40B4-BE49-F238E27FC236}">
                <a16:creationId xmlns:a16="http://schemas.microsoft.com/office/drawing/2014/main" id="{B81F0076-7594-3045-876F-3725C338BAD8}"/>
              </a:ext>
            </a:extLst>
          </p:cNvPr>
          <p:cNvSpPr/>
          <p:nvPr/>
        </p:nvSpPr>
        <p:spPr>
          <a:xfrm>
            <a:off x="3540774" y="3937097"/>
            <a:ext cx="3549747" cy="1081484"/>
          </a:xfrm>
          <a:prstGeom prst="wedgeEllipseCallout">
            <a:avLst>
              <a:gd name="adj1" fmla="val -128832"/>
              <a:gd name="adj2" fmla="val -174172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Made non-interactive with Fiat-Shamir (hashing)</a:t>
            </a:r>
          </a:p>
        </p:txBody>
      </p:sp>
    </p:spTree>
    <p:extLst>
      <p:ext uri="{BB962C8B-B14F-4D97-AF65-F5344CB8AC3E}">
        <p14:creationId xmlns:p14="http://schemas.microsoft.com/office/powerpoint/2010/main" val="27382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993C7-43FD-864D-AC9E-DB1467FDA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CS Proofs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A1004C-C90D-E84B-BD34-31C698FBA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549B836-8CE6-0441-96D7-D23F9B2A9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801" y="2109134"/>
            <a:ext cx="1166324" cy="11519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DB279A0-C7C3-E749-9275-3CCF8E61B8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790" y="2109134"/>
            <a:ext cx="1005525" cy="1151913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736F8FA-3774-A046-8FEC-282057AFD48C}"/>
              </a:ext>
            </a:extLst>
          </p:cNvPr>
          <p:cNvCxnSpPr>
            <a:cxnSpLocks/>
          </p:cNvCxnSpPr>
          <p:nvPr/>
        </p:nvCxnSpPr>
        <p:spPr>
          <a:xfrm rot="10800000" flipH="1">
            <a:off x="3169813" y="2755312"/>
            <a:ext cx="289228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3E4F418-138A-6947-8FC4-6D4D17C6CDC5}"/>
              </a:ext>
            </a:extLst>
          </p:cNvPr>
          <p:cNvSpPr txBox="1"/>
          <p:nvPr/>
        </p:nvSpPr>
        <p:spPr>
          <a:xfrm>
            <a:off x="3123362" y="2140504"/>
            <a:ext cx="3514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 = Merkle tree root 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8D9C95C-265E-C440-9382-212C32A66981}"/>
              </a:ext>
            </a:extLst>
          </p:cNvPr>
          <p:cNvCxnSpPr>
            <a:cxnSpLocks/>
          </p:cNvCxnSpPr>
          <p:nvPr/>
        </p:nvCxnSpPr>
        <p:spPr>
          <a:xfrm rot="10800000" flipH="1">
            <a:off x="3185716" y="3643033"/>
            <a:ext cx="289228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E22C15A-E2B1-2B4A-9A1F-61E62B773E96}"/>
                  </a:ext>
                </a:extLst>
              </p:cNvPr>
              <p:cNvSpPr txBox="1"/>
              <p:nvPr/>
            </p:nvSpPr>
            <p:spPr>
              <a:xfrm>
                <a:off x="2511321" y="3569937"/>
                <a:ext cx="498999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3600" dirty="0"/>
                  <a:t> = Merkle proofs for query locations Q(r)</a:t>
                </a: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E22C15A-E2B1-2B4A-9A1F-61E62B773E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1321" y="3569937"/>
                <a:ext cx="4989994" cy="1200329"/>
              </a:xfrm>
              <a:prstGeom prst="rect">
                <a:avLst/>
              </a:prstGeom>
              <a:blipFill>
                <a:blip r:embed="rId4"/>
                <a:stretch>
                  <a:fillRect l="-3553" t="-7292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4398FAD-FD96-DE43-B339-11137D81992C}"/>
              </a:ext>
            </a:extLst>
          </p:cNvPr>
          <p:cNvCxnSpPr>
            <a:cxnSpLocks/>
          </p:cNvCxnSpPr>
          <p:nvPr/>
        </p:nvCxnSpPr>
        <p:spPr>
          <a:xfrm flipH="1" flipV="1">
            <a:off x="3958937" y="3141892"/>
            <a:ext cx="1701279" cy="137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B9B1CD5-88C6-6A44-A6D3-1D2DAB7DA364}"/>
                  </a:ext>
                </a:extLst>
              </p:cNvPr>
              <p:cNvSpPr txBox="1"/>
              <p:nvPr/>
            </p:nvSpPr>
            <p:spPr>
              <a:xfrm>
                <a:off x="5496513" y="2818726"/>
                <a:ext cx="6120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B9B1CD5-88C6-6A44-A6D3-1D2DAB7DA3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6513" y="2818726"/>
                <a:ext cx="612040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Callout 21">
            <a:extLst>
              <a:ext uri="{FF2B5EF4-FFF2-40B4-BE49-F238E27FC236}">
                <a16:creationId xmlns:a16="http://schemas.microsoft.com/office/drawing/2014/main" id="{2964FBB3-D0C3-6D4A-8349-226DF36C05E5}"/>
              </a:ext>
            </a:extLst>
          </p:cNvPr>
          <p:cNvSpPr/>
          <p:nvPr/>
        </p:nvSpPr>
        <p:spPr>
          <a:xfrm>
            <a:off x="5226666" y="802815"/>
            <a:ext cx="2653068" cy="1081484"/>
          </a:xfrm>
          <a:prstGeom prst="wedgeEllipseCallout">
            <a:avLst>
              <a:gd name="adj1" fmla="val -88714"/>
              <a:gd name="adj2" fmla="val 7938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Commits to locations of long proof</a:t>
            </a:r>
          </a:p>
        </p:txBody>
      </p:sp>
    </p:spTree>
    <p:extLst>
      <p:ext uri="{BB962C8B-B14F-4D97-AF65-F5344CB8AC3E}">
        <p14:creationId xmlns:p14="http://schemas.microsoft.com/office/powerpoint/2010/main" val="4214255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993C7-43FD-864D-AC9E-DB1467FDA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CS Proofs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A1004C-C90D-E84B-BD34-31C698FBA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549B836-8CE6-0441-96D7-D23F9B2A9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801" y="2109134"/>
            <a:ext cx="1166324" cy="11519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DB279A0-C7C3-E749-9275-3CCF8E61B8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790" y="2109134"/>
            <a:ext cx="1005525" cy="1151913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736F8FA-3774-A046-8FEC-282057AFD48C}"/>
              </a:ext>
            </a:extLst>
          </p:cNvPr>
          <p:cNvCxnSpPr>
            <a:cxnSpLocks/>
          </p:cNvCxnSpPr>
          <p:nvPr/>
        </p:nvCxnSpPr>
        <p:spPr>
          <a:xfrm rot="10800000" flipH="1">
            <a:off x="3169813" y="2755312"/>
            <a:ext cx="289228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3E4F418-138A-6947-8FC4-6D4D17C6CDC5}"/>
              </a:ext>
            </a:extLst>
          </p:cNvPr>
          <p:cNvSpPr txBox="1"/>
          <p:nvPr/>
        </p:nvSpPr>
        <p:spPr>
          <a:xfrm>
            <a:off x="3123362" y="2140504"/>
            <a:ext cx="3514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 = Merkle tree root 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8D9C95C-265E-C440-9382-212C32A66981}"/>
              </a:ext>
            </a:extLst>
          </p:cNvPr>
          <p:cNvCxnSpPr>
            <a:cxnSpLocks/>
          </p:cNvCxnSpPr>
          <p:nvPr/>
        </p:nvCxnSpPr>
        <p:spPr>
          <a:xfrm rot="10800000" flipH="1">
            <a:off x="3185716" y="3643033"/>
            <a:ext cx="289228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E22C15A-E2B1-2B4A-9A1F-61E62B773E96}"/>
                  </a:ext>
                </a:extLst>
              </p:cNvPr>
              <p:cNvSpPr txBox="1"/>
              <p:nvPr/>
            </p:nvSpPr>
            <p:spPr>
              <a:xfrm>
                <a:off x="2511321" y="3569937"/>
                <a:ext cx="498999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3600" dirty="0"/>
                  <a:t> = Merkle proofs for query locations Q(r)</a:t>
                </a: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E22C15A-E2B1-2B4A-9A1F-61E62B773E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1321" y="3569937"/>
                <a:ext cx="4989994" cy="1200329"/>
              </a:xfrm>
              <a:prstGeom prst="rect">
                <a:avLst/>
              </a:prstGeom>
              <a:blipFill>
                <a:blip r:embed="rId4"/>
                <a:stretch>
                  <a:fillRect l="-3553" t="-7292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Callout 21">
            <a:extLst>
              <a:ext uri="{FF2B5EF4-FFF2-40B4-BE49-F238E27FC236}">
                <a16:creationId xmlns:a16="http://schemas.microsoft.com/office/drawing/2014/main" id="{2964FBB3-D0C3-6D4A-8349-226DF36C05E5}"/>
              </a:ext>
            </a:extLst>
          </p:cNvPr>
          <p:cNvSpPr/>
          <p:nvPr/>
        </p:nvSpPr>
        <p:spPr>
          <a:xfrm>
            <a:off x="5226666" y="802815"/>
            <a:ext cx="2653068" cy="1081484"/>
          </a:xfrm>
          <a:prstGeom prst="wedgeEllipseCallout">
            <a:avLst>
              <a:gd name="adj1" fmla="val -88714"/>
              <a:gd name="adj2" fmla="val 7938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Commits to locations of long proof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A04DBD-5F9A-DB46-BF94-275860C79446}"/>
              </a:ext>
            </a:extLst>
          </p:cNvPr>
          <p:cNvSpPr txBox="1"/>
          <p:nvPr/>
        </p:nvSpPr>
        <p:spPr>
          <a:xfrm>
            <a:off x="288757" y="3339104"/>
            <a:ext cx="1953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 = Hash(</a:t>
            </a:r>
            <a:r>
              <a:rPr lang="en-US" dirty="0" err="1"/>
              <a:t>T,x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39892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9AEC9-F061-B14B-A6F5-C17859A74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Cryptographic compilation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D2EF92-3B81-0241-803A-BE24A5930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CA2C79-CB0D-8240-A85B-CC5F31D08303}"/>
              </a:ext>
            </a:extLst>
          </p:cNvPr>
          <p:cNvSpPr/>
          <p:nvPr/>
        </p:nvSpPr>
        <p:spPr>
          <a:xfrm>
            <a:off x="1034320" y="2083632"/>
            <a:ext cx="2263515" cy="13491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Information theoretic proof system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9743D0-BAE8-AC4D-9CC8-4ECF9AF8D60A}"/>
              </a:ext>
            </a:extLst>
          </p:cNvPr>
          <p:cNvSpPr/>
          <p:nvPr/>
        </p:nvSpPr>
        <p:spPr>
          <a:xfrm>
            <a:off x="5846167" y="2083632"/>
            <a:ext cx="2263515" cy="13491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SNARK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5BA8E61-DB11-1742-ADFA-6BBD3428CC5E}"/>
              </a:ext>
            </a:extLst>
          </p:cNvPr>
          <p:cNvCxnSpPr/>
          <p:nvPr/>
        </p:nvCxnSpPr>
        <p:spPr>
          <a:xfrm>
            <a:off x="3702570" y="2758189"/>
            <a:ext cx="191874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E7BF4DA-48DF-F24F-B0FB-D129617C12F3}"/>
              </a:ext>
            </a:extLst>
          </p:cNvPr>
          <p:cNvSpPr txBox="1"/>
          <p:nvPr/>
        </p:nvSpPr>
        <p:spPr>
          <a:xfrm>
            <a:off x="2713221" y="1078205"/>
            <a:ext cx="5088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e.g. Merkle trees, </a:t>
            </a:r>
          </a:p>
          <a:p>
            <a:r>
              <a:rPr lang="en-US" dirty="0"/>
              <a:t>Fiat-Shamir + Random Oracle Hash</a:t>
            </a:r>
          </a:p>
        </p:txBody>
      </p:sp>
    </p:spTree>
    <p:extLst>
      <p:ext uri="{BB962C8B-B14F-4D97-AF65-F5344CB8AC3E}">
        <p14:creationId xmlns:p14="http://schemas.microsoft.com/office/powerpoint/2010/main" val="841975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E0701-6134-474A-A0BD-CE69A2F62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Linear PCP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799948-67C4-9144-862C-93FD8C6235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PCP is a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u="sng" dirty="0"/>
                  <a:t>Equivalent:</a:t>
                </a:r>
                <a:r>
                  <a:rPr lang="en-US" dirty="0"/>
                  <a:t> </a:t>
                </a:r>
              </a:p>
              <a:p>
                <a:pPr lvl="2"/>
                <a:r>
                  <a:rPr lang="en-US" dirty="0"/>
                  <a:t>Proof is vector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over the field</a:t>
                </a:r>
              </a:p>
              <a:p>
                <a:pPr lvl="2"/>
                <a:r>
                  <a:rPr lang="en-US" dirty="0"/>
                  <a:t>Oracle receives query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returns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⟨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799948-67C4-9144-862C-93FD8C6235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41FF85-AD0C-D142-8076-F1C62B7DA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641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CC39B-F96D-AD46-A09A-79A6A9F65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Ishai</a:t>
            </a:r>
            <a:r>
              <a:rPr lang="en-US" dirty="0"/>
              <a:t>, </a:t>
            </a:r>
            <a:r>
              <a:rPr lang="en-US" dirty="0" err="1"/>
              <a:t>Kushilevitz</a:t>
            </a:r>
            <a:r>
              <a:rPr lang="en-US" dirty="0"/>
              <a:t>, </a:t>
            </a:r>
            <a:r>
              <a:rPr lang="en-US" dirty="0" err="1"/>
              <a:t>Ostrovksy</a:t>
            </a:r>
            <a:r>
              <a:rPr lang="en-US" dirty="0"/>
              <a:t> ‘07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5A18CF-1E7F-2F4F-9327-2BCE6F080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82B222-5FD8-CF49-AA73-8C9308C740F6}"/>
              </a:ext>
            </a:extLst>
          </p:cNvPr>
          <p:cNvSpPr/>
          <p:nvPr/>
        </p:nvSpPr>
        <p:spPr>
          <a:xfrm>
            <a:off x="1034320" y="2083632"/>
            <a:ext cx="2263515" cy="13491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4-move linear PCP based on Hadamard code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4BA963-F213-DB43-853C-0EE949514EE6}"/>
              </a:ext>
            </a:extLst>
          </p:cNvPr>
          <p:cNvSpPr/>
          <p:nvPr/>
        </p:nvSpPr>
        <p:spPr>
          <a:xfrm>
            <a:off x="5846167" y="2083632"/>
            <a:ext cx="2263515" cy="13491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SNARK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5D34C7F-2949-DC41-AC41-F13EF78492C0}"/>
              </a:ext>
            </a:extLst>
          </p:cNvPr>
          <p:cNvCxnSpPr/>
          <p:nvPr/>
        </p:nvCxnSpPr>
        <p:spPr>
          <a:xfrm>
            <a:off x="3702570" y="2758189"/>
            <a:ext cx="191874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4CEEAEA-D4A8-6948-BABD-08A68CA10BB3}"/>
              </a:ext>
            </a:extLst>
          </p:cNvPr>
          <p:cNvSpPr txBox="1"/>
          <p:nvPr/>
        </p:nvSpPr>
        <p:spPr>
          <a:xfrm>
            <a:off x="2713221" y="1078205"/>
            <a:ext cx="45015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Cryptographic compiler:</a:t>
            </a:r>
          </a:p>
          <a:p>
            <a:r>
              <a:rPr lang="en-US" dirty="0"/>
              <a:t>Linear homomorphic encryption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997A3D-5023-4F4D-96D7-D9A9986AEEB6}"/>
              </a:ext>
            </a:extLst>
          </p:cNvPr>
          <p:cNvSpPr txBox="1"/>
          <p:nvPr/>
        </p:nvSpPr>
        <p:spPr>
          <a:xfrm>
            <a:off x="5578839" y="3814616"/>
            <a:ext cx="3267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Linear verification time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899995-11BD-A449-BC4F-6B043965F81C}"/>
              </a:ext>
            </a:extLst>
          </p:cNvPr>
          <p:cNvSpPr txBox="1"/>
          <p:nvPr/>
        </p:nvSpPr>
        <p:spPr>
          <a:xfrm>
            <a:off x="1034320" y="3788191"/>
            <a:ext cx="3283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Quadratic proving time</a:t>
            </a:r>
          </a:p>
        </p:txBody>
      </p:sp>
    </p:spTree>
    <p:extLst>
      <p:ext uri="{BB962C8B-B14F-4D97-AF65-F5344CB8AC3E}">
        <p14:creationId xmlns:p14="http://schemas.microsoft.com/office/powerpoint/2010/main" val="690323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01E81-95D2-8C46-926B-5D07AE18B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4A03F-51BB-A44C-A99B-F8828DA86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913462"/>
          </a:xfrm>
        </p:spPr>
        <p:txBody>
          <a:bodyPr/>
          <a:lstStyle/>
          <a:p>
            <a:r>
              <a:rPr lang="en-US" dirty="0"/>
              <a:t>Gennaro, Gentry, </a:t>
            </a:r>
            <a:r>
              <a:rPr lang="en-US" dirty="0" err="1"/>
              <a:t>Parno</a:t>
            </a:r>
            <a:r>
              <a:rPr lang="en-US" dirty="0"/>
              <a:t>, </a:t>
            </a:r>
            <a:r>
              <a:rPr lang="en-US" dirty="0" err="1"/>
              <a:t>Raykova</a:t>
            </a:r>
            <a:r>
              <a:rPr lang="en-US" dirty="0"/>
              <a:t> 2013 (building on </a:t>
            </a:r>
            <a:r>
              <a:rPr lang="en-US" dirty="0" err="1"/>
              <a:t>Groth</a:t>
            </a:r>
            <a:r>
              <a:rPr lang="en-US" dirty="0"/>
              <a:t> ’10). </a:t>
            </a:r>
          </a:p>
          <a:p>
            <a:r>
              <a:rPr lang="en-US" dirty="0"/>
              <a:t>Quadratic Arithmetic Program instantiation of linear PCP</a:t>
            </a:r>
          </a:p>
          <a:p>
            <a:r>
              <a:rPr lang="en-US" dirty="0"/>
              <a:t>Developed further in many follow up works: PGHR13, Lipmaa13, BCIOP13, BCTV14, CFHKKNPZ15, Groth16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8065A0-9F07-6744-A338-F70972F89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73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06FE8-ADC6-D147-85E3-A08870559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QAPs (GGPR)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0270FF-AABD-2946-85BA-956899E31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9F96D4-2C28-804A-B735-9BB9F3F68595}"/>
              </a:ext>
            </a:extLst>
          </p:cNvPr>
          <p:cNvSpPr/>
          <p:nvPr/>
        </p:nvSpPr>
        <p:spPr>
          <a:xfrm>
            <a:off x="1034320" y="2083632"/>
            <a:ext cx="2263515" cy="13491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QAP based linear PCP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D2F719-6668-9540-90D7-341E42B2E63F}"/>
              </a:ext>
            </a:extLst>
          </p:cNvPr>
          <p:cNvSpPr/>
          <p:nvPr/>
        </p:nvSpPr>
        <p:spPr>
          <a:xfrm>
            <a:off x="5846167" y="2083632"/>
            <a:ext cx="2263515" cy="13491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SNARK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0A7DFC8-1F3F-474A-BE12-FE5E9013139F}"/>
              </a:ext>
            </a:extLst>
          </p:cNvPr>
          <p:cNvCxnSpPr/>
          <p:nvPr/>
        </p:nvCxnSpPr>
        <p:spPr>
          <a:xfrm>
            <a:off x="3702570" y="2758189"/>
            <a:ext cx="191874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69D23C9-F81B-5A49-B153-1D8D2006C3D6}"/>
              </a:ext>
            </a:extLst>
          </p:cNvPr>
          <p:cNvSpPr txBox="1"/>
          <p:nvPr/>
        </p:nvSpPr>
        <p:spPr>
          <a:xfrm>
            <a:off x="2713221" y="1078205"/>
            <a:ext cx="3438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Cryptographic compiler:</a:t>
            </a:r>
          </a:p>
          <a:p>
            <a:r>
              <a:rPr lang="en-US" dirty="0"/>
              <a:t>Linear-only encoding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9B54A8-F35F-EA43-9BD6-E3AB21088313}"/>
              </a:ext>
            </a:extLst>
          </p:cNvPr>
          <p:cNvSpPr txBox="1"/>
          <p:nvPr/>
        </p:nvSpPr>
        <p:spPr>
          <a:xfrm>
            <a:off x="5578839" y="3814616"/>
            <a:ext cx="3744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Constant verification time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9F29FC-6E2B-1041-B7BC-BE758A18F8EF}"/>
              </a:ext>
            </a:extLst>
          </p:cNvPr>
          <p:cNvSpPr txBox="1"/>
          <p:nvPr/>
        </p:nvSpPr>
        <p:spPr>
          <a:xfrm>
            <a:off x="1034320" y="3788191"/>
            <a:ext cx="2924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 log n proving time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6BE1DF-9BE1-DB4C-838F-8FE85A3D3093}"/>
              </a:ext>
            </a:extLst>
          </p:cNvPr>
          <p:cNvSpPr txBox="1"/>
          <p:nvPr/>
        </p:nvSpPr>
        <p:spPr>
          <a:xfrm>
            <a:off x="6553200" y="1184991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[BCIOP’13]</a:t>
            </a:r>
          </a:p>
        </p:txBody>
      </p:sp>
    </p:spTree>
    <p:extLst>
      <p:ext uri="{BB962C8B-B14F-4D97-AF65-F5344CB8AC3E}">
        <p14:creationId xmlns:p14="http://schemas.microsoft.com/office/powerpoint/2010/main" val="1922025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6A034-4286-8E4F-9760-597BE4BEF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Talk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66702-E5A8-2843-949A-F5AB353021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Survey some recent developments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Towards SNARKs without trusted setup</a:t>
            </a:r>
          </a:p>
          <a:p>
            <a:r>
              <a:rPr lang="en-US" dirty="0"/>
              <a:t>Unified view of underlying paradigms/techniques</a:t>
            </a:r>
          </a:p>
          <a:p>
            <a:r>
              <a:rPr lang="en-US" dirty="0"/>
              <a:t>Emergence of </a:t>
            </a:r>
            <a:r>
              <a:rPr lang="en-US" b="1" dirty="0"/>
              <a:t>polynomial commitment schemes </a:t>
            </a:r>
            <a:r>
              <a:rPr lang="en-US" dirty="0"/>
              <a:t>as a key tool</a:t>
            </a:r>
          </a:p>
          <a:p>
            <a:r>
              <a:rPr lang="en-US" u="sng" dirty="0"/>
              <a:t>Announcement:</a:t>
            </a:r>
            <a:r>
              <a:rPr lang="en-US" b="1" dirty="0"/>
              <a:t> </a:t>
            </a:r>
            <a:r>
              <a:rPr lang="en-US" dirty="0"/>
              <a:t>of a new trustless polynomial commitment scheme </a:t>
            </a:r>
            <a:r>
              <a:rPr lang="en-US" dirty="0">
                <a:sym typeface="Wingdings" pitchFamily="2" charset="2"/>
              </a:rPr>
              <a:t> New trustless SNARK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F25CE0-2559-1540-9A60-0C2BDD4FF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5060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B986B-D656-D54B-B79F-5B7289E03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R1CS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B6198-20E3-A247-88F8-2A44412DC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962427"/>
            <a:ext cx="8229600" cy="623097"/>
          </a:xfrm>
        </p:spPr>
        <p:txBody>
          <a:bodyPr/>
          <a:lstStyle/>
          <a:p>
            <a:r>
              <a:rPr lang="en-US" sz="2400" dirty="0"/>
              <a:t>Rank 1 constraint system [BCGTV13]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78A410-568A-8249-BEE2-E2FF0D116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A8B8D7E-9FC1-B941-BCA8-4108C70D1361}"/>
                  </a:ext>
                </a:extLst>
              </p:cNvPr>
              <p:cNvSpPr txBox="1"/>
              <p:nvPr/>
            </p:nvSpPr>
            <p:spPr>
              <a:xfrm>
                <a:off x="457200" y="1673347"/>
                <a:ext cx="2211823" cy="10517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A8B8D7E-9FC1-B941-BCA8-4108C70D1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73347"/>
                <a:ext cx="2211823" cy="1051763"/>
              </a:xfrm>
              <a:prstGeom prst="rect">
                <a:avLst/>
              </a:prstGeom>
              <a:blipFill>
                <a:blip r:embed="rId2"/>
                <a:stretch>
                  <a:fillRect l="-2874" t="-2410" b="-12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090EBE0-35B3-9540-A867-DD251D9F21F4}"/>
                  </a:ext>
                </a:extLst>
              </p:cNvPr>
              <p:cNvSpPr txBox="1"/>
              <p:nvPr/>
            </p:nvSpPr>
            <p:spPr>
              <a:xfrm>
                <a:off x="3232879" y="1673347"/>
                <a:ext cx="2112822" cy="10517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/>
                  <a:t>B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090EBE0-35B3-9540-A867-DD251D9F21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2879" y="1673347"/>
                <a:ext cx="2112822" cy="1051763"/>
              </a:xfrm>
              <a:prstGeom prst="rect">
                <a:avLst/>
              </a:prstGeom>
              <a:blipFill>
                <a:blip r:embed="rId3"/>
                <a:stretch>
                  <a:fillRect l="-8383" t="-2410" b="-12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6C35A6B-01B2-254E-A8B4-2E097E1CBAA8}"/>
                  </a:ext>
                </a:extLst>
              </p:cNvPr>
              <p:cNvSpPr txBox="1"/>
              <p:nvPr/>
            </p:nvSpPr>
            <p:spPr>
              <a:xfrm>
                <a:off x="6428282" y="1673346"/>
                <a:ext cx="2121863" cy="10517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/>
                  <a:t>C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6C35A6B-01B2-254E-A8B4-2E097E1CBA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8282" y="1673346"/>
                <a:ext cx="2121863" cy="1051763"/>
              </a:xfrm>
              <a:prstGeom prst="rect">
                <a:avLst/>
              </a:prstGeom>
              <a:blipFill>
                <a:blip r:embed="rId4"/>
                <a:stretch>
                  <a:fillRect l="-8333" t="-2410" b="-12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BCF600B-7C94-3042-BCD4-8B0BD2F7AA58}"/>
                  </a:ext>
                </a:extLst>
              </p:cNvPr>
              <p:cNvSpPr txBox="1"/>
              <p:nvPr/>
            </p:nvSpPr>
            <p:spPr>
              <a:xfrm>
                <a:off x="552566" y="2819979"/>
                <a:ext cx="24787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/>
                  <a:t>w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BCF600B-7C94-3042-BCD4-8B0BD2F7AA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566" y="2819979"/>
                <a:ext cx="2478755" cy="461665"/>
              </a:xfrm>
              <a:prstGeom prst="rect">
                <a:avLst/>
              </a:prstGeom>
              <a:blipFill>
                <a:blip r:embed="rId5"/>
                <a:stretch>
                  <a:fillRect l="-3571" t="-10811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9311626-4E0D-914B-B6BB-63E2CD138390}"/>
                  </a:ext>
                </a:extLst>
              </p:cNvPr>
              <p:cNvSpPr txBox="1"/>
              <p:nvPr/>
            </p:nvSpPr>
            <p:spPr>
              <a:xfrm>
                <a:off x="3232879" y="2969316"/>
                <a:ext cx="5556136" cy="193899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0" dirty="0"/>
                  <a:t>Constraint equation: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𝑍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And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𝑖𝑟𝑠𝑡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ℓ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𝑙𝑜𝑐𝑎𝑡𝑖𝑜𝑛𝑠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9311626-4E0D-914B-B6BB-63E2CD1383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2879" y="2969316"/>
                <a:ext cx="5556136" cy="1938992"/>
              </a:xfrm>
              <a:prstGeom prst="rect">
                <a:avLst/>
              </a:prstGeom>
              <a:blipFill>
                <a:blip r:embed="rId6"/>
                <a:stretch>
                  <a:fillRect l="-1595" t="-259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72306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B15A4-ABB9-B648-BF20-A3B6810B8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R1CS Linear PCP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91F0F6-618C-5F40-90EA-05E126805B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Verifier samples random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endParaRPr lang="en-US" dirty="0"/>
              </a:p>
              <a:p>
                <a:r>
                  <a:rPr lang="en-US" dirty="0"/>
                  <a:t>Query 1: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b="0" dirty="0"/>
              </a:p>
              <a:p>
                <a:r>
                  <a:rPr lang="en-US" dirty="0"/>
                  <a:t>Query 2: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Query 3: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Query 4: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Query 5: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…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…0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91F0F6-618C-5F40-90EA-05E126805B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AA0E5-B5FB-8B4B-9CA7-3DFEEE176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742F9B1-CDE9-F544-91EF-9A34C5771695}"/>
                  </a:ext>
                </a:extLst>
              </p:cNvPr>
              <p:cNvSpPr txBox="1"/>
              <p:nvPr/>
            </p:nvSpPr>
            <p:spPr>
              <a:xfrm>
                <a:off x="5436099" y="1971585"/>
                <a:ext cx="3519361" cy="120032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mbria Math" panose="02040503050406030204" pitchFamily="18" charset="0"/>
                  </a:rPr>
                  <a:t>Quadratic checks: </a:t>
                </a:r>
                <a:endParaRPr lang="en-US" b="0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𝑍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742F9B1-CDE9-F544-91EF-9A34C5771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9" y="1971585"/>
                <a:ext cx="3519361" cy="1200329"/>
              </a:xfrm>
              <a:prstGeom prst="rect">
                <a:avLst/>
              </a:prstGeom>
              <a:blipFill>
                <a:blip r:embed="rId3"/>
                <a:stretch>
                  <a:fillRect l="-2509" t="-3093" b="-515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78848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39EBF-DEB6-2B48-B3FF-CFCEE494F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R1CS Preprocessing SNARK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1C166F-7CED-F84D-B32D-16254F18C8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Queries “pushed” into pre-processing step, hidden random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dirty="0"/>
                  <a:t> chosen by trusted setup </a:t>
                </a:r>
              </a:p>
              <a:p>
                <a:r>
                  <a:rPr lang="en-US" dirty="0"/>
                  <a:t>Compilation into “Linear interactive proof” and using “Linear-only encoding”  forces prover to apply pre-processing query correctly </a:t>
                </a:r>
              </a:p>
              <a:p>
                <a:r>
                  <a:rPr lang="en-US" b="1" dirty="0"/>
                  <a:t>Approach appears to fundamentally require trusted, non-universal setup </a:t>
                </a:r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1C166F-7CED-F84D-B32D-16254F18C8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866" r="-1543" b="-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4DDB1D-25E6-D74A-8D86-61E1DC930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7927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F647C-C18E-8F47-905B-C38F76827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Interactive Oracle Proofs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93F3F8-93C2-B64C-906E-A635221478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35260"/>
                <a:ext cx="8229600" cy="404828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Oracle Proofs (PCPs) </a:t>
                </a:r>
              </a:p>
              <a:p>
                <a:pPr lvl="1"/>
                <a:r>
                  <a:rPr lang="en-US" dirty="0"/>
                  <a:t>Proof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is long (poly sized) string </a:t>
                </a:r>
              </a:p>
              <a:p>
                <a:pPr lvl="1"/>
                <a:r>
                  <a:rPr lang="en-US" dirty="0"/>
                  <a:t>Verifier has random access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, i.e. makes O(1) queries in O(1) time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Interactive Oracle Proofs (IOPs) </a:t>
                </a:r>
              </a:p>
              <a:p>
                <a:pPr lvl="1"/>
                <a:r>
                  <a:rPr lang="en-US" dirty="0"/>
                  <a:t>Multiple rounds </a:t>
                </a:r>
              </a:p>
              <a:p>
                <a:pPr lvl="1"/>
                <a:r>
                  <a:rPr lang="en-US" dirty="0"/>
                  <a:t>Prover sends oracle proofs in each round</a:t>
                </a:r>
              </a:p>
              <a:p>
                <a:endParaRPr lang="en-US" b="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93F3F8-93C2-B64C-906E-A635221478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35260"/>
                <a:ext cx="8229600" cy="4048280"/>
              </a:xfrm>
              <a:blipFill>
                <a:blip r:embed="rId2"/>
                <a:stretch>
                  <a:fillRect l="-1698" t="-1567"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21A2C5-136C-1848-B85E-C8762F440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E542C2-038B-4D42-944D-629C48C89BE9}"/>
              </a:ext>
            </a:extLst>
          </p:cNvPr>
          <p:cNvSpPr txBox="1"/>
          <p:nvPr/>
        </p:nvSpPr>
        <p:spPr>
          <a:xfrm>
            <a:off x="7225260" y="97913"/>
            <a:ext cx="17331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[BCS16, RRR16]</a:t>
            </a:r>
          </a:p>
        </p:txBody>
      </p:sp>
    </p:spTree>
    <p:extLst>
      <p:ext uri="{BB962C8B-B14F-4D97-AF65-F5344CB8AC3E}">
        <p14:creationId xmlns:p14="http://schemas.microsoft.com/office/powerpoint/2010/main" val="36345853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843CF-0F95-5841-AC0B-551585959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IOPs Efficiency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0135B-9F58-3343-8857-937F7CBFA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Multiple rounds allows for great efficiency gains over classical PCPs </a:t>
            </a:r>
          </a:p>
          <a:p>
            <a:r>
              <a:rPr lang="en-US" dirty="0"/>
              <a:t>BCGV16, BCFGRS17, BBCGHPRSTV17, BBHR18</a:t>
            </a:r>
          </a:p>
          <a:p>
            <a:r>
              <a:rPr lang="en-US" dirty="0"/>
              <a:t>Light-weight compilation (Merkle trees, hash functions) compared to linear PCP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71E016-E6D9-AE40-91CE-FC47088BD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0617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94C98-CC9F-0049-94C0-A99E98134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STARK, Aurora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2186C5-685D-0248-891D-0FCB911BE3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Based on IOPs with classical PCP “point” queries</a:t>
                </a:r>
              </a:p>
              <a:p>
                <a:r>
                  <a:rPr lang="en-US" b="1" dirty="0"/>
                  <a:t>STARK</a:t>
                </a:r>
                <a:r>
                  <a:rPr lang="en-US" dirty="0"/>
                  <a:t> [BBHR18]</a:t>
                </a:r>
              </a:p>
              <a:p>
                <a:pPr lvl="2"/>
                <a:r>
                  <a:rPr lang="en-US" sz="2400" dirty="0"/>
                  <a:t>Uniform programs (many repetitions of small unit)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/>
                  <a:t> argument size, fast operations</a:t>
                </a:r>
                <a:r>
                  <a:rPr lang="en-US" dirty="0"/>
                  <a:t> </a:t>
                </a:r>
              </a:p>
              <a:p>
                <a:pPr lvl="2"/>
                <a:r>
                  <a:rPr lang="en-US" sz="2400" dirty="0"/>
                  <a:t>Sublinear verification for uniform programs</a:t>
                </a:r>
              </a:p>
              <a:p>
                <a:r>
                  <a:rPr lang="en-US" b="1" dirty="0"/>
                  <a:t>Aurora</a:t>
                </a:r>
                <a:r>
                  <a:rPr lang="en-US" dirty="0"/>
                  <a:t> [BCRSVW18] </a:t>
                </a:r>
              </a:p>
              <a:p>
                <a:pPr lvl="2"/>
                <a:r>
                  <a:rPr lang="en-US" sz="2400" dirty="0"/>
                  <a:t>General circuits,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/>
                  <a:t> argument size</a:t>
                </a:r>
              </a:p>
              <a:p>
                <a:pPr lvl="2"/>
                <a:r>
                  <a:rPr lang="en-US" sz="2400" dirty="0"/>
                  <a:t>Linear verification time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2186C5-685D-0248-891D-0FCB911BE3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866" b="-15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EA56A4-27F1-034B-B75A-EF4CBF195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2920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AD65D-AF56-634E-8BB4-2CC143ABF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Interactive linear PCPs?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217CE-EF3E-554B-BC3C-2C5456C81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can be gained from linear PCPs with multiple rounds? </a:t>
            </a:r>
          </a:p>
          <a:p>
            <a:r>
              <a:rPr lang="en-US" b="1" dirty="0"/>
              <a:t>Linear IOPs </a:t>
            </a:r>
            <a:r>
              <a:rPr lang="en-US" dirty="0"/>
              <a:t>(each round send linear PCP oracle, linear queries to prior oracles sent)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7FAF5F-9A7B-2144-8FE3-EB81CA02B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4256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F647C-C18E-8F47-905B-C38F76827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Polynomial IOPs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93F3F8-93C2-B64C-906E-A635221478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35260"/>
                <a:ext cx="8229600" cy="1647979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𝝁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- Polynomial PCP</a:t>
                </a:r>
              </a:p>
              <a:p>
                <a:pPr lvl="1"/>
                <a:r>
                  <a:rPr lang="en-US" dirty="0"/>
                  <a:t>Proof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is a </a:t>
                </a:r>
                <a:r>
                  <a:rPr lang="en-US" b="1" dirty="0"/>
                  <a:t>degree d</a:t>
                </a:r>
                <a:r>
                  <a:rPr lang="en-US" dirty="0"/>
                  <a:t> polynomial f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 dirty="0"/>
                  <a:t>Verifier oracle query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p>
                    </m:sSup>
                  </m:oMath>
                </a14:m>
                <a:r>
                  <a:rPr lang="en-US" dirty="0"/>
                  <a:t> returns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endParaRPr lang="en-US" i="1" dirty="0"/>
              </a:p>
              <a:p>
                <a:pPr marL="457200" lvl="1" indent="0">
                  <a:buNone/>
                </a:pPr>
                <a:r>
                  <a:rPr lang="en-US" i="1" dirty="0"/>
                  <a:t>+ coordinate queries (i.e. read coefficient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i="1" dirty="0"/>
                  <a:t>) ? </a:t>
                </a:r>
              </a:p>
              <a:p>
                <a:pPr marL="457200" lvl="1" indent="0">
                  <a:buNone/>
                </a:pPr>
                <a:r>
                  <a:rPr lang="en-US" b="1" dirty="0"/>
                  <a:t>Generic reduction: </a:t>
                </a:r>
                <a:r>
                  <a:rPr lang="en-US" dirty="0"/>
                  <a:t>replace coordinate query with </a:t>
                </a:r>
                <a:r>
                  <a:rPr lang="en-US" i="1" dirty="0"/>
                  <a:t>2 - round polynomial IOP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93F3F8-93C2-B64C-906E-A635221478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35260"/>
                <a:ext cx="8229600" cy="1647979"/>
              </a:xfrm>
              <a:blipFill>
                <a:blip r:embed="rId3"/>
                <a:stretch>
                  <a:fillRect t="-3846" r="-463" b="-12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21A2C5-136C-1848-B85E-C8762F440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937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F647C-C18E-8F47-905B-C38F76827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Polynomial IOPs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21A2C5-136C-1848-B85E-C8762F440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</p:spPr>
        <p:txBody>
          <a:bodyPr/>
          <a:lstStyle/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B036A8-AD46-B549-8879-2B315658A4A8}"/>
              </a:ext>
            </a:extLst>
          </p:cNvPr>
          <p:cNvSpPr txBox="1"/>
          <p:nvPr/>
        </p:nvSpPr>
        <p:spPr>
          <a:xfrm>
            <a:off x="3600158" y="2415128"/>
            <a:ext cx="204772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b="1" dirty="0"/>
              <a:t>Polynomial PCPs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702801-71D1-0847-AFB1-16D3A378BFA6}"/>
              </a:ext>
            </a:extLst>
          </p:cNvPr>
          <p:cNvSpPr txBox="1"/>
          <p:nvPr/>
        </p:nvSpPr>
        <p:spPr>
          <a:xfrm>
            <a:off x="6421593" y="2463403"/>
            <a:ext cx="160510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b="1" dirty="0"/>
              <a:t>Linear</a:t>
            </a:r>
          </a:p>
          <a:p>
            <a:pPr algn="ctr"/>
            <a:r>
              <a:rPr lang="en-US" b="1" dirty="0"/>
              <a:t>PCPs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3904779-521A-C644-9A3C-EBD3881E3A13}"/>
                  </a:ext>
                </a:extLst>
              </p:cNvPr>
              <p:cNvSpPr txBox="1"/>
              <p:nvPr/>
            </p:nvSpPr>
            <p:spPr>
              <a:xfrm>
                <a:off x="5640097" y="2476680"/>
                <a:ext cx="781496" cy="707886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⊂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3904779-521A-C644-9A3C-EBD3881E3A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0097" y="2476680"/>
                <a:ext cx="781496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C2EA9F3D-73FD-9548-96E7-DCFF0ED7C972}"/>
              </a:ext>
            </a:extLst>
          </p:cNvPr>
          <p:cNvSpPr txBox="1"/>
          <p:nvPr/>
        </p:nvSpPr>
        <p:spPr>
          <a:xfrm>
            <a:off x="1439012" y="2230459"/>
            <a:ext cx="165698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b="1" dirty="0"/>
              <a:t>Point PCPs (short)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41D1DC8-D082-FA49-8025-02B51EFEB5F9}"/>
                  </a:ext>
                </a:extLst>
              </p:cNvPr>
              <p:cNvSpPr txBox="1"/>
              <p:nvPr/>
            </p:nvSpPr>
            <p:spPr>
              <a:xfrm>
                <a:off x="2953338" y="2463403"/>
                <a:ext cx="781496" cy="707886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⊆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41D1DC8-D082-FA49-8025-02B51EFEB5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3338" y="2463403"/>
                <a:ext cx="781496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25783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01D9F-CBE5-C040-8BF3-9774EC3A4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Polynomial IOP Compilation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539E00-E72B-DA4C-9BFE-DB6D444A6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C0FE57-0EB3-2D48-AD97-90383F010A97}"/>
              </a:ext>
            </a:extLst>
          </p:cNvPr>
          <p:cNvSpPr txBox="1"/>
          <p:nvPr/>
        </p:nvSpPr>
        <p:spPr>
          <a:xfrm>
            <a:off x="1541197" y="1207269"/>
            <a:ext cx="303080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Polynomial IOPs</a:t>
            </a:r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4B04EC01-A7C4-CC42-A39D-FA653B7B55BA}"/>
              </a:ext>
            </a:extLst>
          </p:cNvPr>
          <p:cNvSpPr/>
          <p:nvPr/>
        </p:nvSpPr>
        <p:spPr>
          <a:xfrm flipH="1">
            <a:off x="3056598" y="1741498"/>
            <a:ext cx="210509" cy="59304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8866BC-8F58-F44E-8874-B95C50E71D00}"/>
              </a:ext>
            </a:extLst>
          </p:cNvPr>
          <p:cNvSpPr txBox="1"/>
          <p:nvPr/>
        </p:nvSpPr>
        <p:spPr>
          <a:xfrm>
            <a:off x="1541197" y="2465051"/>
            <a:ext cx="303080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(Doubly-efficient) Interactive Proof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07F971B0-A15C-E243-98F0-CC83A7676481}"/>
              </a:ext>
            </a:extLst>
          </p:cNvPr>
          <p:cNvSpPr/>
          <p:nvPr/>
        </p:nvSpPr>
        <p:spPr>
          <a:xfrm flipH="1">
            <a:off x="3040212" y="3513905"/>
            <a:ext cx="226895" cy="60566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DAFA1D-DDE6-064E-BC39-240535093F9B}"/>
              </a:ext>
            </a:extLst>
          </p:cNvPr>
          <p:cNvSpPr txBox="1"/>
          <p:nvPr/>
        </p:nvSpPr>
        <p:spPr>
          <a:xfrm>
            <a:off x="1541197" y="4305598"/>
            <a:ext cx="303080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SNARK</a:t>
            </a:r>
          </a:p>
        </p:txBody>
      </p:sp>
      <p:sp>
        <p:nvSpPr>
          <p:cNvPr id="12" name="Rectangular Callout 11">
            <a:extLst>
              <a:ext uri="{FF2B5EF4-FFF2-40B4-BE49-F238E27FC236}">
                <a16:creationId xmlns:a16="http://schemas.microsoft.com/office/drawing/2014/main" id="{FE70D999-C8DA-5C42-B387-193372E11D43}"/>
              </a:ext>
            </a:extLst>
          </p:cNvPr>
          <p:cNvSpPr/>
          <p:nvPr/>
        </p:nvSpPr>
        <p:spPr>
          <a:xfrm>
            <a:off x="6102245" y="3811026"/>
            <a:ext cx="2276007" cy="1083595"/>
          </a:xfrm>
          <a:prstGeom prst="wedgeRectCallout">
            <a:avLst>
              <a:gd name="adj1" fmla="val -158216"/>
              <a:gd name="adj2" fmla="val -20502"/>
            </a:avLst>
          </a:prstGeom>
          <a:solidFill>
            <a:schemeClr val="dk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Fiat Shamir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EE6758-3994-DE4E-A5E6-5479CC20E418}"/>
              </a:ext>
            </a:extLst>
          </p:cNvPr>
          <p:cNvSpPr txBox="1"/>
          <p:nvPr/>
        </p:nvSpPr>
        <p:spPr>
          <a:xfrm>
            <a:off x="5336498" y="933330"/>
            <a:ext cx="3807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Cryptographic compilers</a:t>
            </a:r>
          </a:p>
        </p:txBody>
      </p:sp>
      <p:sp>
        <p:nvSpPr>
          <p:cNvPr id="14" name="Rectangular Callout 13">
            <a:extLst>
              <a:ext uri="{FF2B5EF4-FFF2-40B4-BE49-F238E27FC236}">
                <a16:creationId xmlns:a16="http://schemas.microsoft.com/office/drawing/2014/main" id="{584EE4B2-122A-ED4F-9B8A-DD497E92E263}"/>
              </a:ext>
            </a:extLst>
          </p:cNvPr>
          <p:cNvSpPr/>
          <p:nvPr/>
        </p:nvSpPr>
        <p:spPr>
          <a:xfrm>
            <a:off x="6190937" y="1733842"/>
            <a:ext cx="2276007" cy="1083595"/>
          </a:xfrm>
          <a:prstGeom prst="wedgeRectCallout">
            <a:avLst>
              <a:gd name="adj1" fmla="val -143727"/>
              <a:gd name="adj2" fmla="val -16352"/>
            </a:avLst>
          </a:prstGeom>
          <a:solidFill>
            <a:schemeClr val="dk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Polynomial commitment</a:t>
            </a:r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41E7E2B1-819E-D04F-96BB-183CCC054EB0}"/>
              </a:ext>
            </a:extLst>
          </p:cNvPr>
          <p:cNvSpPr/>
          <p:nvPr/>
        </p:nvSpPr>
        <p:spPr>
          <a:xfrm>
            <a:off x="1094953" y="1455501"/>
            <a:ext cx="446244" cy="137933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067BC1-F5A1-104C-8822-57F35580ABBA}"/>
              </a:ext>
            </a:extLst>
          </p:cNvPr>
          <p:cNvSpPr txBox="1"/>
          <p:nvPr/>
        </p:nvSpPr>
        <p:spPr>
          <a:xfrm>
            <a:off x="112166" y="1757165"/>
            <a:ext cx="982787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Public coin</a:t>
            </a:r>
          </a:p>
        </p:txBody>
      </p:sp>
    </p:spTree>
    <p:extLst>
      <p:ext uri="{BB962C8B-B14F-4D97-AF65-F5344CB8AC3E}">
        <p14:creationId xmlns:p14="http://schemas.microsoft.com/office/powerpoint/2010/main" val="3493517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7ECB518-97A6-0F40-AAF1-21C5BD0DD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SNARKs</a:t>
            </a:r>
            <a:endParaRPr 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231286-12C9-514A-BA9A-060F09B61790}"/>
              </a:ext>
            </a:extLst>
          </p:cNvPr>
          <p:cNvSpPr txBox="1"/>
          <p:nvPr/>
        </p:nvSpPr>
        <p:spPr>
          <a:xfrm>
            <a:off x="1324360" y="1960563"/>
            <a:ext cx="7362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SNARK = “Succinct non-interactive argument of knowledge”  </a:t>
            </a:r>
          </a:p>
        </p:txBody>
      </p:sp>
    </p:spTree>
    <p:extLst>
      <p:ext uri="{BB962C8B-B14F-4D97-AF65-F5344CB8AC3E}">
        <p14:creationId xmlns:p14="http://schemas.microsoft.com/office/powerpoint/2010/main" val="32336595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993C7-43FD-864D-AC9E-DB1467FDA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Polynomial Commitment </a:t>
            </a:r>
            <a:r>
              <a:rPr lang="en-US" sz="2200" dirty="0"/>
              <a:t>[KZG’10]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A1004C-C90D-E84B-BD34-31C698FBA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9C43196-2CD9-D045-AD09-6B4A7A6A5425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457200" y="889410"/>
                <a:ext cx="8229600" cy="6194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:r>
                  <a:rPr lang="en-US" u="sng" dirty="0">
                    <a:latin typeface="Cambria Math" panose="02040503050406030204" pitchFamily="18" charset="0"/>
                  </a:rPr>
                  <a:t>Input:</a:t>
                </a:r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degree at most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endParaRPr lang="en-US" b="1" dirty="0">
                  <a:latin typeface="Cambria Math" panose="02040503050406030204" pitchFamily="18" charset="0"/>
                </a:endParaRPr>
              </a:p>
              <a:p>
                <a:r>
                  <a:rPr lang="en-US" b="1" dirty="0"/>
                  <a:t>Setup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𝐂𝐨𝐦𝐦𝐢𝐭</m:t>
                    </m:r>
                    <m:d>
                      <m:d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𝐎𝐩𝐞𝐧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(Interactive protocol)</a:t>
                </a:r>
              </a:p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𝐄𝐯𝐚𝐥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  </a:t>
                </a:r>
                <a:r>
                  <a:rPr lang="en-US" sz="2400" dirty="0"/>
                  <a:t>\\ </a:t>
                </a:r>
                <a:r>
                  <a:rPr lang="en-US" sz="2400" u="sng" dirty="0"/>
                  <a:t>Prover claim</a:t>
                </a:r>
                <a:r>
                  <a:rPr lang="en-US" sz="2400" dirty="0"/>
                  <a:t>: exists </a:t>
                </a:r>
                <a:r>
                  <a:rPr lang="en-US" sz="2400" i="1" dirty="0"/>
                  <a:t>f(X)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s.t.</a:t>
                </a:r>
                <a:endParaRPr lang="en-US" sz="2400" dirty="0"/>
              </a:p>
              <a:p>
                <a:pPr marL="457200" lvl="1" indent="0">
                  <a:buNone/>
                </a:pPr>
                <a:r>
                  <a:rPr lang="en-US" sz="2400" dirty="0"/>
                  <a:t>							   \\ </a:t>
                </a:r>
                <a:r>
                  <a:rPr lang="en-US" sz="2400" i="1" dirty="0"/>
                  <a:t>f(z) = y </a:t>
                </a:r>
                <a:r>
                  <a:rPr lang="en-US" sz="2400" dirty="0"/>
                  <a:t>AND </a:t>
                </a:r>
                <a:r>
                  <a:rPr lang="en-US" sz="2400" b="1" dirty="0"/>
                  <a:t>Commit</a:t>
                </a:r>
                <a:r>
                  <a:rPr lang="en-US" sz="2400" dirty="0"/>
                  <a:t>(pp, </a:t>
                </a:r>
                <a:r>
                  <a:rPr lang="en-US" sz="2400" i="1" dirty="0"/>
                  <a:t>f</a:t>
                </a:r>
                <a:r>
                  <a:rPr lang="en-US" sz="2400" dirty="0"/>
                  <a:t>) = </a:t>
                </a:r>
                <a:r>
                  <a:rPr lang="en-US" sz="2400" i="1" dirty="0"/>
                  <a:t>c</a:t>
                </a:r>
                <a:r>
                  <a:rPr lang="en-US" sz="2400" dirty="0"/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9C43196-2CD9-D045-AD09-6B4A7A6A5425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89410"/>
                <a:ext cx="8229600" cy="6194516"/>
              </a:xfrm>
              <a:prstGeom prst="rect">
                <a:avLst/>
              </a:prstGeom>
              <a:blipFill>
                <a:blip r:embed="rId2"/>
                <a:stretch>
                  <a:fillRect l="-1698" t="-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25142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993C7-43FD-864D-AC9E-DB1467FDA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Efficiency: Succinctness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A1004C-C90D-E84B-BD34-31C698FBA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9C43196-2CD9-D045-AD09-6B4A7A6A5425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457200" y="889410"/>
                <a:ext cx="8229600" cy="6194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:r>
                  <a:rPr lang="en-US" u="sng" dirty="0">
                    <a:latin typeface="Cambria Math" panose="02040503050406030204" pitchFamily="18" charset="0"/>
                  </a:rPr>
                  <a:t>Input:</a:t>
                </a:r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degree at most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endParaRPr lang="en-US" b="1" dirty="0">
                  <a:latin typeface="Cambria Math" panose="02040503050406030204" pitchFamily="18" charset="0"/>
                </a:endParaRPr>
              </a:p>
              <a:p>
                <a:r>
                  <a:rPr lang="en-US" b="1" dirty="0"/>
                  <a:t>Setup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𝐂𝐨𝐦𝐦𝐢𝐭</m:t>
                    </m:r>
                    <m:d>
                      <m:d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𝐎𝐩𝐞𝐧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(Interactive protocol)</a:t>
                </a:r>
              </a:p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𝐄𝐯𝐚𝐥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  </a:t>
                </a:r>
                <a:r>
                  <a:rPr lang="en-US" sz="2400" dirty="0"/>
                  <a:t>\\ </a:t>
                </a:r>
                <a:r>
                  <a:rPr lang="en-US" sz="2400" u="sng" dirty="0"/>
                  <a:t>Prover claim</a:t>
                </a:r>
                <a:r>
                  <a:rPr lang="en-US" sz="2400" dirty="0"/>
                  <a:t>: exists </a:t>
                </a:r>
                <a:r>
                  <a:rPr lang="en-US" sz="2400" i="1" dirty="0"/>
                  <a:t>f(X)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s.t.</a:t>
                </a:r>
                <a:endParaRPr lang="en-US" sz="2400" dirty="0"/>
              </a:p>
              <a:p>
                <a:pPr marL="457200" lvl="1" indent="0">
                  <a:buNone/>
                </a:pPr>
                <a:r>
                  <a:rPr lang="en-US" sz="2400" dirty="0"/>
                  <a:t>							   \\ </a:t>
                </a:r>
                <a:r>
                  <a:rPr lang="en-US" sz="2400" i="1" dirty="0"/>
                  <a:t>f(z) = y </a:t>
                </a:r>
                <a:r>
                  <a:rPr lang="en-US" sz="2400" dirty="0"/>
                  <a:t>AND </a:t>
                </a:r>
                <a:r>
                  <a:rPr lang="en-US" sz="2400" b="1" dirty="0"/>
                  <a:t>Commit</a:t>
                </a:r>
                <a:r>
                  <a:rPr lang="en-US" sz="2400" dirty="0"/>
                  <a:t>(pp, </a:t>
                </a:r>
                <a:r>
                  <a:rPr lang="en-US" sz="2400" i="1" dirty="0"/>
                  <a:t>f</a:t>
                </a:r>
                <a:r>
                  <a:rPr lang="en-US" sz="2400" dirty="0"/>
                  <a:t>) = </a:t>
                </a:r>
                <a:r>
                  <a:rPr lang="en-US" sz="2400" i="1" dirty="0"/>
                  <a:t>c</a:t>
                </a:r>
                <a:r>
                  <a:rPr lang="en-US" sz="2400" dirty="0"/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9C43196-2CD9-D045-AD09-6B4A7A6A5425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89410"/>
                <a:ext cx="8229600" cy="6194516"/>
              </a:xfrm>
              <a:prstGeom prst="rect">
                <a:avLst/>
              </a:prstGeom>
              <a:blipFill>
                <a:blip r:embed="rId3"/>
                <a:stretch>
                  <a:fillRect l="-1698" t="-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Oval Callout 8">
                <a:extLst>
                  <a:ext uri="{FF2B5EF4-FFF2-40B4-BE49-F238E27FC236}">
                    <a16:creationId xmlns:a16="http://schemas.microsoft.com/office/drawing/2014/main" id="{12B23646-D477-6E45-9A5E-2A28235B319E}"/>
                  </a:ext>
                </a:extLst>
              </p:cNvPr>
              <p:cNvSpPr/>
              <p:nvPr/>
            </p:nvSpPr>
            <p:spPr>
              <a:xfrm>
                <a:off x="5264642" y="1376211"/>
                <a:ext cx="3549747" cy="1081484"/>
              </a:xfrm>
              <a:prstGeom prst="wedgeEllipseCallout">
                <a:avLst>
                  <a:gd name="adj1" fmla="val -85758"/>
                  <a:gd name="adj2" fmla="val 28195"/>
                </a:avLst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/>
                  <a:t>|c| &lt;&lt; f(X)</a:t>
                </a:r>
              </a:p>
              <a:p>
                <a:pPr algn="ctr"/>
                <a:r>
                  <a:rPr lang="en-US" sz="2000" b="1" dirty="0"/>
                  <a:t>ideally </a:t>
                </a:r>
                <a:r>
                  <a:rPr lang="en-US" b="1" dirty="0"/>
                  <a:t>O(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US" sz="2000" b="1" dirty="0"/>
                  <a:t>)</a:t>
                </a:r>
              </a:p>
            </p:txBody>
          </p:sp>
        </mc:Choice>
        <mc:Fallback>
          <p:sp>
            <p:nvSpPr>
              <p:cNvPr id="9" name="Oval Callout 8">
                <a:extLst>
                  <a:ext uri="{FF2B5EF4-FFF2-40B4-BE49-F238E27FC236}">
                    <a16:creationId xmlns:a16="http://schemas.microsoft.com/office/drawing/2014/main" id="{12B23646-D477-6E45-9A5E-2A28235B31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642" y="1376211"/>
                <a:ext cx="3549747" cy="1081484"/>
              </a:xfrm>
              <a:prstGeom prst="wedgeEllipseCallout">
                <a:avLst>
                  <a:gd name="adj1" fmla="val -85758"/>
                  <a:gd name="adj2" fmla="val 28195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Callout 6">
            <a:extLst>
              <a:ext uri="{FF2B5EF4-FFF2-40B4-BE49-F238E27FC236}">
                <a16:creationId xmlns:a16="http://schemas.microsoft.com/office/drawing/2014/main" id="{FEF4CA0B-585A-9045-A447-7389655F13C8}"/>
              </a:ext>
            </a:extLst>
          </p:cNvPr>
          <p:cNvSpPr/>
          <p:nvPr/>
        </p:nvSpPr>
        <p:spPr>
          <a:xfrm>
            <a:off x="4959842" y="2813035"/>
            <a:ext cx="3549747" cy="1081484"/>
          </a:xfrm>
          <a:prstGeom prst="wedgeEllipseCallout">
            <a:avLst>
              <a:gd name="adj1" fmla="val -85758"/>
              <a:gd name="adj2" fmla="val 26229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Communication </a:t>
            </a:r>
            <a:r>
              <a:rPr lang="en-US" b="1" dirty="0"/>
              <a:t>sublinear</a:t>
            </a:r>
            <a:r>
              <a:rPr lang="en-US" sz="2000" dirty="0"/>
              <a:t> in |f(X)|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5000702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993C7-43FD-864D-AC9E-DB1467FDA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Security: Binding / Knowledge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A1004C-C90D-E84B-BD34-31C698FBA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9C43196-2CD9-D045-AD09-6B4A7A6A5425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457200" y="889410"/>
                <a:ext cx="8229600" cy="6194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:r>
                  <a:rPr lang="en-US" u="sng" dirty="0">
                    <a:latin typeface="Cambria Math" panose="02040503050406030204" pitchFamily="18" charset="0"/>
                  </a:rPr>
                  <a:t>Input:</a:t>
                </a:r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degree at most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endParaRPr lang="en-US" b="1" dirty="0">
                  <a:latin typeface="Cambria Math" panose="02040503050406030204" pitchFamily="18" charset="0"/>
                </a:endParaRPr>
              </a:p>
              <a:p>
                <a:r>
                  <a:rPr lang="en-US" b="1" dirty="0"/>
                  <a:t>Setup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𝐂𝐨𝐦𝐦𝐢𝐭</m:t>
                    </m:r>
                    <m:d>
                      <m:d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𝐎𝐩𝐞𝐧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(Interactive protocol)</a:t>
                </a:r>
              </a:p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𝐄𝐯𝐚𝐥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  </a:t>
                </a:r>
                <a:r>
                  <a:rPr lang="en-US" sz="2400" dirty="0"/>
                  <a:t>\\ </a:t>
                </a:r>
                <a:r>
                  <a:rPr lang="en-US" sz="2400" u="sng" dirty="0"/>
                  <a:t>Prover claim</a:t>
                </a:r>
                <a:r>
                  <a:rPr lang="en-US" sz="2400" dirty="0"/>
                  <a:t>: exists </a:t>
                </a:r>
                <a:r>
                  <a:rPr lang="en-US" sz="2400" i="1" dirty="0"/>
                  <a:t>f(X)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s.t.</a:t>
                </a:r>
                <a:endParaRPr lang="en-US" sz="2400" dirty="0"/>
              </a:p>
              <a:p>
                <a:pPr marL="457200" lvl="1" indent="0">
                  <a:buNone/>
                </a:pPr>
                <a:r>
                  <a:rPr lang="en-US" sz="2400" dirty="0"/>
                  <a:t>							   \\ </a:t>
                </a:r>
                <a:r>
                  <a:rPr lang="en-US" sz="2400" i="1" dirty="0"/>
                  <a:t>f(z) = y </a:t>
                </a:r>
                <a:r>
                  <a:rPr lang="en-US" sz="2400" dirty="0"/>
                  <a:t>AND </a:t>
                </a:r>
                <a:r>
                  <a:rPr lang="en-US" sz="2400" b="1" dirty="0"/>
                  <a:t>Commit</a:t>
                </a:r>
                <a:r>
                  <a:rPr lang="en-US" sz="2400" dirty="0"/>
                  <a:t>(pp, </a:t>
                </a:r>
                <a:r>
                  <a:rPr lang="en-US" sz="2400" i="1" dirty="0"/>
                  <a:t>f</a:t>
                </a:r>
                <a:r>
                  <a:rPr lang="en-US" sz="2400" dirty="0"/>
                  <a:t>) = </a:t>
                </a:r>
                <a:r>
                  <a:rPr lang="en-US" sz="2400" i="1" dirty="0"/>
                  <a:t>c</a:t>
                </a:r>
                <a:r>
                  <a:rPr lang="en-US" sz="2400" dirty="0"/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9C43196-2CD9-D045-AD09-6B4A7A6A5425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89410"/>
                <a:ext cx="8229600" cy="6194516"/>
              </a:xfrm>
              <a:prstGeom prst="rect">
                <a:avLst/>
              </a:prstGeom>
              <a:blipFill>
                <a:blip r:embed="rId2"/>
                <a:stretch>
                  <a:fillRect l="-1698" t="-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Callout 7">
            <a:extLst>
              <a:ext uri="{FF2B5EF4-FFF2-40B4-BE49-F238E27FC236}">
                <a16:creationId xmlns:a16="http://schemas.microsoft.com/office/drawing/2014/main" id="{FDA24716-4DEA-C54A-ACBE-B0C946ECF95E}"/>
              </a:ext>
            </a:extLst>
          </p:cNvPr>
          <p:cNvSpPr/>
          <p:nvPr/>
        </p:nvSpPr>
        <p:spPr>
          <a:xfrm>
            <a:off x="5863611" y="1356674"/>
            <a:ext cx="2653068" cy="1081484"/>
          </a:xfrm>
          <a:prstGeom prst="wedgeEllipseCallout">
            <a:avLst>
              <a:gd name="adj1" fmla="val -77414"/>
              <a:gd name="adj2" fmla="val 41959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Standard commitment binding</a:t>
            </a:r>
            <a:endParaRPr lang="en-US" sz="2000" b="1" dirty="0"/>
          </a:p>
        </p:txBody>
      </p:sp>
      <p:sp>
        <p:nvSpPr>
          <p:cNvPr id="9" name="Oval Callout 8">
            <a:extLst>
              <a:ext uri="{FF2B5EF4-FFF2-40B4-BE49-F238E27FC236}">
                <a16:creationId xmlns:a16="http://schemas.microsoft.com/office/drawing/2014/main" id="{12B23646-D477-6E45-9A5E-2A28235B319E}"/>
              </a:ext>
            </a:extLst>
          </p:cNvPr>
          <p:cNvSpPr/>
          <p:nvPr/>
        </p:nvSpPr>
        <p:spPr>
          <a:xfrm>
            <a:off x="4966931" y="2905184"/>
            <a:ext cx="3549747" cy="1081484"/>
          </a:xfrm>
          <a:prstGeom prst="wedgeEllipseCallout">
            <a:avLst>
              <a:gd name="adj1" fmla="val -85758"/>
              <a:gd name="adj2" fmla="val 26229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Evaluation Binding / Argument of </a:t>
            </a:r>
            <a:r>
              <a:rPr lang="en-US" sz="2000" b="1" dirty="0"/>
              <a:t>Knowledge</a:t>
            </a:r>
          </a:p>
        </p:txBody>
      </p:sp>
    </p:spTree>
    <p:extLst>
      <p:ext uri="{BB962C8B-B14F-4D97-AF65-F5344CB8AC3E}">
        <p14:creationId xmlns:p14="http://schemas.microsoft.com/office/powerpoint/2010/main" val="11140347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73D29-6D50-8849-A938-B5384D431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Transparent Setup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E7B6BE-3733-4E44-89C1-16FDEC47B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1F407021-11A1-7F47-9F97-50D1BAEAA00B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457200" y="889410"/>
                <a:ext cx="8229600" cy="51480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:r>
                  <a:rPr lang="en-US" u="sng" dirty="0">
                    <a:latin typeface="Cambria Math" panose="02040503050406030204" pitchFamily="18" charset="0"/>
                  </a:rPr>
                  <a:t>Input:</a:t>
                </a:r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degree at most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endParaRPr lang="en-US" b="1" dirty="0">
                  <a:latin typeface="Cambria Math" panose="02040503050406030204" pitchFamily="18" charset="0"/>
                </a:endParaRPr>
              </a:p>
              <a:p>
                <a:r>
                  <a:rPr lang="en-US" b="1" dirty="0">
                    <a:highlight>
                      <a:srgbClr val="FFFF00"/>
                    </a:highlight>
                  </a:rPr>
                  <a:t>Setup</a:t>
                </a:r>
                <a:r>
                  <a:rPr lang="en-US" dirty="0">
                    <a:highlight>
                      <a:srgbClr val="FFFF00"/>
                    </a:highlight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en-US" dirty="0">
                    <a:highlight>
                      <a:srgbClr val="FFFF00"/>
                    </a:highlight>
                  </a:rPr>
                  <a:t>) </a:t>
                </a:r>
                <a14:m>
                  <m:oMath xmlns:m="http://schemas.openxmlformats.org/officeDocument/2006/math">
                    <m:r>
                      <a:rPr lang="en-US" i="1" dirty="0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dirty="0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en-US" i="1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highlight>
                    <a:srgbClr val="FFFF00"/>
                  </a:highlight>
                </a:endParaRPr>
              </a:p>
              <a:p>
                <a:endParaRPr lang="en-US" dirty="0">
                  <a:highlight>
                    <a:srgbClr val="FFFF00"/>
                  </a:highlight>
                </a:endParaRPr>
              </a:p>
              <a:p>
                <a:r>
                  <a:rPr lang="en-US" dirty="0"/>
                  <a:t>Previous construction by Kate et. al. from Bilinear Groups had a </a:t>
                </a:r>
                <a:r>
                  <a:rPr lang="en-US" b="1" dirty="0"/>
                  <a:t>trusted setup</a:t>
                </a:r>
                <a:r>
                  <a:rPr lang="en-US" dirty="0"/>
                  <a:t>: 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1F407021-11A1-7F47-9F97-50D1BAEAA00B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89410"/>
                <a:ext cx="8229600" cy="5148076"/>
              </a:xfrm>
              <a:prstGeom prst="rect">
                <a:avLst/>
              </a:prstGeom>
              <a:blipFill>
                <a:blip r:embed="rId3"/>
                <a:stretch>
                  <a:fillRect l="-1698" t="-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Callout 6">
            <a:extLst>
              <a:ext uri="{FF2B5EF4-FFF2-40B4-BE49-F238E27FC236}">
                <a16:creationId xmlns:a16="http://schemas.microsoft.com/office/drawing/2014/main" id="{5C1C0653-2765-0141-B2AA-B0E5B7DB71AC}"/>
              </a:ext>
            </a:extLst>
          </p:cNvPr>
          <p:cNvSpPr/>
          <p:nvPr/>
        </p:nvSpPr>
        <p:spPr>
          <a:xfrm>
            <a:off x="5363881" y="1333467"/>
            <a:ext cx="3025208" cy="1081484"/>
          </a:xfrm>
          <a:prstGeom prst="wedgeEllipseCallout">
            <a:avLst>
              <a:gd name="adj1" fmla="val -117891"/>
              <a:gd name="adj2" fmla="val -12114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No secrets / publicly verifiable</a:t>
            </a:r>
            <a:endParaRPr lang="en-US" sz="2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216061E-1622-F544-BA89-21CFBB8856C4}"/>
                  </a:ext>
                </a:extLst>
              </p:cNvPr>
              <p:cNvSpPr txBox="1"/>
              <p:nvPr/>
            </p:nvSpPr>
            <p:spPr>
              <a:xfrm>
                <a:off x="1648047" y="3551274"/>
                <a:ext cx="5560753" cy="5307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≔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216061E-1622-F544-BA89-21CFBB8856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047" y="3551274"/>
                <a:ext cx="5560753" cy="530723"/>
              </a:xfrm>
              <a:prstGeom prst="rect">
                <a:avLst/>
              </a:prstGeom>
              <a:blipFill>
                <a:blip r:embed="rId4"/>
                <a:stretch>
                  <a:fillRect l="-228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Callout 9">
            <a:extLst>
              <a:ext uri="{FF2B5EF4-FFF2-40B4-BE49-F238E27FC236}">
                <a16:creationId xmlns:a16="http://schemas.microsoft.com/office/drawing/2014/main" id="{7C354A1E-A8AF-0447-9919-65DC7A8F0E66}"/>
              </a:ext>
            </a:extLst>
          </p:cNvPr>
          <p:cNvSpPr/>
          <p:nvPr/>
        </p:nvSpPr>
        <p:spPr>
          <a:xfrm>
            <a:off x="3067248" y="4446766"/>
            <a:ext cx="1260203" cy="530723"/>
          </a:xfrm>
          <a:prstGeom prst="wedgeEllipseCallout">
            <a:avLst>
              <a:gd name="adj1" fmla="val -5676"/>
              <a:gd name="adj2" fmla="val -13031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Secret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15283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D9BF9-BD54-0242-962C-C6B9588BE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Sonic: Polynomial IOP for NP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A62D8D-5620-6B43-8C64-8A0EFAE995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Theorem [MBKM19]: </a:t>
                </a:r>
              </a:p>
              <a:p>
                <a:r>
                  <a:rPr lang="en-US" dirty="0"/>
                  <a:t>There exists a </a:t>
                </a:r>
                <a:r>
                  <a:rPr lang="en-US" b="1" dirty="0"/>
                  <a:t>2-round</a:t>
                </a:r>
                <a:r>
                  <a:rPr lang="en-US" dirty="0"/>
                  <a:t> polynomial* IOP for any NP relation R (with arithmetic circuit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that makes </a:t>
                </a:r>
                <a:r>
                  <a:rPr lang="en-US" b="1" dirty="0"/>
                  <a:t>1 </a:t>
                </a:r>
                <a:r>
                  <a:rPr lang="en-US" b="1" i="1" dirty="0"/>
                  <a:t>bivariate</a:t>
                </a:r>
                <a:r>
                  <a:rPr lang="en-US" dirty="0"/>
                  <a:t>  and </a:t>
                </a:r>
                <a:r>
                  <a:rPr lang="en-US" b="1" dirty="0"/>
                  <a:t>3 </a:t>
                </a:r>
                <a:r>
                  <a:rPr lang="en-US" b="1" i="1" dirty="0"/>
                  <a:t>univariate </a:t>
                </a:r>
                <a:r>
                  <a:rPr lang="en-US" dirty="0"/>
                  <a:t>degree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polynomial oracle queries overall.</a:t>
                </a:r>
              </a:p>
              <a:p>
                <a:endParaRPr lang="en-US" b="1" dirty="0"/>
              </a:p>
              <a:p>
                <a:r>
                  <a:rPr lang="en-US" dirty="0"/>
                  <a:t>Transforms to </a:t>
                </a:r>
                <a:r>
                  <a:rPr lang="en-US" b="1" dirty="0"/>
                  <a:t>5-round </a:t>
                </a:r>
                <a:r>
                  <a:rPr lang="en-US" dirty="0"/>
                  <a:t>polynomial IOP with </a:t>
                </a:r>
                <a:r>
                  <a:rPr lang="en-US" b="1" dirty="0"/>
                  <a:t>24 </a:t>
                </a:r>
                <a:r>
                  <a:rPr lang="en-US" b="1" i="1" dirty="0"/>
                  <a:t>univariate</a:t>
                </a:r>
                <a:r>
                  <a:rPr lang="en-US" i="1" dirty="0"/>
                  <a:t> </a:t>
                </a:r>
                <a:r>
                  <a:rPr lang="en-US" dirty="0"/>
                  <a:t>oracle queries overall, degree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A62D8D-5620-6B43-8C64-8A0EFAE995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98" t="-1866" r="-309" b="-15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7F26A6-1997-EA48-81C2-87C5A576C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158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D9BF9-BD54-0242-962C-C6B9588BE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Sonic: Uniform Circuits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A62D8D-5620-6B43-8C64-8A0EFAE995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Theorem [MBKM19]: </a:t>
                </a:r>
              </a:p>
              <a:p>
                <a:pPr marL="0" indent="0">
                  <a:buNone/>
                </a:pPr>
                <a:r>
                  <a:rPr lang="en-US" u="sng" dirty="0"/>
                  <a:t>Special case:</a:t>
                </a:r>
                <a:r>
                  <a:rPr lang="en-US" dirty="0"/>
                  <a:t> For uniform circuits consisting of many repeating units of small circuit size </a:t>
                </a:r>
                <a:r>
                  <a:rPr lang="en-US" i="1" dirty="0"/>
                  <a:t>m… </a:t>
                </a:r>
              </a:p>
              <a:p>
                <a:pPr marL="0" indent="0">
                  <a:buNone/>
                </a:pPr>
                <a:endParaRPr lang="en-US" i="1" dirty="0"/>
              </a:p>
              <a:p>
                <a:pPr marL="0" indent="0">
                  <a:buNone/>
                </a:pPr>
                <a:r>
                  <a:rPr lang="en-US" dirty="0"/>
                  <a:t>Exists </a:t>
                </a:r>
                <a:r>
                  <a:rPr lang="en-US" b="1" dirty="0"/>
                  <a:t>2-round</a:t>
                </a:r>
                <a:r>
                  <a:rPr lang="en-US" dirty="0"/>
                  <a:t> polynomial* IOP for any NP relation R that makes </a:t>
                </a:r>
                <a:r>
                  <a:rPr lang="en-US" b="1" dirty="0"/>
                  <a:t>3 </a:t>
                </a:r>
                <a:r>
                  <a:rPr lang="en-US" b="1" i="1" dirty="0"/>
                  <a:t>univariate </a:t>
                </a:r>
                <a:r>
                  <a:rPr lang="en-US" dirty="0"/>
                  <a:t>degree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polynomial oracle queries overall.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A62D8D-5620-6B43-8C64-8A0EFAE995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98" t="-1866" r="-309" b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7F26A6-1997-EA48-81C2-87C5A576C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288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0ADEE-F554-5743-8044-E9311CD87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Sonic: Universal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9984A-4E83-3B46-B1FE-138D3A3283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Applying polynomial commitments of Kate, </a:t>
            </a:r>
            <a:r>
              <a:rPr lang="en-US" dirty="0" err="1"/>
              <a:t>Zaverucha</a:t>
            </a:r>
            <a:r>
              <a:rPr lang="en-US" dirty="0"/>
              <a:t>, and Goldberg </a:t>
            </a:r>
          </a:p>
          <a:p>
            <a:r>
              <a:rPr lang="en-US" dirty="0"/>
              <a:t>Single trusted setup for all circuits </a:t>
            </a:r>
          </a:p>
          <a:p>
            <a:r>
              <a:rPr lang="en-US" dirty="0"/>
              <a:t>Linear time (publicly verifiable) pre-processing per circuit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AEFE13-2B54-1946-AE10-34C16B1B9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7919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EF438E2-1326-7B46-8C92-A5C0973093CC}"/>
                  </a:ext>
                </a:extLst>
              </p:cNvPr>
              <p:cNvSpPr txBox="1"/>
              <p:nvPr/>
            </p:nvSpPr>
            <p:spPr>
              <a:xfrm>
                <a:off x="2179216" y="2794294"/>
                <a:ext cx="3470012" cy="895373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lit/>
                          </m:rPr>
                          <a:rPr lang="en-US" i="1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0,1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lit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}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p>
                        </m:sSup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b="1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EF438E2-1326-7B46-8C92-A5C0973093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216" y="2794294"/>
                <a:ext cx="3470012" cy="895373"/>
              </a:xfrm>
              <a:prstGeom prst="rect">
                <a:avLst/>
              </a:prstGeom>
              <a:blipFill>
                <a:blip r:embed="rId2"/>
                <a:stretch>
                  <a:fillRect t="-63889" r="-21168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AFFA36D-B970-5842-9CEF-913F491B61D1}"/>
                  </a:ext>
                </a:extLst>
              </p:cNvPr>
              <p:cNvSpPr txBox="1"/>
              <p:nvPr/>
            </p:nvSpPr>
            <p:spPr>
              <a:xfrm>
                <a:off x="2148474" y="2100715"/>
                <a:ext cx="3177232" cy="895373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lit/>
                          </m:rPr>
                          <a:rPr lang="en-US" i="1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0,1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lit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}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b="1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AFFA36D-B970-5842-9CEF-913F491B61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8474" y="2100715"/>
                <a:ext cx="3177232" cy="895373"/>
              </a:xfrm>
              <a:prstGeom prst="rect">
                <a:avLst/>
              </a:prstGeom>
              <a:blipFill>
                <a:blip r:embed="rId3"/>
                <a:stretch>
                  <a:fillRect t="-63889" r="-21116" b="-5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1905E0F9-DF36-E940-B3E6-8826CBD85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Sum-Check [LFKN’90]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626939-4086-C245-B303-EEC0FFBC3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CE35F3A-C98E-8F49-A367-096BB953B3C1}"/>
                  </a:ext>
                </a:extLst>
              </p:cNvPr>
              <p:cNvSpPr txBox="1"/>
              <p:nvPr/>
            </p:nvSpPr>
            <p:spPr>
              <a:xfrm>
                <a:off x="194961" y="995951"/>
                <a:ext cx="4646862" cy="1264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/>
                  <a:t>Prover input: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r>
                  <a:rPr lang="en-US" b="1" u="sng" dirty="0"/>
                  <a:t>Statement: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lit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}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)=0 </m:t>
                    </m:r>
                  </m:oMath>
                </a14:m>
                <a:endParaRPr lang="en-US" b="1" dirty="0"/>
              </a:p>
              <a:p>
                <a:endParaRPr lang="en-US" b="1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CE35F3A-C98E-8F49-A367-096BB953B3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61" y="995951"/>
                <a:ext cx="4646862" cy="1264705"/>
              </a:xfrm>
              <a:prstGeom prst="rect">
                <a:avLst/>
              </a:prstGeom>
              <a:blipFill>
                <a:blip r:embed="rId4"/>
                <a:stretch>
                  <a:fillRect l="-1907" t="-16832" b="-36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02B949C3-AD1F-DB41-82E9-7AE09FBB3D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073" y="2413921"/>
            <a:ext cx="1060295" cy="10471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A805DC-B332-6140-8979-7710E56B65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220" y="2330327"/>
            <a:ext cx="914114" cy="1047194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C3ADCDF-8AC7-C943-806E-749EE56FAEC1}"/>
              </a:ext>
            </a:extLst>
          </p:cNvPr>
          <p:cNvCxnSpPr>
            <a:cxnSpLocks/>
          </p:cNvCxnSpPr>
          <p:nvPr/>
        </p:nvCxnSpPr>
        <p:spPr>
          <a:xfrm>
            <a:off x="2163860" y="3271519"/>
            <a:ext cx="55142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F1CFE44-898B-2A49-8B42-019BE3892269}"/>
              </a:ext>
            </a:extLst>
          </p:cNvPr>
          <p:cNvCxnSpPr>
            <a:cxnSpLocks/>
          </p:cNvCxnSpPr>
          <p:nvPr/>
        </p:nvCxnSpPr>
        <p:spPr>
          <a:xfrm flipH="1">
            <a:off x="6799745" y="2667964"/>
            <a:ext cx="93688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70B29F1-CDD8-0B4B-AD29-06A2A0C8E9CA}"/>
                  </a:ext>
                </a:extLst>
              </p:cNvPr>
              <p:cNvSpPr txBox="1"/>
              <p:nvPr/>
            </p:nvSpPr>
            <p:spPr>
              <a:xfrm>
                <a:off x="6896569" y="2273357"/>
                <a:ext cx="447260" cy="33575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70B29F1-CDD8-0B4B-AD29-06A2A0C8E9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6569" y="2273357"/>
                <a:ext cx="447260" cy="335756"/>
              </a:xfrm>
              <a:prstGeom prst="rect">
                <a:avLst/>
              </a:prstGeom>
              <a:blipFill>
                <a:blip r:embed="rId7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B1BC85B-8637-E444-B871-96C0C60D4F58}"/>
              </a:ext>
            </a:extLst>
          </p:cNvPr>
          <p:cNvCxnSpPr>
            <a:cxnSpLocks/>
          </p:cNvCxnSpPr>
          <p:nvPr/>
        </p:nvCxnSpPr>
        <p:spPr>
          <a:xfrm>
            <a:off x="2163860" y="2581609"/>
            <a:ext cx="55142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B19BDED-348D-614F-AA9C-EE2D877CA37B}"/>
              </a:ext>
            </a:extLst>
          </p:cNvPr>
          <p:cNvSpPr txBox="1"/>
          <p:nvPr/>
        </p:nvSpPr>
        <p:spPr>
          <a:xfrm>
            <a:off x="4236167" y="3256493"/>
            <a:ext cx="694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 . . 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C936B06-AA67-1447-B74B-1A8C36A20B18}"/>
              </a:ext>
            </a:extLst>
          </p:cNvPr>
          <p:cNvCxnSpPr>
            <a:cxnSpLocks/>
          </p:cNvCxnSpPr>
          <p:nvPr/>
        </p:nvCxnSpPr>
        <p:spPr>
          <a:xfrm flipH="1">
            <a:off x="6804508" y="3627884"/>
            <a:ext cx="93688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A311D41-7D58-A247-9DA6-D004F2B8B988}"/>
                  </a:ext>
                </a:extLst>
              </p:cNvPr>
              <p:cNvSpPr txBox="1"/>
              <p:nvPr/>
            </p:nvSpPr>
            <p:spPr>
              <a:xfrm>
                <a:off x="6901332" y="3233277"/>
                <a:ext cx="447260" cy="33575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A311D41-7D58-A247-9DA6-D004F2B8B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1332" y="3233277"/>
                <a:ext cx="447260" cy="335756"/>
              </a:xfrm>
              <a:prstGeom prst="rect">
                <a:avLst/>
              </a:prstGeom>
              <a:blipFill>
                <a:blip r:embed="rId8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F27C299-DFC6-6A4F-96AD-21C3E6BBAB6F}"/>
                  </a:ext>
                </a:extLst>
              </p:cNvPr>
              <p:cNvSpPr txBox="1"/>
              <p:nvPr/>
            </p:nvSpPr>
            <p:spPr>
              <a:xfrm>
                <a:off x="2256546" y="3711047"/>
                <a:ext cx="4206492" cy="912301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lit/>
                          </m:rPr>
                          <a:rPr lang="en-US" i="1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0,1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lit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}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b="1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F27C299-DFC6-6A4F-96AD-21C3E6BBAB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6546" y="3711047"/>
                <a:ext cx="4206492" cy="912301"/>
              </a:xfrm>
              <a:prstGeom prst="rect">
                <a:avLst/>
              </a:prstGeom>
              <a:blipFill>
                <a:blip r:embed="rId9"/>
                <a:stretch>
                  <a:fillRect t="-63014" r="-20783" b="-47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078363C-4FD1-9F48-9072-7FD60EAC674F}"/>
              </a:ext>
            </a:extLst>
          </p:cNvPr>
          <p:cNvCxnSpPr>
            <a:cxnSpLocks/>
          </p:cNvCxnSpPr>
          <p:nvPr/>
        </p:nvCxnSpPr>
        <p:spPr>
          <a:xfrm>
            <a:off x="2210824" y="4234215"/>
            <a:ext cx="55142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574FD1E-6B54-BC49-8317-C2993F6DC870}"/>
              </a:ext>
            </a:extLst>
          </p:cNvPr>
          <p:cNvCxnSpPr>
            <a:cxnSpLocks/>
          </p:cNvCxnSpPr>
          <p:nvPr/>
        </p:nvCxnSpPr>
        <p:spPr>
          <a:xfrm flipH="1">
            <a:off x="6836352" y="4657370"/>
            <a:ext cx="93688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5CB7ACE-4597-1D42-986C-21EEA6B2BCA7}"/>
                  </a:ext>
                </a:extLst>
              </p:cNvPr>
              <p:cNvSpPr txBox="1"/>
              <p:nvPr/>
            </p:nvSpPr>
            <p:spPr>
              <a:xfrm>
                <a:off x="6933176" y="4262763"/>
                <a:ext cx="447260" cy="33575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5CB7ACE-4597-1D42-986C-21EEA6B2B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3176" y="4262763"/>
                <a:ext cx="447260" cy="335756"/>
              </a:xfrm>
              <a:prstGeom prst="rect">
                <a:avLst/>
              </a:prstGeom>
              <a:blipFill>
                <a:blip r:embed="rId10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B98EEEB7-2F07-E64D-9010-F6FD8876ECC9}"/>
              </a:ext>
            </a:extLst>
          </p:cNvPr>
          <p:cNvSpPr txBox="1"/>
          <p:nvPr/>
        </p:nvSpPr>
        <p:spPr>
          <a:xfrm>
            <a:off x="4239782" y="4122227"/>
            <a:ext cx="694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 . 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B8DA867-20FB-E145-AA67-E9F3FDA26494}"/>
                  </a:ext>
                </a:extLst>
              </p:cNvPr>
              <p:cNvSpPr txBox="1"/>
              <p:nvPr/>
            </p:nvSpPr>
            <p:spPr>
              <a:xfrm>
                <a:off x="2210824" y="4414290"/>
                <a:ext cx="3470012" cy="895373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B8DA867-20FB-E145-AA67-E9F3FDA264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0824" y="4414290"/>
                <a:ext cx="3470012" cy="89537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477E508-704C-754E-8BA5-3EBAE03C3D46}"/>
              </a:ext>
            </a:extLst>
          </p:cNvPr>
          <p:cNvCxnSpPr>
            <a:cxnSpLocks/>
          </p:cNvCxnSpPr>
          <p:nvPr/>
        </p:nvCxnSpPr>
        <p:spPr>
          <a:xfrm>
            <a:off x="2199462" y="4964010"/>
            <a:ext cx="55142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ular Callout 32">
                <a:extLst>
                  <a:ext uri="{FF2B5EF4-FFF2-40B4-BE49-F238E27FC236}">
                    <a16:creationId xmlns:a16="http://schemas.microsoft.com/office/drawing/2014/main" id="{3AAF8E58-BDFB-7248-AF4B-4D323B902C59}"/>
                  </a:ext>
                </a:extLst>
              </p:cNvPr>
              <p:cNvSpPr/>
              <p:nvPr/>
            </p:nvSpPr>
            <p:spPr>
              <a:xfrm>
                <a:off x="6100998" y="1045426"/>
                <a:ext cx="2848042" cy="1083595"/>
              </a:xfrm>
              <a:prstGeom prst="wedgeRectCallout">
                <a:avLst>
                  <a:gd name="adj1" fmla="val -1466"/>
                  <a:gd name="adj2" fmla="val 79100"/>
                </a:avLst>
              </a:prstGeom>
              <a:solidFill>
                <a:schemeClr val="dk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Check: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3" name="Rectangular Callout 32">
                <a:extLst>
                  <a:ext uri="{FF2B5EF4-FFF2-40B4-BE49-F238E27FC236}">
                    <a16:creationId xmlns:a16="http://schemas.microsoft.com/office/drawing/2014/main" id="{3AAF8E58-BDFB-7248-AF4B-4D323B902C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0998" y="1045426"/>
                <a:ext cx="2848042" cy="1083595"/>
              </a:xfrm>
              <a:prstGeom prst="wedgeRectCallout">
                <a:avLst>
                  <a:gd name="adj1" fmla="val -1466"/>
                  <a:gd name="adj2" fmla="val 79100"/>
                </a:avLst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ular Callout 33">
                <a:extLst>
                  <a:ext uri="{FF2B5EF4-FFF2-40B4-BE49-F238E27FC236}">
                    <a16:creationId xmlns:a16="http://schemas.microsoft.com/office/drawing/2014/main" id="{900FCFAF-8B40-844D-ABDB-BE55FA40977B}"/>
                  </a:ext>
                </a:extLst>
              </p:cNvPr>
              <p:cNvSpPr/>
              <p:nvPr/>
            </p:nvSpPr>
            <p:spPr>
              <a:xfrm>
                <a:off x="5801193" y="1197826"/>
                <a:ext cx="3300247" cy="1083595"/>
              </a:xfrm>
              <a:prstGeom prst="wedgeRectCallout">
                <a:avLst>
                  <a:gd name="adj1" fmla="val -18309"/>
                  <a:gd name="adj2" fmla="val 146885"/>
                </a:avLst>
              </a:prstGeom>
              <a:solidFill>
                <a:schemeClr val="dk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Check: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i="1"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34" name="Rectangular Callout 33">
                <a:extLst>
                  <a:ext uri="{FF2B5EF4-FFF2-40B4-BE49-F238E27FC236}">
                    <a16:creationId xmlns:a16="http://schemas.microsoft.com/office/drawing/2014/main" id="{900FCFAF-8B40-844D-ABDB-BE55FA4097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1193" y="1197826"/>
                <a:ext cx="3300247" cy="1083595"/>
              </a:xfrm>
              <a:prstGeom prst="wedgeRectCallout">
                <a:avLst>
                  <a:gd name="adj1" fmla="val -18309"/>
                  <a:gd name="adj2" fmla="val 146885"/>
                </a:avLst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ular Callout 34">
                <a:extLst>
                  <a:ext uri="{FF2B5EF4-FFF2-40B4-BE49-F238E27FC236}">
                    <a16:creationId xmlns:a16="http://schemas.microsoft.com/office/drawing/2014/main" id="{A4739D76-A250-834F-9C10-17AD899BA91C}"/>
                  </a:ext>
                </a:extLst>
              </p:cNvPr>
              <p:cNvSpPr/>
              <p:nvPr/>
            </p:nvSpPr>
            <p:spPr>
              <a:xfrm>
                <a:off x="5693705" y="3370385"/>
                <a:ext cx="3300247" cy="1083595"/>
              </a:xfrm>
              <a:prstGeom prst="wedgeRectCallout">
                <a:avLst>
                  <a:gd name="adj1" fmla="val -130500"/>
                  <a:gd name="adj2" fmla="val 61116"/>
                </a:avLst>
              </a:prstGeom>
              <a:solidFill>
                <a:schemeClr val="dk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Check: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35" name="Rectangular Callout 34">
                <a:extLst>
                  <a:ext uri="{FF2B5EF4-FFF2-40B4-BE49-F238E27FC236}">
                    <a16:creationId xmlns:a16="http://schemas.microsoft.com/office/drawing/2014/main" id="{A4739D76-A250-834F-9C10-17AD899BA9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3705" y="3370385"/>
                <a:ext cx="3300247" cy="1083595"/>
              </a:xfrm>
              <a:prstGeom prst="wedgeRectCallout">
                <a:avLst>
                  <a:gd name="adj1" fmla="val -130500"/>
                  <a:gd name="adj2" fmla="val 61116"/>
                </a:avLst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81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1" grpId="0"/>
      <p:bldP spid="16" grpId="0"/>
      <p:bldP spid="23" grpId="0"/>
      <p:bldP spid="25" grpId="0"/>
      <p:bldP spid="26" grpId="0"/>
      <p:bldP spid="29" grpId="0"/>
      <p:bldP spid="30" grpId="0"/>
      <p:bldP spid="31" grpId="0"/>
      <p:bldP spid="33" grpId="0" animBg="1"/>
      <p:bldP spid="34" grpId="0" animBg="1"/>
      <p:bldP spid="3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EF438E2-1326-7B46-8C92-A5C0973093CC}"/>
                  </a:ext>
                </a:extLst>
              </p:cNvPr>
              <p:cNvSpPr txBox="1"/>
              <p:nvPr/>
            </p:nvSpPr>
            <p:spPr>
              <a:xfrm>
                <a:off x="2179216" y="2794294"/>
                <a:ext cx="3470012" cy="895373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lit/>
                          </m:rPr>
                          <a:rPr lang="en-US" i="1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0,1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lit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}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p>
                        </m:sSup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b="1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EF438E2-1326-7B46-8C92-A5C0973093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216" y="2794294"/>
                <a:ext cx="3470012" cy="895373"/>
              </a:xfrm>
              <a:prstGeom prst="rect">
                <a:avLst/>
              </a:prstGeom>
              <a:blipFill>
                <a:blip r:embed="rId2"/>
                <a:stretch>
                  <a:fillRect t="-63889" r="-21168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AFFA36D-B970-5842-9CEF-913F491B61D1}"/>
                  </a:ext>
                </a:extLst>
              </p:cNvPr>
              <p:cNvSpPr txBox="1"/>
              <p:nvPr/>
            </p:nvSpPr>
            <p:spPr>
              <a:xfrm>
                <a:off x="2148474" y="2100715"/>
                <a:ext cx="3177232" cy="895373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lit/>
                          </m:rPr>
                          <a:rPr lang="en-US" i="1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0,1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lit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}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b="1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AFFA36D-B970-5842-9CEF-913F491B61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8474" y="2100715"/>
                <a:ext cx="3177232" cy="895373"/>
              </a:xfrm>
              <a:prstGeom prst="rect">
                <a:avLst/>
              </a:prstGeom>
              <a:blipFill>
                <a:blip r:embed="rId3"/>
                <a:stretch>
                  <a:fillRect t="-63889" r="-21116" b="-5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1905E0F9-DF36-E940-B3E6-8826CBD85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Sum-Check [LFKN’90]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626939-4086-C245-B303-EEC0FFBC3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CE35F3A-C98E-8F49-A367-096BB953B3C1}"/>
                  </a:ext>
                </a:extLst>
              </p:cNvPr>
              <p:cNvSpPr txBox="1"/>
              <p:nvPr/>
            </p:nvSpPr>
            <p:spPr>
              <a:xfrm>
                <a:off x="194961" y="995951"/>
                <a:ext cx="4646862" cy="1264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/>
                  <a:t>Prover input: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r>
                  <a:rPr lang="en-US" b="1" u="sng" dirty="0"/>
                  <a:t>Statement: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lit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}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)=0 </m:t>
                    </m:r>
                  </m:oMath>
                </a14:m>
                <a:endParaRPr lang="en-US" b="1" dirty="0"/>
              </a:p>
              <a:p>
                <a:endParaRPr lang="en-US" b="1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CE35F3A-C98E-8F49-A367-096BB953B3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61" y="995951"/>
                <a:ext cx="4646862" cy="1264705"/>
              </a:xfrm>
              <a:prstGeom prst="rect">
                <a:avLst/>
              </a:prstGeom>
              <a:blipFill>
                <a:blip r:embed="rId4"/>
                <a:stretch>
                  <a:fillRect l="-1907" t="-16832" b="-36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02B949C3-AD1F-DB41-82E9-7AE09FBB3D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073" y="2413921"/>
            <a:ext cx="1060295" cy="10471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A805DC-B332-6140-8979-7710E56B65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220" y="2330327"/>
            <a:ext cx="914114" cy="1047194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C3ADCDF-8AC7-C943-806E-749EE56FAEC1}"/>
              </a:ext>
            </a:extLst>
          </p:cNvPr>
          <p:cNvCxnSpPr>
            <a:cxnSpLocks/>
          </p:cNvCxnSpPr>
          <p:nvPr/>
        </p:nvCxnSpPr>
        <p:spPr>
          <a:xfrm>
            <a:off x="2163860" y="3271519"/>
            <a:ext cx="55142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F1CFE44-898B-2A49-8B42-019BE3892269}"/>
              </a:ext>
            </a:extLst>
          </p:cNvPr>
          <p:cNvCxnSpPr>
            <a:cxnSpLocks/>
          </p:cNvCxnSpPr>
          <p:nvPr/>
        </p:nvCxnSpPr>
        <p:spPr>
          <a:xfrm flipH="1">
            <a:off x="6799745" y="2667964"/>
            <a:ext cx="93688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70B29F1-CDD8-0B4B-AD29-06A2A0C8E9CA}"/>
                  </a:ext>
                </a:extLst>
              </p:cNvPr>
              <p:cNvSpPr txBox="1"/>
              <p:nvPr/>
            </p:nvSpPr>
            <p:spPr>
              <a:xfrm>
                <a:off x="6896569" y="2273357"/>
                <a:ext cx="447260" cy="33575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70B29F1-CDD8-0B4B-AD29-06A2A0C8E9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6569" y="2273357"/>
                <a:ext cx="447260" cy="335756"/>
              </a:xfrm>
              <a:prstGeom prst="rect">
                <a:avLst/>
              </a:prstGeom>
              <a:blipFill>
                <a:blip r:embed="rId7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B1BC85B-8637-E444-B871-96C0C60D4F58}"/>
              </a:ext>
            </a:extLst>
          </p:cNvPr>
          <p:cNvCxnSpPr>
            <a:cxnSpLocks/>
          </p:cNvCxnSpPr>
          <p:nvPr/>
        </p:nvCxnSpPr>
        <p:spPr>
          <a:xfrm>
            <a:off x="2163860" y="2581609"/>
            <a:ext cx="55142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B19BDED-348D-614F-AA9C-EE2D877CA37B}"/>
              </a:ext>
            </a:extLst>
          </p:cNvPr>
          <p:cNvSpPr txBox="1"/>
          <p:nvPr/>
        </p:nvSpPr>
        <p:spPr>
          <a:xfrm>
            <a:off x="4236167" y="3256493"/>
            <a:ext cx="694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 . . 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C936B06-AA67-1447-B74B-1A8C36A20B18}"/>
              </a:ext>
            </a:extLst>
          </p:cNvPr>
          <p:cNvCxnSpPr>
            <a:cxnSpLocks/>
          </p:cNvCxnSpPr>
          <p:nvPr/>
        </p:nvCxnSpPr>
        <p:spPr>
          <a:xfrm flipH="1">
            <a:off x="6804508" y="3627884"/>
            <a:ext cx="93688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A311D41-7D58-A247-9DA6-D004F2B8B988}"/>
                  </a:ext>
                </a:extLst>
              </p:cNvPr>
              <p:cNvSpPr txBox="1"/>
              <p:nvPr/>
            </p:nvSpPr>
            <p:spPr>
              <a:xfrm>
                <a:off x="6901332" y="3233277"/>
                <a:ext cx="447260" cy="33575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A311D41-7D58-A247-9DA6-D004F2B8B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1332" y="3233277"/>
                <a:ext cx="447260" cy="335756"/>
              </a:xfrm>
              <a:prstGeom prst="rect">
                <a:avLst/>
              </a:prstGeom>
              <a:blipFill>
                <a:blip r:embed="rId8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F27C299-DFC6-6A4F-96AD-21C3E6BBAB6F}"/>
                  </a:ext>
                </a:extLst>
              </p:cNvPr>
              <p:cNvSpPr txBox="1"/>
              <p:nvPr/>
            </p:nvSpPr>
            <p:spPr>
              <a:xfrm>
                <a:off x="2256546" y="3711047"/>
                <a:ext cx="4206492" cy="912301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lit/>
                          </m:rPr>
                          <a:rPr lang="en-US" i="1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0,1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lit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}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b="1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F27C299-DFC6-6A4F-96AD-21C3E6BBAB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6546" y="3711047"/>
                <a:ext cx="4206492" cy="912301"/>
              </a:xfrm>
              <a:prstGeom prst="rect">
                <a:avLst/>
              </a:prstGeom>
              <a:blipFill>
                <a:blip r:embed="rId9"/>
                <a:stretch>
                  <a:fillRect t="-63014" r="-20783" b="-47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078363C-4FD1-9F48-9072-7FD60EAC674F}"/>
              </a:ext>
            </a:extLst>
          </p:cNvPr>
          <p:cNvCxnSpPr>
            <a:cxnSpLocks/>
          </p:cNvCxnSpPr>
          <p:nvPr/>
        </p:nvCxnSpPr>
        <p:spPr>
          <a:xfrm>
            <a:off x="2210824" y="4234215"/>
            <a:ext cx="55142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574FD1E-6B54-BC49-8317-C2993F6DC870}"/>
              </a:ext>
            </a:extLst>
          </p:cNvPr>
          <p:cNvCxnSpPr>
            <a:cxnSpLocks/>
          </p:cNvCxnSpPr>
          <p:nvPr/>
        </p:nvCxnSpPr>
        <p:spPr>
          <a:xfrm flipH="1">
            <a:off x="6836352" y="4657370"/>
            <a:ext cx="93688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5CB7ACE-4597-1D42-986C-21EEA6B2BCA7}"/>
                  </a:ext>
                </a:extLst>
              </p:cNvPr>
              <p:cNvSpPr txBox="1"/>
              <p:nvPr/>
            </p:nvSpPr>
            <p:spPr>
              <a:xfrm>
                <a:off x="6933176" y="4262763"/>
                <a:ext cx="447260" cy="33575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5CB7ACE-4597-1D42-986C-21EEA6B2B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3176" y="4262763"/>
                <a:ext cx="447260" cy="335756"/>
              </a:xfrm>
              <a:prstGeom prst="rect">
                <a:avLst/>
              </a:prstGeom>
              <a:blipFill>
                <a:blip r:embed="rId10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B98EEEB7-2F07-E64D-9010-F6FD8876ECC9}"/>
              </a:ext>
            </a:extLst>
          </p:cNvPr>
          <p:cNvSpPr txBox="1"/>
          <p:nvPr/>
        </p:nvSpPr>
        <p:spPr>
          <a:xfrm>
            <a:off x="4239782" y="4122227"/>
            <a:ext cx="694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 . 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B8DA867-20FB-E145-AA67-E9F3FDA26494}"/>
                  </a:ext>
                </a:extLst>
              </p:cNvPr>
              <p:cNvSpPr txBox="1"/>
              <p:nvPr/>
            </p:nvSpPr>
            <p:spPr>
              <a:xfrm>
                <a:off x="2210824" y="4414290"/>
                <a:ext cx="3470012" cy="895373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B8DA867-20FB-E145-AA67-E9F3FDA264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0824" y="4414290"/>
                <a:ext cx="3470012" cy="89537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477E508-704C-754E-8BA5-3EBAE03C3D46}"/>
              </a:ext>
            </a:extLst>
          </p:cNvPr>
          <p:cNvCxnSpPr>
            <a:cxnSpLocks/>
          </p:cNvCxnSpPr>
          <p:nvPr/>
        </p:nvCxnSpPr>
        <p:spPr>
          <a:xfrm>
            <a:off x="2199462" y="4964010"/>
            <a:ext cx="55142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ular Callout 33">
                <a:extLst>
                  <a:ext uri="{FF2B5EF4-FFF2-40B4-BE49-F238E27FC236}">
                    <a16:creationId xmlns:a16="http://schemas.microsoft.com/office/drawing/2014/main" id="{900FCFAF-8B40-844D-ABDB-BE55FA40977B}"/>
                  </a:ext>
                </a:extLst>
              </p:cNvPr>
              <p:cNvSpPr/>
              <p:nvPr/>
            </p:nvSpPr>
            <p:spPr>
              <a:xfrm>
                <a:off x="5801193" y="1197826"/>
                <a:ext cx="3300247" cy="1083595"/>
              </a:xfrm>
              <a:prstGeom prst="wedgeRectCallout">
                <a:avLst>
                  <a:gd name="adj1" fmla="val -18309"/>
                  <a:gd name="adj2" fmla="val 146885"/>
                </a:avLst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Check: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4" name="Rectangular Callout 33">
                <a:extLst>
                  <a:ext uri="{FF2B5EF4-FFF2-40B4-BE49-F238E27FC236}">
                    <a16:creationId xmlns:a16="http://schemas.microsoft.com/office/drawing/2014/main" id="{900FCFAF-8B40-844D-ABDB-BE55FA4097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1193" y="1197826"/>
                <a:ext cx="3300247" cy="1083595"/>
              </a:xfrm>
              <a:prstGeom prst="wedgeRectCallout">
                <a:avLst>
                  <a:gd name="adj1" fmla="val -18309"/>
                  <a:gd name="adj2" fmla="val 146885"/>
                </a:avLst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ular Callout 34">
                <a:extLst>
                  <a:ext uri="{FF2B5EF4-FFF2-40B4-BE49-F238E27FC236}">
                    <a16:creationId xmlns:a16="http://schemas.microsoft.com/office/drawing/2014/main" id="{A4739D76-A250-834F-9C10-17AD899BA91C}"/>
                  </a:ext>
                </a:extLst>
              </p:cNvPr>
              <p:cNvSpPr/>
              <p:nvPr/>
            </p:nvSpPr>
            <p:spPr>
              <a:xfrm>
                <a:off x="5693705" y="3370385"/>
                <a:ext cx="3300247" cy="1083595"/>
              </a:xfrm>
              <a:prstGeom prst="wedgeRectCallout">
                <a:avLst>
                  <a:gd name="adj1" fmla="val -25122"/>
                  <a:gd name="adj2" fmla="val 90167"/>
                </a:avLst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Check: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5" name="Rectangular Callout 34">
                <a:extLst>
                  <a:ext uri="{FF2B5EF4-FFF2-40B4-BE49-F238E27FC236}">
                    <a16:creationId xmlns:a16="http://schemas.microsoft.com/office/drawing/2014/main" id="{A4739D76-A250-834F-9C10-17AD899BA9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3705" y="3370385"/>
                <a:ext cx="3300247" cy="1083595"/>
              </a:xfrm>
              <a:prstGeom prst="wedgeRectCallout">
                <a:avLst>
                  <a:gd name="adj1" fmla="val -25122"/>
                  <a:gd name="adj2" fmla="val 90167"/>
                </a:avLst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0F6113A4-BE47-0941-BAB6-86145C882A9F}"/>
              </a:ext>
            </a:extLst>
          </p:cNvPr>
          <p:cNvSpPr/>
          <p:nvPr/>
        </p:nvSpPr>
        <p:spPr>
          <a:xfrm>
            <a:off x="2148474" y="2100715"/>
            <a:ext cx="1104392" cy="23532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A608B15-90BB-AE41-8E7B-56745DD2A17E}"/>
              </a:ext>
            </a:extLst>
          </p:cNvPr>
          <p:cNvSpPr/>
          <p:nvPr/>
        </p:nvSpPr>
        <p:spPr>
          <a:xfrm>
            <a:off x="2163860" y="1040080"/>
            <a:ext cx="399458" cy="41118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27F824-77C2-504B-B0AD-325E392BA367}"/>
              </a:ext>
            </a:extLst>
          </p:cNvPr>
          <p:cNvSpPr txBox="1"/>
          <p:nvPr/>
        </p:nvSpPr>
        <p:spPr>
          <a:xfrm>
            <a:off x="68226" y="3830222"/>
            <a:ext cx="2169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Polynomial PCP oracles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00128E-7D2E-9344-BF74-72E8A5F4729F}"/>
              </a:ext>
            </a:extLst>
          </p:cNvPr>
          <p:cNvSpPr/>
          <p:nvPr/>
        </p:nvSpPr>
        <p:spPr>
          <a:xfrm>
            <a:off x="5480527" y="2099603"/>
            <a:ext cx="2205264" cy="149363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Oracle queries</a:t>
            </a:r>
          </a:p>
        </p:txBody>
      </p:sp>
    </p:spTree>
    <p:extLst>
      <p:ext uri="{BB962C8B-B14F-4D97-AF65-F5344CB8AC3E}">
        <p14:creationId xmlns:p14="http://schemas.microsoft.com/office/powerpoint/2010/main" val="334413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88ED1-EE68-F940-8FA8-E29F2C5C3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GKR Interactive Proof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6F8CFE-00DD-D54E-AD94-9CB3BF6D9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57A17-F02D-084E-B822-57358062E661}"/>
              </a:ext>
            </a:extLst>
          </p:cNvPr>
          <p:cNvSpPr/>
          <p:nvPr/>
        </p:nvSpPr>
        <p:spPr>
          <a:xfrm>
            <a:off x="1009338" y="1528996"/>
            <a:ext cx="6610662" cy="6295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Output gates (layer 0)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5BBFB83-4EC3-494A-90D7-E376F1AB79F0}"/>
              </a:ext>
            </a:extLst>
          </p:cNvPr>
          <p:cNvCxnSpPr/>
          <p:nvPr/>
        </p:nvCxnSpPr>
        <p:spPr>
          <a:xfrm flipV="1">
            <a:off x="1783830" y="1109272"/>
            <a:ext cx="0" cy="299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8E36B18-B563-D746-A91A-3A84DA25D308}"/>
              </a:ext>
            </a:extLst>
          </p:cNvPr>
          <p:cNvCxnSpPr/>
          <p:nvPr/>
        </p:nvCxnSpPr>
        <p:spPr>
          <a:xfrm flipV="1">
            <a:off x="2251023" y="1109271"/>
            <a:ext cx="0" cy="299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9CF30EF-249E-0646-A1DA-44193F112DFD}"/>
              </a:ext>
            </a:extLst>
          </p:cNvPr>
          <p:cNvCxnSpPr/>
          <p:nvPr/>
        </p:nvCxnSpPr>
        <p:spPr>
          <a:xfrm flipV="1">
            <a:off x="2910591" y="1109271"/>
            <a:ext cx="0" cy="299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CC0125C-C2E2-6348-AB51-4EC21AFCCB6E}"/>
              </a:ext>
            </a:extLst>
          </p:cNvPr>
          <p:cNvCxnSpPr/>
          <p:nvPr/>
        </p:nvCxnSpPr>
        <p:spPr>
          <a:xfrm flipV="1">
            <a:off x="3572657" y="1109270"/>
            <a:ext cx="0" cy="299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59A03BD-DD0E-1741-B0F5-51B4C383BCD9}"/>
              </a:ext>
            </a:extLst>
          </p:cNvPr>
          <p:cNvCxnSpPr/>
          <p:nvPr/>
        </p:nvCxnSpPr>
        <p:spPr>
          <a:xfrm flipV="1">
            <a:off x="5383968" y="1109272"/>
            <a:ext cx="0" cy="299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9DCA480-7630-1B4D-89D6-64E54BF74E55}"/>
              </a:ext>
            </a:extLst>
          </p:cNvPr>
          <p:cNvCxnSpPr/>
          <p:nvPr/>
        </p:nvCxnSpPr>
        <p:spPr>
          <a:xfrm flipV="1">
            <a:off x="5851161" y="1109271"/>
            <a:ext cx="0" cy="299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8EAFCF4-B064-5C48-A427-0F307516893D}"/>
              </a:ext>
            </a:extLst>
          </p:cNvPr>
          <p:cNvCxnSpPr/>
          <p:nvPr/>
        </p:nvCxnSpPr>
        <p:spPr>
          <a:xfrm flipV="1">
            <a:off x="6510729" y="1109271"/>
            <a:ext cx="0" cy="299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21D491D-1795-8F40-A5D9-1BBFB5906E09}"/>
              </a:ext>
            </a:extLst>
          </p:cNvPr>
          <p:cNvCxnSpPr/>
          <p:nvPr/>
        </p:nvCxnSpPr>
        <p:spPr>
          <a:xfrm flipV="1">
            <a:off x="7172795" y="1109270"/>
            <a:ext cx="0" cy="299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98C451E1-01F4-7F4F-8F6B-1013E6F0B43B}"/>
              </a:ext>
            </a:extLst>
          </p:cNvPr>
          <p:cNvSpPr/>
          <p:nvPr/>
        </p:nvSpPr>
        <p:spPr>
          <a:xfrm>
            <a:off x="1009338" y="2727109"/>
            <a:ext cx="6610662" cy="6295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Layer 1 Gates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128B3D7-C863-3141-BD74-2CDE0BF96607}"/>
              </a:ext>
            </a:extLst>
          </p:cNvPr>
          <p:cNvCxnSpPr/>
          <p:nvPr/>
        </p:nvCxnSpPr>
        <p:spPr>
          <a:xfrm flipV="1">
            <a:off x="1783830" y="2307385"/>
            <a:ext cx="0" cy="299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1DAE637-C46A-1544-B000-EB614884ED86}"/>
              </a:ext>
            </a:extLst>
          </p:cNvPr>
          <p:cNvCxnSpPr/>
          <p:nvPr/>
        </p:nvCxnSpPr>
        <p:spPr>
          <a:xfrm flipV="1">
            <a:off x="2251023" y="2307384"/>
            <a:ext cx="0" cy="299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ED46B66-E4E4-FF4E-8274-A1885752EB73}"/>
              </a:ext>
            </a:extLst>
          </p:cNvPr>
          <p:cNvCxnSpPr/>
          <p:nvPr/>
        </p:nvCxnSpPr>
        <p:spPr>
          <a:xfrm flipV="1">
            <a:off x="2910591" y="2307384"/>
            <a:ext cx="0" cy="299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625148D-56E0-9749-B230-892B32BD1DA5}"/>
              </a:ext>
            </a:extLst>
          </p:cNvPr>
          <p:cNvCxnSpPr/>
          <p:nvPr/>
        </p:nvCxnSpPr>
        <p:spPr>
          <a:xfrm flipV="1">
            <a:off x="3572657" y="2307383"/>
            <a:ext cx="0" cy="299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123BFD7-4874-D84E-A369-339D34D8C398}"/>
              </a:ext>
            </a:extLst>
          </p:cNvPr>
          <p:cNvCxnSpPr/>
          <p:nvPr/>
        </p:nvCxnSpPr>
        <p:spPr>
          <a:xfrm flipV="1">
            <a:off x="5383968" y="2307385"/>
            <a:ext cx="0" cy="299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D9CB233-D2C6-4242-879E-0CA39B9271A9}"/>
              </a:ext>
            </a:extLst>
          </p:cNvPr>
          <p:cNvCxnSpPr/>
          <p:nvPr/>
        </p:nvCxnSpPr>
        <p:spPr>
          <a:xfrm flipV="1">
            <a:off x="5851161" y="2307384"/>
            <a:ext cx="0" cy="299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C6AFB3E-5194-D549-8D42-0208290C77DE}"/>
              </a:ext>
            </a:extLst>
          </p:cNvPr>
          <p:cNvCxnSpPr/>
          <p:nvPr/>
        </p:nvCxnSpPr>
        <p:spPr>
          <a:xfrm flipV="1">
            <a:off x="6510729" y="2307384"/>
            <a:ext cx="0" cy="299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BB5F05B-2160-F84A-BFCA-26B333B55292}"/>
              </a:ext>
            </a:extLst>
          </p:cNvPr>
          <p:cNvCxnSpPr/>
          <p:nvPr/>
        </p:nvCxnSpPr>
        <p:spPr>
          <a:xfrm flipV="1">
            <a:off x="7172795" y="2307383"/>
            <a:ext cx="0" cy="299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DC317D14-005A-D14B-9849-32854458F483}"/>
              </a:ext>
            </a:extLst>
          </p:cNvPr>
          <p:cNvSpPr/>
          <p:nvPr/>
        </p:nvSpPr>
        <p:spPr>
          <a:xfrm>
            <a:off x="1161738" y="4094806"/>
            <a:ext cx="6610662" cy="6295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Layer d Gates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916BFDA-1EAC-E545-BC01-A122E221E1F6}"/>
              </a:ext>
            </a:extLst>
          </p:cNvPr>
          <p:cNvCxnSpPr/>
          <p:nvPr/>
        </p:nvCxnSpPr>
        <p:spPr>
          <a:xfrm flipV="1">
            <a:off x="1936230" y="4767264"/>
            <a:ext cx="0" cy="299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D9E3767-AC57-714D-8C8A-F1508FE97AA8}"/>
              </a:ext>
            </a:extLst>
          </p:cNvPr>
          <p:cNvCxnSpPr/>
          <p:nvPr/>
        </p:nvCxnSpPr>
        <p:spPr>
          <a:xfrm flipV="1">
            <a:off x="2403423" y="4767263"/>
            <a:ext cx="0" cy="299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DD5F71E-FA29-E14F-ADAF-FD70352EBA26}"/>
              </a:ext>
            </a:extLst>
          </p:cNvPr>
          <p:cNvCxnSpPr/>
          <p:nvPr/>
        </p:nvCxnSpPr>
        <p:spPr>
          <a:xfrm flipV="1">
            <a:off x="3062991" y="4767263"/>
            <a:ext cx="0" cy="299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3597D48-38E1-5441-8B79-77EB0886B19D}"/>
              </a:ext>
            </a:extLst>
          </p:cNvPr>
          <p:cNvCxnSpPr/>
          <p:nvPr/>
        </p:nvCxnSpPr>
        <p:spPr>
          <a:xfrm flipV="1">
            <a:off x="3725057" y="4767262"/>
            <a:ext cx="0" cy="299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B7AD90B-8612-A04E-A0B1-DD6F03E4C9D7}"/>
              </a:ext>
            </a:extLst>
          </p:cNvPr>
          <p:cNvCxnSpPr/>
          <p:nvPr/>
        </p:nvCxnSpPr>
        <p:spPr>
          <a:xfrm flipV="1">
            <a:off x="5536368" y="4767264"/>
            <a:ext cx="0" cy="299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F5C1DE3-09D7-5A44-B418-4F08404EA0EB}"/>
              </a:ext>
            </a:extLst>
          </p:cNvPr>
          <p:cNvCxnSpPr/>
          <p:nvPr/>
        </p:nvCxnSpPr>
        <p:spPr>
          <a:xfrm flipV="1">
            <a:off x="6003561" y="4767263"/>
            <a:ext cx="0" cy="299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85B9C25-ADCE-874F-BBF8-F4F4C4DD2EC8}"/>
              </a:ext>
            </a:extLst>
          </p:cNvPr>
          <p:cNvCxnSpPr/>
          <p:nvPr/>
        </p:nvCxnSpPr>
        <p:spPr>
          <a:xfrm flipV="1">
            <a:off x="6663129" y="4767263"/>
            <a:ext cx="0" cy="299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693A756-A0D5-6744-8797-5156C1272511}"/>
              </a:ext>
            </a:extLst>
          </p:cNvPr>
          <p:cNvCxnSpPr/>
          <p:nvPr/>
        </p:nvCxnSpPr>
        <p:spPr>
          <a:xfrm flipV="1">
            <a:off x="7325195" y="4767262"/>
            <a:ext cx="0" cy="299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9E0C68E2-BA99-2F43-BA92-E06A9780F338}"/>
              </a:ext>
            </a:extLst>
          </p:cNvPr>
          <p:cNvSpPr txBox="1"/>
          <p:nvPr/>
        </p:nvSpPr>
        <p:spPr>
          <a:xfrm>
            <a:off x="3967458" y="3250918"/>
            <a:ext cx="6944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 . . </a:t>
            </a:r>
          </a:p>
          <a:p>
            <a:r>
              <a:rPr lang="en-US" dirty="0"/>
              <a:t>. . .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B2CDFB4-63DB-D849-955B-1C5296E15A50}"/>
              </a:ext>
            </a:extLst>
          </p:cNvPr>
          <p:cNvSpPr txBox="1"/>
          <p:nvPr/>
        </p:nvSpPr>
        <p:spPr>
          <a:xfrm>
            <a:off x="4018803" y="4686330"/>
            <a:ext cx="1106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Inputs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E5BE4B7-7828-8148-8A76-9FAE6BAB8B0D}"/>
              </a:ext>
            </a:extLst>
          </p:cNvPr>
          <p:cNvSpPr txBox="1"/>
          <p:nvPr/>
        </p:nvSpPr>
        <p:spPr>
          <a:xfrm>
            <a:off x="3934051" y="1060885"/>
            <a:ext cx="1362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Outputs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C573C48-C9F8-8F4F-BC35-9F7D7D75C4E2}"/>
              </a:ext>
            </a:extLst>
          </p:cNvPr>
          <p:cNvCxnSpPr/>
          <p:nvPr/>
        </p:nvCxnSpPr>
        <p:spPr>
          <a:xfrm flipV="1">
            <a:off x="1783830" y="3795005"/>
            <a:ext cx="0" cy="299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3ACB03D-6C9B-5243-ADAE-39ED20C39E34}"/>
              </a:ext>
            </a:extLst>
          </p:cNvPr>
          <p:cNvCxnSpPr/>
          <p:nvPr/>
        </p:nvCxnSpPr>
        <p:spPr>
          <a:xfrm flipV="1">
            <a:off x="2251023" y="3795004"/>
            <a:ext cx="0" cy="299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150FB13-B5C5-5F41-96CB-E5FA206D73AE}"/>
              </a:ext>
            </a:extLst>
          </p:cNvPr>
          <p:cNvCxnSpPr/>
          <p:nvPr/>
        </p:nvCxnSpPr>
        <p:spPr>
          <a:xfrm flipV="1">
            <a:off x="2910591" y="3795004"/>
            <a:ext cx="0" cy="299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0EA8E6B-7995-D642-9360-9EE44E3061E5}"/>
              </a:ext>
            </a:extLst>
          </p:cNvPr>
          <p:cNvCxnSpPr/>
          <p:nvPr/>
        </p:nvCxnSpPr>
        <p:spPr>
          <a:xfrm flipV="1">
            <a:off x="3572657" y="3795003"/>
            <a:ext cx="0" cy="299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BE74090F-5D7E-E342-BDB0-A08CAE7D5E99}"/>
              </a:ext>
            </a:extLst>
          </p:cNvPr>
          <p:cNvCxnSpPr/>
          <p:nvPr/>
        </p:nvCxnSpPr>
        <p:spPr>
          <a:xfrm flipV="1">
            <a:off x="5383968" y="3795005"/>
            <a:ext cx="0" cy="299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030D458-3676-AD44-B86D-7FD5F0A0AAA3}"/>
              </a:ext>
            </a:extLst>
          </p:cNvPr>
          <p:cNvCxnSpPr/>
          <p:nvPr/>
        </p:nvCxnSpPr>
        <p:spPr>
          <a:xfrm flipV="1">
            <a:off x="5851161" y="3795004"/>
            <a:ext cx="0" cy="299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D7C1443-D671-CA40-9D5D-C8DB4A50BDF8}"/>
              </a:ext>
            </a:extLst>
          </p:cNvPr>
          <p:cNvCxnSpPr/>
          <p:nvPr/>
        </p:nvCxnSpPr>
        <p:spPr>
          <a:xfrm flipV="1">
            <a:off x="6510729" y="3795004"/>
            <a:ext cx="0" cy="299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731A658-0BE2-6A4F-A146-117A44251353}"/>
              </a:ext>
            </a:extLst>
          </p:cNvPr>
          <p:cNvCxnSpPr/>
          <p:nvPr/>
        </p:nvCxnSpPr>
        <p:spPr>
          <a:xfrm flipV="1">
            <a:off x="7172795" y="3795003"/>
            <a:ext cx="0" cy="299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5499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F12CD3-55C9-3D42-84BD-913A69CF2E52}"/>
                  </a:ext>
                </a:extLst>
              </p:cNvPr>
              <p:cNvSpPr txBox="1"/>
              <p:nvPr/>
            </p:nvSpPr>
            <p:spPr>
              <a:xfrm>
                <a:off x="2797625" y="3616248"/>
                <a:ext cx="4938202" cy="830997"/>
              </a:xfrm>
              <a:prstGeom prst="rect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Succinctness: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𝑝𝑜𝑙𝑦𝑙𝑜𝑔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F12CD3-55C9-3D42-84BD-913A69CF2E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7625" y="3616248"/>
                <a:ext cx="4938202" cy="830997"/>
              </a:xfrm>
              <a:prstGeom prst="rect">
                <a:avLst/>
              </a:prstGeom>
              <a:blipFill>
                <a:blip r:embed="rId3"/>
                <a:stretch>
                  <a:fillRect l="-1790" t="-5970" b="-10448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B428C2D-A2D0-3642-8B95-10015FFC0B7F}"/>
                  </a:ext>
                </a:extLst>
              </p:cNvPr>
              <p:cNvSpPr/>
              <p:nvPr/>
            </p:nvSpPr>
            <p:spPr>
              <a:xfrm>
                <a:off x="1375709" y="1647535"/>
                <a:ext cx="1833770" cy="38762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B428C2D-A2D0-3642-8B95-10015FFC0B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709" y="1647535"/>
                <a:ext cx="1833770" cy="3876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17ECB518-97A6-0F40-AAF1-21C5BD0DD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SNARKs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89C5E64-9712-2E45-94FB-5AE9198455B8}"/>
                  </a:ext>
                </a:extLst>
              </p:cNvPr>
              <p:cNvSpPr/>
              <p:nvPr/>
            </p:nvSpPr>
            <p:spPr>
              <a:xfrm>
                <a:off x="6613901" y="1664050"/>
                <a:ext cx="658095" cy="38908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89C5E64-9712-2E45-94FB-5AE9198455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901" y="1664050"/>
                <a:ext cx="658095" cy="3890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8E7464-467E-DB47-9935-94238AE2E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E3CF8AD-D4B7-784E-9067-1294D7AF6264}"/>
                  </a:ext>
                </a:extLst>
              </p:cNvPr>
              <p:cNvSpPr/>
              <p:nvPr/>
            </p:nvSpPr>
            <p:spPr>
              <a:xfrm>
                <a:off x="3798062" y="1204164"/>
                <a:ext cx="2111684" cy="830997"/>
              </a:xfrm>
              <a:prstGeom prst="rect">
                <a:avLst/>
              </a:prstGeom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dirty="0"/>
                  <a:t> - circuit computing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E3CF8AD-D4B7-784E-9067-1294D7AF62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062" y="1204164"/>
                <a:ext cx="2111684" cy="830997"/>
              </a:xfrm>
              <a:prstGeom prst="rect">
                <a:avLst/>
              </a:prstGeom>
              <a:blipFill>
                <a:blip r:embed="rId6"/>
                <a:stretch>
                  <a:fillRect l="-4167" t="-5970" b="-11940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48E234DE-1F22-C945-9CAB-ED0E9FCD2231}"/>
              </a:ext>
            </a:extLst>
          </p:cNvPr>
          <p:cNvSpPr/>
          <p:nvPr/>
        </p:nvSpPr>
        <p:spPr>
          <a:xfrm>
            <a:off x="107234" y="1580791"/>
            <a:ext cx="14625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Inputs: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7F8308C-2428-774A-8600-FA796ABDB2A0}"/>
                  </a:ext>
                </a:extLst>
              </p:cNvPr>
              <p:cNvSpPr txBox="1"/>
              <p:nvPr/>
            </p:nvSpPr>
            <p:spPr>
              <a:xfrm>
                <a:off x="7433301" y="1697351"/>
                <a:ext cx="160346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2000" dirty="0"/>
              </a:p>
              <a:p>
                <a:pPr algn="ctr"/>
                <a:r>
                  <a:rPr lang="en-US" sz="2000" dirty="0"/>
                  <a:t>Accept</a:t>
                </a:r>
              </a:p>
              <a:p>
                <a:pPr algn="ctr"/>
                <a:endParaRPr lang="en-US" sz="2000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7F8308C-2428-774A-8600-FA796ABDB2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3301" y="1697351"/>
                <a:ext cx="1603465" cy="1015663"/>
              </a:xfrm>
              <a:prstGeom prst="rect">
                <a:avLst/>
              </a:prstGeom>
              <a:blipFill>
                <a:blip r:embed="rId7"/>
                <a:stretch>
                  <a:fillRect t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A65E1CF-258A-5C4A-8035-0A015EAC371F}"/>
                  </a:ext>
                </a:extLst>
              </p:cNvPr>
              <p:cNvSpPr/>
              <p:nvPr/>
            </p:nvSpPr>
            <p:spPr>
              <a:xfrm>
                <a:off x="107233" y="949575"/>
                <a:ext cx="2986674" cy="5091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/>
                  <a:t>Setup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𝑝𝑝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A65E1CF-258A-5C4A-8035-0A015EAC37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33" y="949575"/>
                <a:ext cx="2986674" cy="509178"/>
              </a:xfrm>
              <a:prstGeom prst="rect">
                <a:avLst/>
              </a:prstGeom>
              <a:blipFill>
                <a:blip r:embed="rId8"/>
                <a:stretch>
                  <a:fillRect l="-2954" t="-4878" b="-1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5ED32B94-D218-0247-B39D-921F7BB331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69801" y="2109134"/>
            <a:ext cx="1166324" cy="115191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6BE269D-2806-024F-B472-8A6A683F305D}"/>
              </a:ext>
            </a:extLst>
          </p:cNvPr>
          <p:cNvSpPr txBox="1"/>
          <p:nvPr/>
        </p:nvSpPr>
        <p:spPr>
          <a:xfrm>
            <a:off x="1675942" y="3115286"/>
            <a:ext cx="1330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Prover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2137F06-9441-424D-9DD6-CFA39807B44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790" y="2109134"/>
            <a:ext cx="1005525" cy="115191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97A8BCC-DB80-CA4A-B885-ED56BC048947}"/>
                  </a:ext>
                </a:extLst>
              </p:cNvPr>
              <p:cNvSpPr txBox="1"/>
              <p:nvPr/>
            </p:nvSpPr>
            <p:spPr>
              <a:xfrm>
                <a:off x="4309937" y="2182044"/>
                <a:ext cx="6120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97A8BCC-DB80-CA4A-B885-ED56BC0489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937" y="2182044"/>
                <a:ext cx="612040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6776703-CFAF-1E47-95AD-9A8F12A845CC}"/>
              </a:ext>
            </a:extLst>
          </p:cNvPr>
          <p:cNvCxnSpPr>
            <a:cxnSpLocks/>
          </p:cNvCxnSpPr>
          <p:nvPr/>
        </p:nvCxnSpPr>
        <p:spPr>
          <a:xfrm rot="10800000" flipH="1">
            <a:off x="3169813" y="2755312"/>
            <a:ext cx="289228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Bent-Up Arrow 27">
            <a:extLst>
              <a:ext uri="{FF2B5EF4-FFF2-40B4-BE49-F238E27FC236}">
                <a16:creationId xmlns:a16="http://schemas.microsoft.com/office/drawing/2014/main" id="{3C8B6BBA-4E35-B543-AA6C-F94A06445955}"/>
              </a:ext>
            </a:extLst>
          </p:cNvPr>
          <p:cNvSpPr/>
          <p:nvPr/>
        </p:nvSpPr>
        <p:spPr>
          <a:xfrm>
            <a:off x="7674327" y="2368450"/>
            <a:ext cx="585253" cy="386862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39768F7-B6CF-3948-87F2-94542FEBCB3A}"/>
              </a:ext>
            </a:extLst>
          </p:cNvPr>
          <p:cNvSpPr txBox="1"/>
          <p:nvPr/>
        </p:nvSpPr>
        <p:spPr>
          <a:xfrm>
            <a:off x="6596350" y="3183705"/>
            <a:ext cx="1121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Verifier</a:t>
            </a:r>
          </a:p>
        </p:txBody>
      </p:sp>
    </p:spTree>
    <p:extLst>
      <p:ext uri="{BB962C8B-B14F-4D97-AF65-F5344CB8AC3E}">
        <p14:creationId xmlns:p14="http://schemas.microsoft.com/office/powerpoint/2010/main" val="16320261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88ED1-EE68-F940-8FA8-E29F2C5C3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GKR Interactive Proof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6F8CFE-00DD-D54E-AD94-9CB3BF6D9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57A17-F02D-084E-B822-57358062E661}"/>
              </a:ext>
            </a:extLst>
          </p:cNvPr>
          <p:cNvSpPr/>
          <p:nvPr/>
        </p:nvSpPr>
        <p:spPr>
          <a:xfrm>
            <a:off x="1009338" y="1528996"/>
            <a:ext cx="6610662" cy="6295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Output gates (layer 0)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5BBFB83-4EC3-494A-90D7-E376F1AB79F0}"/>
              </a:ext>
            </a:extLst>
          </p:cNvPr>
          <p:cNvCxnSpPr/>
          <p:nvPr/>
        </p:nvCxnSpPr>
        <p:spPr>
          <a:xfrm flipV="1">
            <a:off x="1783830" y="1109272"/>
            <a:ext cx="0" cy="299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8E36B18-B563-D746-A91A-3A84DA25D308}"/>
              </a:ext>
            </a:extLst>
          </p:cNvPr>
          <p:cNvCxnSpPr/>
          <p:nvPr/>
        </p:nvCxnSpPr>
        <p:spPr>
          <a:xfrm flipV="1">
            <a:off x="2251023" y="1109271"/>
            <a:ext cx="0" cy="299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9CF30EF-249E-0646-A1DA-44193F112DFD}"/>
              </a:ext>
            </a:extLst>
          </p:cNvPr>
          <p:cNvCxnSpPr/>
          <p:nvPr/>
        </p:nvCxnSpPr>
        <p:spPr>
          <a:xfrm flipV="1">
            <a:off x="2910591" y="1109271"/>
            <a:ext cx="0" cy="299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CC0125C-C2E2-6348-AB51-4EC21AFCCB6E}"/>
              </a:ext>
            </a:extLst>
          </p:cNvPr>
          <p:cNvCxnSpPr/>
          <p:nvPr/>
        </p:nvCxnSpPr>
        <p:spPr>
          <a:xfrm flipV="1">
            <a:off x="3572657" y="1109270"/>
            <a:ext cx="0" cy="299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59A03BD-DD0E-1741-B0F5-51B4C383BCD9}"/>
              </a:ext>
            </a:extLst>
          </p:cNvPr>
          <p:cNvCxnSpPr/>
          <p:nvPr/>
        </p:nvCxnSpPr>
        <p:spPr>
          <a:xfrm flipV="1">
            <a:off x="5383968" y="1109272"/>
            <a:ext cx="0" cy="299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9DCA480-7630-1B4D-89D6-64E54BF74E55}"/>
              </a:ext>
            </a:extLst>
          </p:cNvPr>
          <p:cNvCxnSpPr/>
          <p:nvPr/>
        </p:nvCxnSpPr>
        <p:spPr>
          <a:xfrm flipV="1">
            <a:off x="5851161" y="1109271"/>
            <a:ext cx="0" cy="299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8EAFCF4-B064-5C48-A427-0F307516893D}"/>
              </a:ext>
            </a:extLst>
          </p:cNvPr>
          <p:cNvCxnSpPr/>
          <p:nvPr/>
        </p:nvCxnSpPr>
        <p:spPr>
          <a:xfrm flipV="1">
            <a:off x="6510729" y="1109271"/>
            <a:ext cx="0" cy="299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21D491D-1795-8F40-A5D9-1BBFB5906E09}"/>
              </a:ext>
            </a:extLst>
          </p:cNvPr>
          <p:cNvCxnSpPr/>
          <p:nvPr/>
        </p:nvCxnSpPr>
        <p:spPr>
          <a:xfrm flipV="1">
            <a:off x="7172795" y="1109270"/>
            <a:ext cx="0" cy="299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98C451E1-01F4-7F4F-8F6B-1013E6F0B43B}"/>
              </a:ext>
            </a:extLst>
          </p:cNvPr>
          <p:cNvSpPr/>
          <p:nvPr/>
        </p:nvSpPr>
        <p:spPr>
          <a:xfrm>
            <a:off x="1009338" y="2727109"/>
            <a:ext cx="6610662" cy="6295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Layer 1 Gates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128B3D7-C863-3141-BD74-2CDE0BF96607}"/>
              </a:ext>
            </a:extLst>
          </p:cNvPr>
          <p:cNvCxnSpPr/>
          <p:nvPr/>
        </p:nvCxnSpPr>
        <p:spPr>
          <a:xfrm flipV="1">
            <a:off x="1783830" y="2307385"/>
            <a:ext cx="0" cy="299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1DAE637-C46A-1544-B000-EB614884ED86}"/>
              </a:ext>
            </a:extLst>
          </p:cNvPr>
          <p:cNvCxnSpPr/>
          <p:nvPr/>
        </p:nvCxnSpPr>
        <p:spPr>
          <a:xfrm flipV="1">
            <a:off x="2251023" y="2307384"/>
            <a:ext cx="0" cy="299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ED46B66-E4E4-FF4E-8274-A1885752EB73}"/>
              </a:ext>
            </a:extLst>
          </p:cNvPr>
          <p:cNvCxnSpPr/>
          <p:nvPr/>
        </p:nvCxnSpPr>
        <p:spPr>
          <a:xfrm flipV="1">
            <a:off x="2910591" y="2307384"/>
            <a:ext cx="0" cy="299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625148D-56E0-9749-B230-892B32BD1DA5}"/>
              </a:ext>
            </a:extLst>
          </p:cNvPr>
          <p:cNvCxnSpPr/>
          <p:nvPr/>
        </p:nvCxnSpPr>
        <p:spPr>
          <a:xfrm flipV="1">
            <a:off x="3572657" y="2307383"/>
            <a:ext cx="0" cy="299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123BFD7-4874-D84E-A369-339D34D8C398}"/>
              </a:ext>
            </a:extLst>
          </p:cNvPr>
          <p:cNvCxnSpPr/>
          <p:nvPr/>
        </p:nvCxnSpPr>
        <p:spPr>
          <a:xfrm flipV="1">
            <a:off x="5383968" y="2307385"/>
            <a:ext cx="0" cy="299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D9CB233-D2C6-4242-879E-0CA39B9271A9}"/>
              </a:ext>
            </a:extLst>
          </p:cNvPr>
          <p:cNvCxnSpPr/>
          <p:nvPr/>
        </p:nvCxnSpPr>
        <p:spPr>
          <a:xfrm flipV="1">
            <a:off x="5851161" y="2307384"/>
            <a:ext cx="0" cy="299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C6AFB3E-5194-D549-8D42-0208290C77DE}"/>
              </a:ext>
            </a:extLst>
          </p:cNvPr>
          <p:cNvCxnSpPr/>
          <p:nvPr/>
        </p:nvCxnSpPr>
        <p:spPr>
          <a:xfrm flipV="1">
            <a:off x="6510729" y="2307384"/>
            <a:ext cx="0" cy="299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BB5F05B-2160-F84A-BFCA-26B333B55292}"/>
              </a:ext>
            </a:extLst>
          </p:cNvPr>
          <p:cNvCxnSpPr/>
          <p:nvPr/>
        </p:nvCxnSpPr>
        <p:spPr>
          <a:xfrm flipV="1">
            <a:off x="7172795" y="2307383"/>
            <a:ext cx="0" cy="299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DC317D14-005A-D14B-9849-32854458F483}"/>
              </a:ext>
            </a:extLst>
          </p:cNvPr>
          <p:cNvSpPr/>
          <p:nvPr/>
        </p:nvSpPr>
        <p:spPr>
          <a:xfrm>
            <a:off x="1161738" y="4094806"/>
            <a:ext cx="6610662" cy="6295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Layer d Gates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916BFDA-1EAC-E545-BC01-A122E221E1F6}"/>
              </a:ext>
            </a:extLst>
          </p:cNvPr>
          <p:cNvCxnSpPr/>
          <p:nvPr/>
        </p:nvCxnSpPr>
        <p:spPr>
          <a:xfrm flipV="1">
            <a:off x="1936230" y="4767264"/>
            <a:ext cx="0" cy="299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D9E3767-AC57-714D-8C8A-F1508FE97AA8}"/>
              </a:ext>
            </a:extLst>
          </p:cNvPr>
          <p:cNvCxnSpPr/>
          <p:nvPr/>
        </p:nvCxnSpPr>
        <p:spPr>
          <a:xfrm flipV="1">
            <a:off x="2403423" y="4767263"/>
            <a:ext cx="0" cy="299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DD5F71E-FA29-E14F-ADAF-FD70352EBA26}"/>
              </a:ext>
            </a:extLst>
          </p:cNvPr>
          <p:cNvCxnSpPr/>
          <p:nvPr/>
        </p:nvCxnSpPr>
        <p:spPr>
          <a:xfrm flipV="1">
            <a:off x="3062991" y="4767263"/>
            <a:ext cx="0" cy="299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3597D48-38E1-5441-8B79-77EB0886B19D}"/>
              </a:ext>
            </a:extLst>
          </p:cNvPr>
          <p:cNvCxnSpPr/>
          <p:nvPr/>
        </p:nvCxnSpPr>
        <p:spPr>
          <a:xfrm flipV="1">
            <a:off x="3725057" y="4767262"/>
            <a:ext cx="0" cy="299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B7AD90B-8612-A04E-A0B1-DD6F03E4C9D7}"/>
              </a:ext>
            </a:extLst>
          </p:cNvPr>
          <p:cNvCxnSpPr/>
          <p:nvPr/>
        </p:nvCxnSpPr>
        <p:spPr>
          <a:xfrm flipV="1">
            <a:off x="5536368" y="4767264"/>
            <a:ext cx="0" cy="299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F5C1DE3-09D7-5A44-B418-4F08404EA0EB}"/>
              </a:ext>
            </a:extLst>
          </p:cNvPr>
          <p:cNvCxnSpPr/>
          <p:nvPr/>
        </p:nvCxnSpPr>
        <p:spPr>
          <a:xfrm flipV="1">
            <a:off x="6003561" y="4767263"/>
            <a:ext cx="0" cy="299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85B9C25-ADCE-874F-BBF8-F4F4C4DD2EC8}"/>
              </a:ext>
            </a:extLst>
          </p:cNvPr>
          <p:cNvCxnSpPr/>
          <p:nvPr/>
        </p:nvCxnSpPr>
        <p:spPr>
          <a:xfrm flipV="1">
            <a:off x="6663129" y="4767263"/>
            <a:ext cx="0" cy="299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693A756-A0D5-6744-8797-5156C1272511}"/>
              </a:ext>
            </a:extLst>
          </p:cNvPr>
          <p:cNvCxnSpPr/>
          <p:nvPr/>
        </p:nvCxnSpPr>
        <p:spPr>
          <a:xfrm flipV="1">
            <a:off x="7325195" y="4767262"/>
            <a:ext cx="0" cy="299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9E0C68E2-BA99-2F43-BA92-E06A9780F338}"/>
              </a:ext>
            </a:extLst>
          </p:cNvPr>
          <p:cNvSpPr txBox="1"/>
          <p:nvPr/>
        </p:nvSpPr>
        <p:spPr>
          <a:xfrm>
            <a:off x="3967458" y="3250918"/>
            <a:ext cx="6944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 . . </a:t>
            </a:r>
          </a:p>
          <a:p>
            <a:r>
              <a:rPr lang="en-US" dirty="0"/>
              <a:t>. . .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B2CDFB4-63DB-D849-955B-1C5296E15A50}"/>
              </a:ext>
            </a:extLst>
          </p:cNvPr>
          <p:cNvSpPr txBox="1"/>
          <p:nvPr/>
        </p:nvSpPr>
        <p:spPr>
          <a:xfrm>
            <a:off x="4018803" y="4686330"/>
            <a:ext cx="1106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Inputs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E5BE4B7-7828-8148-8A76-9FAE6BAB8B0D}"/>
              </a:ext>
            </a:extLst>
          </p:cNvPr>
          <p:cNvSpPr txBox="1"/>
          <p:nvPr/>
        </p:nvSpPr>
        <p:spPr>
          <a:xfrm>
            <a:off x="3934051" y="1060885"/>
            <a:ext cx="1362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Outputs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C573C48-C9F8-8F4F-BC35-9F7D7D75C4E2}"/>
              </a:ext>
            </a:extLst>
          </p:cNvPr>
          <p:cNvCxnSpPr/>
          <p:nvPr/>
        </p:nvCxnSpPr>
        <p:spPr>
          <a:xfrm flipV="1">
            <a:off x="1783830" y="3795005"/>
            <a:ext cx="0" cy="299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3ACB03D-6C9B-5243-ADAE-39ED20C39E34}"/>
              </a:ext>
            </a:extLst>
          </p:cNvPr>
          <p:cNvCxnSpPr/>
          <p:nvPr/>
        </p:nvCxnSpPr>
        <p:spPr>
          <a:xfrm flipV="1">
            <a:off x="2251023" y="3795004"/>
            <a:ext cx="0" cy="299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150FB13-B5C5-5F41-96CB-E5FA206D73AE}"/>
              </a:ext>
            </a:extLst>
          </p:cNvPr>
          <p:cNvCxnSpPr/>
          <p:nvPr/>
        </p:nvCxnSpPr>
        <p:spPr>
          <a:xfrm flipV="1">
            <a:off x="2910591" y="3795004"/>
            <a:ext cx="0" cy="299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0EA8E6B-7995-D642-9360-9EE44E3061E5}"/>
              </a:ext>
            </a:extLst>
          </p:cNvPr>
          <p:cNvCxnSpPr/>
          <p:nvPr/>
        </p:nvCxnSpPr>
        <p:spPr>
          <a:xfrm flipV="1">
            <a:off x="3572657" y="3795003"/>
            <a:ext cx="0" cy="299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BE74090F-5D7E-E342-BDB0-A08CAE7D5E99}"/>
              </a:ext>
            </a:extLst>
          </p:cNvPr>
          <p:cNvCxnSpPr/>
          <p:nvPr/>
        </p:nvCxnSpPr>
        <p:spPr>
          <a:xfrm flipV="1">
            <a:off x="5383968" y="3795005"/>
            <a:ext cx="0" cy="299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030D458-3676-AD44-B86D-7FD5F0A0AAA3}"/>
              </a:ext>
            </a:extLst>
          </p:cNvPr>
          <p:cNvCxnSpPr/>
          <p:nvPr/>
        </p:nvCxnSpPr>
        <p:spPr>
          <a:xfrm flipV="1">
            <a:off x="5851161" y="3795004"/>
            <a:ext cx="0" cy="299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D7C1443-D671-CA40-9D5D-C8DB4A50BDF8}"/>
              </a:ext>
            </a:extLst>
          </p:cNvPr>
          <p:cNvCxnSpPr/>
          <p:nvPr/>
        </p:nvCxnSpPr>
        <p:spPr>
          <a:xfrm flipV="1">
            <a:off x="6510729" y="3795004"/>
            <a:ext cx="0" cy="299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731A658-0BE2-6A4F-A146-117A44251353}"/>
              </a:ext>
            </a:extLst>
          </p:cNvPr>
          <p:cNvCxnSpPr/>
          <p:nvPr/>
        </p:nvCxnSpPr>
        <p:spPr>
          <a:xfrm flipV="1">
            <a:off x="7172795" y="3795003"/>
            <a:ext cx="0" cy="299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58FD039-FF7F-884D-B9D5-56A53214E4D9}"/>
                  </a:ext>
                </a:extLst>
              </p:cNvPr>
              <p:cNvSpPr/>
              <p:nvPr/>
            </p:nvSpPr>
            <p:spPr>
              <a:xfrm>
                <a:off x="344773" y="1527894"/>
                <a:ext cx="8454451" cy="629587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𝐕</m:t>
                        </m:r>
                      </m:e>
                      <m:sub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d>
                      <m:dPr>
                        <m:ctrlP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𝐳</m:t>
                        </m:r>
                      </m:e>
                    </m:d>
                    <m:r>
                      <a:rPr lang="en-US" sz="20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lit/>
                          </m:rP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sSup>
                          <m:sSupPr>
                            <m:ctrlP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lit/>
                              </m:rP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}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20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b>
                                <m:r>
                                  <a:rPr lang="en-US" sz="20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sub>
                      <m:sup/>
                      <m:e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d>
                          <m:dPr>
                            <m:ctrlP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  <m:sub>
                                <m:r>
                                  <a:rPr lang="en-US" sz="20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0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  <m:sub>
                                <m:r>
                                  <a:rPr lang="en-US" sz="20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</m:d>
                          </m:e>
                        </m:d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  <m:d>
                          <m:dPr>
                            <m:ctrlP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sSub>
                          <m:sSubPr>
                            <m:ctrlP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b="1" dirty="0">
                    <a:solidFill>
                      <a:schemeClr val="tx1"/>
                    </a:solidFill>
                  </a:rPr>
                  <a:t> </a:t>
                </a:r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58FD039-FF7F-884D-B9D5-56A53214E4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773" y="1527894"/>
                <a:ext cx="8454451" cy="6295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4DC8C0E4-63E5-B746-9035-94CDE41C0E8D}"/>
                  </a:ext>
                </a:extLst>
              </p:cNvPr>
              <p:cNvSpPr/>
              <p:nvPr/>
            </p:nvSpPr>
            <p:spPr>
              <a:xfrm>
                <a:off x="239843" y="2742098"/>
                <a:ext cx="8454451" cy="629587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𝐕</m:t>
                        </m:r>
                      </m:e>
                      <m:sub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𝐳</m:t>
                        </m:r>
                      </m:e>
                    </m:d>
                    <m:r>
                      <a:rPr lang="en-US" sz="20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lit/>
                          </m:rP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sSup>
                          <m:sSupPr>
                            <m:ctrlP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lit/>
                              </m:rP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}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20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b>
                                <m:r>
                                  <a:rPr lang="en-US" sz="20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sub>
                      <m:sup/>
                      <m:e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d>
                          <m:dPr>
                            <m:ctrlP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  <m:sub>
                                <m:r>
                                  <a:rPr lang="en-US" sz="20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0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  <m:sub>
                                <m:r>
                                  <a:rPr lang="en-US" sz="20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</m:d>
                          </m:e>
                        </m:d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  <m:d>
                          <m:dPr>
                            <m:ctrlP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sSub>
                          <m:sSubPr>
                            <m:ctrlP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b="1" dirty="0">
                    <a:solidFill>
                      <a:schemeClr val="tx1"/>
                    </a:solidFill>
                  </a:rPr>
                  <a:t> </a:t>
                </a:r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4DC8C0E4-63E5-B746-9035-94CDE41C0E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43" y="2742098"/>
                <a:ext cx="8454451" cy="6295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85E64245-633F-BF4D-967D-36CA244D1EE7}"/>
                  </a:ext>
                </a:extLst>
              </p:cNvPr>
              <p:cNvSpPr/>
              <p:nvPr/>
            </p:nvSpPr>
            <p:spPr>
              <a:xfrm>
                <a:off x="434653" y="4094805"/>
                <a:ext cx="8454451" cy="629587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𝐕</m:t>
                        </m:r>
                      </m:e>
                      <m:sub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𝐝</m:t>
                        </m:r>
                      </m:sub>
                    </m:sSub>
                    <m:d>
                      <m:dPr>
                        <m:ctrlP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𝐳</m:t>
                        </m:r>
                      </m:e>
                    </m:d>
                    <m:r>
                      <a:rPr lang="en-US" sz="20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lit/>
                          </m:rP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sSup>
                          <m:sSupPr>
                            <m:ctrlP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lit/>
                              </m:rP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}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20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b>
                                <m:r>
                                  <a:rPr lang="en-US" sz="20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</m:sub>
                            </m:sSub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sub>
                      <m:sup/>
                      <m:e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d>
                          <m:dPr>
                            <m:ctrlP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  <m:sub>
                                <m:r>
                                  <a:rPr lang="en-US" sz="20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0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  <m:sub>
                                <m:r>
                                  <a:rPr lang="en-US" sz="20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</m:d>
                          </m:e>
                        </m:d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  <m:d>
                          <m:dPr>
                            <m:ctrlP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sSub>
                          <m:sSubPr>
                            <m:ctrlP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sub>
                        </m:sSub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b="1" dirty="0">
                    <a:solidFill>
                      <a:schemeClr val="tx1"/>
                    </a:solidFill>
                  </a:rPr>
                  <a:t> </a:t>
                </a:r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85E64245-633F-BF4D-967D-36CA244D1E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653" y="4094805"/>
                <a:ext cx="8454451" cy="6295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ctangular Callout 55">
            <a:extLst>
              <a:ext uri="{FF2B5EF4-FFF2-40B4-BE49-F238E27FC236}">
                <a16:creationId xmlns:a16="http://schemas.microsoft.com/office/drawing/2014/main" id="{814B1C1B-8D85-8544-890C-A91A310F02A7}"/>
              </a:ext>
            </a:extLst>
          </p:cNvPr>
          <p:cNvSpPr/>
          <p:nvPr/>
        </p:nvSpPr>
        <p:spPr>
          <a:xfrm>
            <a:off x="3646801" y="2711408"/>
            <a:ext cx="3300247" cy="1083595"/>
          </a:xfrm>
          <a:prstGeom prst="wedgeRectCallout">
            <a:avLst>
              <a:gd name="adj1" fmla="val -54646"/>
              <a:gd name="adj2" fmla="val -120107"/>
            </a:avLst>
          </a:prstGeom>
          <a:solidFill>
            <a:schemeClr val="dk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Degree 1</a:t>
            </a:r>
          </a:p>
          <a:p>
            <a:pPr algn="ctr"/>
            <a:r>
              <a:rPr lang="en-US" dirty="0"/>
              <a:t>2 </a:t>
            </a:r>
            <a:r>
              <a:rPr lang="en-US" dirty="0" err="1"/>
              <a:t>log|C</a:t>
            </a:r>
            <a:r>
              <a:rPr lang="en-US" dirty="0"/>
              <a:t>| variables </a:t>
            </a:r>
          </a:p>
        </p:txBody>
      </p:sp>
      <p:sp>
        <p:nvSpPr>
          <p:cNvPr id="26" name="Triangle 25">
            <a:extLst>
              <a:ext uri="{FF2B5EF4-FFF2-40B4-BE49-F238E27FC236}">
                <a16:creationId xmlns:a16="http://schemas.microsoft.com/office/drawing/2014/main" id="{D90C932F-5B12-7E46-863E-DAC7CF7F1542}"/>
              </a:ext>
            </a:extLst>
          </p:cNvPr>
          <p:cNvSpPr/>
          <p:nvPr/>
        </p:nvSpPr>
        <p:spPr>
          <a:xfrm>
            <a:off x="6003561" y="1963711"/>
            <a:ext cx="507168" cy="747697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AC84798-DBBF-D84B-898F-0C17F07D2E90}"/>
              </a:ext>
            </a:extLst>
          </p:cNvPr>
          <p:cNvSpPr/>
          <p:nvPr/>
        </p:nvSpPr>
        <p:spPr>
          <a:xfrm>
            <a:off x="6855301" y="1316542"/>
            <a:ext cx="2086329" cy="1170335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“Multilinear extension”</a:t>
            </a:r>
          </a:p>
        </p:txBody>
      </p:sp>
    </p:spTree>
    <p:extLst>
      <p:ext uri="{BB962C8B-B14F-4D97-AF65-F5344CB8AC3E}">
        <p14:creationId xmlns:p14="http://schemas.microsoft.com/office/powerpoint/2010/main" val="191211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  <p:bldP spid="26" grpId="0" animBg="1"/>
      <p:bldP spid="2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88ED1-EE68-F940-8FA8-E29F2C5C3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GKR Interactive Proof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6F8CFE-00DD-D54E-AD94-9CB3BF6D9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57A17-F02D-084E-B822-57358062E661}"/>
              </a:ext>
            </a:extLst>
          </p:cNvPr>
          <p:cNvSpPr/>
          <p:nvPr/>
        </p:nvSpPr>
        <p:spPr>
          <a:xfrm>
            <a:off x="1009338" y="1528996"/>
            <a:ext cx="6610662" cy="6295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Output gates (layer 0)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5BBFB83-4EC3-494A-90D7-E376F1AB79F0}"/>
              </a:ext>
            </a:extLst>
          </p:cNvPr>
          <p:cNvCxnSpPr/>
          <p:nvPr/>
        </p:nvCxnSpPr>
        <p:spPr>
          <a:xfrm flipV="1">
            <a:off x="1783830" y="1109272"/>
            <a:ext cx="0" cy="299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8E36B18-B563-D746-A91A-3A84DA25D308}"/>
              </a:ext>
            </a:extLst>
          </p:cNvPr>
          <p:cNvCxnSpPr/>
          <p:nvPr/>
        </p:nvCxnSpPr>
        <p:spPr>
          <a:xfrm flipV="1">
            <a:off x="2251023" y="1109271"/>
            <a:ext cx="0" cy="299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9CF30EF-249E-0646-A1DA-44193F112DFD}"/>
              </a:ext>
            </a:extLst>
          </p:cNvPr>
          <p:cNvCxnSpPr/>
          <p:nvPr/>
        </p:nvCxnSpPr>
        <p:spPr>
          <a:xfrm flipV="1">
            <a:off x="2910591" y="1109271"/>
            <a:ext cx="0" cy="299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CC0125C-C2E2-6348-AB51-4EC21AFCCB6E}"/>
              </a:ext>
            </a:extLst>
          </p:cNvPr>
          <p:cNvCxnSpPr/>
          <p:nvPr/>
        </p:nvCxnSpPr>
        <p:spPr>
          <a:xfrm flipV="1">
            <a:off x="3572657" y="1109270"/>
            <a:ext cx="0" cy="299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59A03BD-DD0E-1741-B0F5-51B4C383BCD9}"/>
              </a:ext>
            </a:extLst>
          </p:cNvPr>
          <p:cNvCxnSpPr/>
          <p:nvPr/>
        </p:nvCxnSpPr>
        <p:spPr>
          <a:xfrm flipV="1">
            <a:off x="5383968" y="1109272"/>
            <a:ext cx="0" cy="299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9DCA480-7630-1B4D-89D6-64E54BF74E55}"/>
              </a:ext>
            </a:extLst>
          </p:cNvPr>
          <p:cNvCxnSpPr/>
          <p:nvPr/>
        </p:nvCxnSpPr>
        <p:spPr>
          <a:xfrm flipV="1">
            <a:off x="5851161" y="1109271"/>
            <a:ext cx="0" cy="299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8EAFCF4-B064-5C48-A427-0F307516893D}"/>
              </a:ext>
            </a:extLst>
          </p:cNvPr>
          <p:cNvCxnSpPr/>
          <p:nvPr/>
        </p:nvCxnSpPr>
        <p:spPr>
          <a:xfrm flipV="1">
            <a:off x="6510729" y="1109271"/>
            <a:ext cx="0" cy="299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21D491D-1795-8F40-A5D9-1BBFB5906E09}"/>
              </a:ext>
            </a:extLst>
          </p:cNvPr>
          <p:cNvCxnSpPr/>
          <p:nvPr/>
        </p:nvCxnSpPr>
        <p:spPr>
          <a:xfrm flipV="1">
            <a:off x="7172795" y="1109270"/>
            <a:ext cx="0" cy="299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98C451E1-01F4-7F4F-8F6B-1013E6F0B43B}"/>
              </a:ext>
            </a:extLst>
          </p:cNvPr>
          <p:cNvSpPr/>
          <p:nvPr/>
        </p:nvSpPr>
        <p:spPr>
          <a:xfrm>
            <a:off x="1009338" y="2727109"/>
            <a:ext cx="6610662" cy="6295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Layer 1 Gates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128B3D7-C863-3141-BD74-2CDE0BF96607}"/>
              </a:ext>
            </a:extLst>
          </p:cNvPr>
          <p:cNvCxnSpPr/>
          <p:nvPr/>
        </p:nvCxnSpPr>
        <p:spPr>
          <a:xfrm flipV="1">
            <a:off x="1783830" y="2307385"/>
            <a:ext cx="0" cy="299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1DAE637-C46A-1544-B000-EB614884ED86}"/>
              </a:ext>
            </a:extLst>
          </p:cNvPr>
          <p:cNvCxnSpPr/>
          <p:nvPr/>
        </p:nvCxnSpPr>
        <p:spPr>
          <a:xfrm flipV="1">
            <a:off x="2251023" y="2307384"/>
            <a:ext cx="0" cy="299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ED46B66-E4E4-FF4E-8274-A1885752EB73}"/>
              </a:ext>
            </a:extLst>
          </p:cNvPr>
          <p:cNvCxnSpPr/>
          <p:nvPr/>
        </p:nvCxnSpPr>
        <p:spPr>
          <a:xfrm flipV="1">
            <a:off x="2910591" y="2307384"/>
            <a:ext cx="0" cy="299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625148D-56E0-9749-B230-892B32BD1DA5}"/>
              </a:ext>
            </a:extLst>
          </p:cNvPr>
          <p:cNvCxnSpPr/>
          <p:nvPr/>
        </p:nvCxnSpPr>
        <p:spPr>
          <a:xfrm flipV="1">
            <a:off x="3572657" y="2307383"/>
            <a:ext cx="0" cy="299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123BFD7-4874-D84E-A369-339D34D8C398}"/>
              </a:ext>
            </a:extLst>
          </p:cNvPr>
          <p:cNvCxnSpPr/>
          <p:nvPr/>
        </p:nvCxnSpPr>
        <p:spPr>
          <a:xfrm flipV="1">
            <a:off x="5383968" y="2307385"/>
            <a:ext cx="0" cy="299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D9CB233-D2C6-4242-879E-0CA39B9271A9}"/>
              </a:ext>
            </a:extLst>
          </p:cNvPr>
          <p:cNvCxnSpPr/>
          <p:nvPr/>
        </p:nvCxnSpPr>
        <p:spPr>
          <a:xfrm flipV="1">
            <a:off x="5851161" y="2307384"/>
            <a:ext cx="0" cy="299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C6AFB3E-5194-D549-8D42-0208290C77DE}"/>
              </a:ext>
            </a:extLst>
          </p:cNvPr>
          <p:cNvCxnSpPr/>
          <p:nvPr/>
        </p:nvCxnSpPr>
        <p:spPr>
          <a:xfrm flipV="1">
            <a:off x="6510729" y="2307384"/>
            <a:ext cx="0" cy="299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BB5F05B-2160-F84A-BFCA-26B333B55292}"/>
              </a:ext>
            </a:extLst>
          </p:cNvPr>
          <p:cNvCxnSpPr/>
          <p:nvPr/>
        </p:nvCxnSpPr>
        <p:spPr>
          <a:xfrm flipV="1">
            <a:off x="7172795" y="2307383"/>
            <a:ext cx="0" cy="299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DC317D14-005A-D14B-9849-32854458F483}"/>
              </a:ext>
            </a:extLst>
          </p:cNvPr>
          <p:cNvSpPr/>
          <p:nvPr/>
        </p:nvSpPr>
        <p:spPr>
          <a:xfrm>
            <a:off x="1161738" y="4094806"/>
            <a:ext cx="6610662" cy="6295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Layer d Gates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916BFDA-1EAC-E545-BC01-A122E221E1F6}"/>
              </a:ext>
            </a:extLst>
          </p:cNvPr>
          <p:cNvCxnSpPr/>
          <p:nvPr/>
        </p:nvCxnSpPr>
        <p:spPr>
          <a:xfrm flipV="1">
            <a:off x="1936230" y="4767264"/>
            <a:ext cx="0" cy="299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D9E3767-AC57-714D-8C8A-F1508FE97AA8}"/>
              </a:ext>
            </a:extLst>
          </p:cNvPr>
          <p:cNvCxnSpPr/>
          <p:nvPr/>
        </p:nvCxnSpPr>
        <p:spPr>
          <a:xfrm flipV="1">
            <a:off x="2403423" y="4767263"/>
            <a:ext cx="0" cy="299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DD5F71E-FA29-E14F-ADAF-FD70352EBA26}"/>
              </a:ext>
            </a:extLst>
          </p:cNvPr>
          <p:cNvCxnSpPr/>
          <p:nvPr/>
        </p:nvCxnSpPr>
        <p:spPr>
          <a:xfrm flipV="1">
            <a:off x="3062991" y="4767263"/>
            <a:ext cx="0" cy="299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3597D48-38E1-5441-8B79-77EB0886B19D}"/>
              </a:ext>
            </a:extLst>
          </p:cNvPr>
          <p:cNvCxnSpPr/>
          <p:nvPr/>
        </p:nvCxnSpPr>
        <p:spPr>
          <a:xfrm flipV="1">
            <a:off x="3725057" y="4767262"/>
            <a:ext cx="0" cy="299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B7AD90B-8612-A04E-A0B1-DD6F03E4C9D7}"/>
              </a:ext>
            </a:extLst>
          </p:cNvPr>
          <p:cNvCxnSpPr/>
          <p:nvPr/>
        </p:nvCxnSpPr>
        <p:spPr>
          <a:xfrm flipV="1">
            <a:off x="5536368" y="4767264"/>
            <a:ext cx="0" cy="299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F5C1DE3-09D7-5A44-B418-4F08404EA0EB}"/>
              </a:ext>
            </a:extLst>
          </p:cNvPr>
          <p:cNvCxnSpPr/>
          <p:nvPr/>
        </p:nvCxnSpPr>
        <p:spPr>
          <a:xfrm flipV="1">
            <a:off x="6003561" y="4767263"/>
            <a:ext cx="0" cy="299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85B9C25-ADCE-874F-BBF8-F4F4C4DD2EC8}"/>
              </a:ext>
            </a:extLst>
          </p:cNvPr>
          <p:cNvCxnSpPr/>
          <p:nvPr/>
        </p:nvCxnSpPr>
        <p:spPr>
          <a:xfrm flipV="1">
            <a:off x="6663129" y="4767263"/>
            <a:ext cx="0" cy="299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693A756-A0D5-6744-8797-5156C1272511}"/>
              </a:ext>
            </a:extLst>
          </p:cNvPr>
          <p:cNvCxnSpPr/>
          <p:nvPr/>
        </p:nvCxnSpPr>
        <p:spPr>
          <a:xfrm flipV="1">
            <a:off x="7325195" y="4767262"/>
            <a:ext cx="0" cy="299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9E0C68E2-BA99-2F43-BA92-E06A9780F338}"/>
              </a:ext>
            </a:extLst>
          </p:cNvPr>
          <p:cNvSpPr txBox="1"/>
          <p:nvPr/>
        </p:nvSpPr>
        <p:spPr>
          <a:xfrm>
            <a:off x="3967458" y="3250918"/>
            <a:ext cx="6944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 . . </a:t>
            </a:r>
          </a:p>
          <a:p>
            <a:r>
              <a:rPr lang="en-US" dirty="0"/>
              <a:t>. . .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B2CDFB4-63DB-D849-955B-1C5296E15A50}"/>
              </a:ext>
            </a:extLst>
          </p:cNvPr>
          <p:cNvSpPr txBox="1"/>
          <p:nvPr/>
        </p:nvSpPr>
        <p:spPr>
          <a:xfrm>
            <a:off x="4018803" y="4686330"/>
            <a:ext cx="1106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Inputs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E5BE4B7-7828-8148-8A76-9FAE6BAB8B0D}"/>
              </a:ext>
            </a:extLst>
          </p:cNvPr>
          <p:cNvSpPr txBox="1"/>
          <p:nvPr/>
        </p:nvSpPr>
        <p:spPr>
          <a:xfrm>
            <a:off x="3934051" y="1060885"/>
            <a:ext cx="1362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Outputs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C573C48-C9F8-8F4F-BC35-9F7D7D75C4E2}"/>
              </a:ext>
            </a:extLst>
          </p:cNvPr>
          <p:cNvCxnSpPr/>
          <p:nvPr/>
        </p:nvCxnSpPr>
        <p:spPr>
          <a:xfrm flipV="1">
            <a:off x="1783830" y="3795005"/>
            <a:ext cx="0" cy="299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3ACB03D-6C9B-5243-ADAE-39ED20C39E34}"/>
              </a:ext>
            </a:extLst>
          </p:cNvPr>
          <p:cNvCxnSpPr/>
          <p:nvPr/>
        </p:nvCxnSpPr>
        <p:spPr>
          <a:xfrm flipV="1">
            <a:off x="2251023" y="3795004"/>
            <a:ext cx="0" cy="299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150FB13-B5C5-5F41-96CB-E5FA206D73AE}"/>
              </a:ext>
            </a:extLst>
          </p:cNvPr>
          <p:cNvCxnSpPr/>
          <p:nvPr/>
        </p:nvCxnSpPr>
        <p:spPr>
          <a:xfrm flipV="1">
            <a:off x="2910591" y="3795004"/>
            <a:ext cx="0" cy="299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0EA8E6B-7995-D642-9360-9EE44E3061E5}"/>
              </a:ext>
            </a:extLst>
          </p:cNvPr>
          <p:cNvCxnSpPr/>
          <p:nvPr/>
        </p:nvCxnSpPr>
        <p:spPr>
          <a:xfrm flipV="1">
            <a:off x="3572657" y="3795003"/>
            <a:ext cx="0" cy="299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BE74090F-5D7E-E342-BDB0-A08CAE7D5E99}"/>
              </a:ext>
            </a:extLst>
          </p:cNvPr>
          <p:cNvCxnSpPr/>
          <p:nvPr/>
        </p:nvCxnSpPr>
        <p:spPr>
          <a:xfrm flipV="1">
            <a:off x="5383968" y="3795005"/>
            <a:ext cx="0" cy="299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030D458-3676-AD44-B86D-7FD5F0A0AAA3}"/>
              </a:ext>
            </a:extLst>
          </p:cNvPr>
          <p:cNvCxnSpPr/>
          <p:nvPr/>
        </p:nvCxnSpPr>
        <p:spPr>
          <a:xfrm flipV="1">
            <a:off x="5851161" y="3795004"/>
            <a:ext cx="0" cy="299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D7C1443-D671-CA40-9D5D-C8DB4A50BDF8}"/>
              </a:ext>
            </a:extLst>
          </p:cNvPr>
          <p:cNvCxnSpPr/>
          <p:nvPr/>
        </p:nvCxnSpPr>
        <p:spPr>
          <a:xfrm flipV="1">
            <a:off x="6510729" y="3795004"/>
            <a:ext cx="0" cy="299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731A658-0BE2-6A4F-A146-117A44251353}"/>
              </a:ext>
            </a:extLst>
          </p:cNvPr>
          <p:cNvCxnSpPr/>
          <p:nvPr/>
        </p:nvCxnSpPr>
        <p:spPr>
          <a:xfrm flipV="1">
            <a:off x="7172795" y="3795003"/>
            <a:ext cx="0" cy="299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58FD039-FF7F-884D-B9D5-56A53214E4D9}"/>
                  </a:ext>
                </a:extLst>
              </p:cNvPr>
              <p:cNvSpPr/>
              <p:nvPr/>
            </p:nvSpPr>
            <p:spPr>
              <a:xfrm>
                <a:off x="344773" y="1527894"/>
                <a:ext cx="8454451" cy="629587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𝐕</m:t>
                        </m:r>
                      </m:e>
                      <m:sub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d>
                      <m:dPr>
                        <m:ctrlP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𝐳</m:t>
                        </m:r>
                      </m:e>
                    </m:d>
                    <m:r>
                      <a:rPr lang="en-US" sz="20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lit/>
                          </m:rP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sSup>
                          <m:sSupPr>
                            <m:ctrlP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lit/>
                              </m:rP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}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20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b>
                                <m:r>
                                  <a:rPr lang="en-US" sz="20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sub>
                      <m:sup/>
                      <m:e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d>
                          <m:dPr>
                            <m:ctrlP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  <m:sub>
                                <m:r>
                                  <a:rPr lang="en-US" sz="20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0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  <m:sub>
                                <m:r>
                                  <a:rPr lang="en-US" sz="20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</m:d>
                          </m:e>
                        </m:d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  <m:d>
                          <m:dPr>
                            <m:ctrlP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sSub>
                          <m:sSubPr>
                            <m:ctrlP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b="1" dirty="0">
                    <a:solidFill>
                      <a:schemeClr val="tx1"/>
                    </a:solidFill>
                  </a:rPr>
                  <a:t> </a:t>
                </a:r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58FD039-FF7F-884D-B9D5-56A53214E4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773" y="1527894"/>
                <a:ext cx="8454451" cy="6295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4DC8C0E4-63E5-B746-9035-94CDE41C0E8D}"/>
                  </a:ext>
                </a:extLst>
              </p:cNvPr>
              <p:cNvSpPr/>
              <p:nvPr/>
            </p:nvSpPr>
            <p:spPr>
              <a:xfrm>
                <a:off x="239843" y="2742098"/>
                <a:ext cx="8454451" cy="629587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𝐕</m:t>
                        </m:r>
                      </m:e>
                      <m:sub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𝐳</m:t>
                        </m:r>
                      </m:e>
                    </m:d>
                    <m:r>
                      <a:rPr lang="en-US" sz="20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lit/>
                          </m:rP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sSup>
                          <m:sSupPr>
                            <m:ctrlP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lit/>
                              </m:rP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}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20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b>
                                <m:r>
                                  <a:rPr lang="en-US" sz="20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sub>
                      <m:sup/>
                      <m:e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d>
                          <m:dPr>
                            <m:ctrlP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  <m:sub>
                                <m:r>
                                  <a:rPr lang="en-US" sz="20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0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  <m:sub>
                                <m:r>
                                  <a:rPr lang="en-US" sz="20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</m:d>
                          </m:e>
                        </m:d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  <m:d>
                          <m:dPr>
                            <m:ctrlP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sSub>
                          <m:sSubPr>
                            <m:ctrlP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b="1" dirty="0">
                    <a:solidFill>
                      <a:schemeClr val="tx1"/>
                    </a:solidFill>
                  </a:rPr>
                  <a:t> </a:t>
                </a:r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4DC8C0E4-63E5-B746-9035-94CDE41C0E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43" y="2742098"/>
                <a:ext cx="8454451" cy="6295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85E64245-633F-BF4D-967D-36CA244D1EE7}"/>
                  </a:ext>
                </a:extLst>
              </p:cNvPr>
              <p:cNvSpPr/>
              <p:nvPr/>
            </p:nvSpPr>
            <p:spPr>
              <a:xfrm>
                <a:off x="434653" y="4094805"/>
                <a:ext cx="8454451" cy="629587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𝐕</m:t>
                        </m:r>
                      </m:e>
                      <m:sub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𝐝</m:t>
                        </m:r>
                      </m:sub>
                    </m:sSub>
                    <m:d>
                      <m:dPr>
                        <m:ctrlP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𝐳</m:t>
                        </m:r>
                      </m:e>
                    </m:d>
                    <m:r>
                      <a:rPr lang="en-US" sz="20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lit/>
                          </m:rP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sSup>
                          <m:sSupPr>
                            <m:ctrlP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lit/>
                              </m:rP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}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20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b>
                                <m:r>
                                  <a:rPr lang="en-US" sz="20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</m:sub>
                            </m:sSub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sub>
                      <m:sup/>
                      <m:e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d>
                          <m:dPr>
                            <m:ctrlP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  <m:sub>
                                <m:r>
                                  <a:rPr lang="en-US" sz="20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0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  <m:sub>
                                <m:r>
                                  <a:rPr lang="en-US" sz="20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</m:d>
                          </m:e>
                        </m:d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  <m:d>
                          <m:dPr>
                            <m:ctrlP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sSub>
                          <m:sSubPr>
                            <m:ctrlP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sub>
                        </m:sSub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b="1" dirty="0">
                    <a:solidFill>
                      <a:schemeClr val="tx1"/>
                    </a:solidFill>
                  </a:rPr>
                  <a:t> </a:t>
                </a:r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85E64245-633F-BF4D-967D-36CA244D1E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653" y="4094805"/>
                <a:ext cx="8454451" cy="6295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C42298B-77B8-1843-A4E4-DBB767E11196}"/>
                  </a:ext>
                </a:extLst>
              </p:cNvPr>
              <p:cNvSpPr/>
              <p:nvPr/>
            </p:nvSpPr>
            <p:spPr>
              <a:xfrm>
                <a:off x="1911179" y="2114074"/>
                <a:ext cx="5477690" cy="273411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Verifier sends random z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Sum-check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𝐸𝑣𝑎𝑙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Prover claims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Verifier sends random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Recurse sum-check on:</a:t>
                </a: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C42298B-77B8-1843-A4E4-DBB767E111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179" y="2114074"/>
                <a:ext cx="5477690" cy="27341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407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5A0BD-B1BC-E24F-BE2F-DAAC7A2F0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GKR as “Polynomial IOP”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56E2C-75D0-B441-8DF2-E93D9112E4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O(d log |C|) rounds</a:t>
            </a:r>
          </a:p>
          <a:p>
            <a:r>
              <a:rPr lang="en-US" dirty="0"/>
              <a:t>Queries are on low degree polynomials,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i.e. can be “read” entirely to evaluate (don’t require oracle access)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514C85-021F-0C48-9059-C31CD3185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5501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C334F-13D1-664D-A45A-8113CCDF4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Libra [XZZPS’19]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FC028-0A8E-AC45-AADF-AA5CC3779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Improvements to GKR</a:t>
            </a:r>
          </a:p>
          <a:p>
            <a:r>
              <a:rPr lang="en-US" dirty="0"/>
              <a:t>Reduce GKR prover time from </a:t>
            </a:r>
            <a:r>
              <a:rPr lang="en-US" b="1" dirty="0"/>
              <a:t>quasi-linear</a:t>
            </a:r>
            <a:r>
              <a:rPr lang="en-US" dirty="0"/>
              <a:t> to </a:t>
            </a:r>
            <a:r>
              <a:rPr lang="en-US" b="1" dirty="0"/>
              <a:t>linear</a:t>
            </a:r>
          </a:p>
          <a:p>
            <a:r>
              <a:rPr lang="en-US" dirty="0"/>
              <a:t>ZK via small random masking polynomials</a:t>
            </a:r>
          </a:p>
          <a:p>
            <a:pPr lvl="2">
              <a:buFont typeface="System Font Regular"/>
              <a:buChar char="-"/>
            </a:pPr>
            <a:r>
              <a:rPr lang="en-US" dirty="0"/>
              <a:t>Improvement of CFS’17</a:t>
            </a:r>
          </a:p>
          <a:p>
            <a:pPr lvl="2">
              <a:buFont typeface="System Font Regular"/>
              <a:buChar char="-"/>
            </a:pPr>
            <a:r>
              <a:rPr lang="en-US" dirty="0"/>
              <a:t>1 extra degree 1, O(log |C|)-variate polynomial oracle per level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45CB33-EE7F-084F-97D3-FCC6A8507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796DA7-517F-144C-B7B9-29CAC660C4F1}"/>
              </a:ext>
            </a:extLst>
          </p:cNvPr>
          <p:cNvSpPr/>
          <p:nvPr/>
        </p:nvSpPr>
        <p:spPr>
          <a:xfrm>
            <a:off x="4337154" y="3880045"/>
            <a:ext cx="3477718" cy="10245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Compiled with</a:t>
            </a:r>
            <a:r>
              <a:rPr lang="en-US" b="1" dirty="0"/>
              <a:t> hiding</a:t>
            </a:r>
            <a:r>
              <a:rPr lang="en-US" dirty="0"/>
              <a:t> multivariate polynomial commitment</a:t>
            </a:r>
          </a:p>
        </p:txBody>
      </p:sp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73FE0294-B9DC-7E4F-A912-A118D51DF738}"/>
              </a:ext>
            </a:extLst>
          </p:cNvPr>
          <p:cNvSpPr/>
          <p:nvPr/>
        </p:nvSpPr>
        <p:spPr>
          <a:xfrm>
            <a:off x="1573967" y="4227226"/>
            <a:ext cx="2518348" cy="916274"/>
          </a:xfrm>
          <a:prstGeom prst="wedgeRectCallout">
            <a:avLst>
              <a:gd name="adj1" fmla="val 64827"/>
              <a:gd name="adj2" fmla="val -278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Trusted setup</a:t>
            </a:r>
          </a:p>
          <a:p>
            <a:pPr algn="ctr"/>
            <a:r>
              <a:rPr lang="en-US" b="1" dirty="0"/>
              <a:t>[ZGKPP’17]</a:t>
            </a:r>
          </a:p>
        </p:txBody>
      </p:sp>
    </p:spTree>
    <p:extLst>
      <p:ext uri="{BB962C8B-B14F-4D97-AF65-F5344CB8AC3E}">
        <p14:creationId xmlns:p14="http://schemas.microsoft.com/office/powerpoint/2010/main" val="12064844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F5611-6DAA-E642-8526-043A100D9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Hyrax [WTsTW’17]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8ED78F-232C-0B4E-9B9E-8DA8EE5852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Also GKR to ZK via homomorphic commitments and polynomial commitments for multilinear polynomials</a:t>
                </a:r>
              </a:p>
              <a:p>
                <a:r>
                  <a:rPr lang="en-US" dirty="0"/>
                  <a:t>Related work: </a:t>
                </a:r>
                <a:r>
                  <a:rPr lang="en-US" dirty="0" err="1"/>
                  <a:t>zkVSQL</a:t>
                </a:r>
                <a:r>
                  <a:rPr lang="en-US" dirty="0"/>
                  <a:t> [ZGKPP’17]</a:t>
                </a:r>
              </a:p>
              <a:p>
                <a:r>
                  <a:rPr lang="en-US" dirty="0"/>
                  <a:t>Polynomial commitments have </a:t>
                </a:r>
                <a:r>
                  <a:rPr lang="en-US" b="1" dirty="0"/>
                  <a:t>square-root size evaluation openings</a:t>
                </a:r>
              </a:p>
              <a:p>
                <a:pPr lvl="2">
                  <a:buFont typeface="Wingdings" pitchFamily="2" charset="2"/>
                  <a:buChar char="Ø"/>
                </a:pPr>
                <a:r>
                  <a:rPr lang="en-US" dirty="0"/>
                  <a:t>Proof size O(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+√|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8ED78F-232C-0B4E-9B9E-8DA8EE5852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89" t="-1866" r="-10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82B1F2-B605-F84D-8D60-0013C4116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5" name="Rectangular Callout 4">
            <a:extLst>
              <a:ext uri="{FF2B5EF4-FFF2-40B4-BE49-F238E27FC236}">
                <a16:creationId xmlns:a16="http://schemas.microsoft.com/office/drawing/2014/main" id="{5A61E4A7-FA4B-B34D-9900-D0B4D02374E2}"/>
              </a:ext>
            </a:extLst>
          </p:cNvPr>
          <p:cNvSpPr/>
          <p:nvPr/>
        </p:nvSpPr>
        <p:spPr>
          <a:xfrm>
            <a:off x="6168452" y="3764470"/>
            <a:ext cx="2518348" cy="916274"/>
          </a:xfrm>
          <a:prstGeom prst="wedgeRectCallout">
            <a:avLst>
              <a:gd name="adj1" fmla="val -114935"/>
              <a:gd name="adj2" fmla="val -117301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No trusted setup</a:t>
            </a:r>
          </a:p>
        </p:txBody>
      </p:sp>
    </p:spTree>
    <p:extLst>
      <p:ext uri="{BB962C8B-B14F-4D97-AF65-F5344CB8AC3E}">
        <p14:creationId xmlns:p14="http://schemas.microsoft.com/office/powerpoint/2010/main" val="30664155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D9BF9-BD54-0242-962C-C6B9588BE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Spartan / Clover / BFL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A62D8D-5620-6B43-8C64-8A0EFAE995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Theorem [BTVW’14 / BFL’91]: </a:t>
                </a:r>
              </a:p>
              <a:p>
                <a:pPr marL="0" indent="0">
                  <a:buNone/>
                </a:pPr>
                <a:r>
                  <a:rPr lang="en-US" dirty="0"/>
                  <a:t>The satisfiability of any arithmetic circuit of size C has a representation as: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lit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}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func>
                          </m:sup>
                        </m:sSup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G composed of </a:t>
                </a:r>
                <a:r>
                  <a:rPr lang="en-US" b="1" dirty="0"/>
                  <a:t>witness polynomial </a:t>
                </a:r>
                <a:r>
                  <a:rPr lang="en-US" dirty="0"/>
                  <a:t>and </a:t>
                </a:r>
                <a:r>
                  <a:rPr lang="en-US" b="1" dirty="0"/>
                  <a:t>add, </a:t>
                </a:r>
                <a:r>
                  <a:rPr lang="en-US" b="1" dirty="0" err="1"/>
                  <a:t>mult</a:t>
                </a:r>
                <a:r>
                  <a:rPr lang="en-US" b="1" dirty="0"/>
                  <a:t>, </a:t>
                </a:r>
                <a:r>
                  <a:rPr lang="en-US" b="1" dirty="0" err="1"/>
                  <a:t>io</a:t>
                </a:r>
                <a:r>
                  <a:rPr lang="en-US" b="1" dirty="0"/>
                  <a:t> </a:t>
                </a:r>
                <a:r>
                  <a:rPr lang="en-US" dirty="0"/>
                  <a:t> polynomials</a:t>
                </a:r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A62D8D-5620-6B43-8C64-8A0EFAE995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98" t="-1866" r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7F26A6-1997-EA48-81C2-87C5A576C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5" name="Rectangular Callout 4">
            <a:extLst>
              <a:ext uri="{FF2B5EF4-FFF2-40B4-BE49-F238E27FC236}">
                <a16:creationId xmlns:a16="http://schemas.microsoft.com/office/drawing/2014/main" id="{785A6566-B3F4-4547-8E21-207EB583138B}"/>
              </a:ext>
            </a:extLst>
          </p:cNvPr>
          <p:cNvSpPr/>
          <p:nvPr/>
        </p:nvSpPr>
        <p:spPr>
          <a:xfrm>
            <a:off x="2590801" y="3850989"/>
            <a:ext cx="2518348" cy="916274"/>
          </a:xfrm>
          <a:prstGeom prst="wedgeRectCallout">
            <a:avLst>
              <a:gd name="adj1" fmla="val 7684"/>
              <a:gd name="adj2" fmla="val -11893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log C variables, degree 1</a:t>
            </a:r>
          </a:p>
        </p:txBody>
      </p:sp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550419C1-8CE8-F340-8F8E-5841182008CE}"/>
              </a:ext>
            </a:extLst>
          </p:cNvPr>
          <p:cNvSpPr/>
          <p:nvPr/>
        </p:nvSpPr>
        <p:spPr>
          <a:xfrm>
            <a:off x="5831175" y="3850989"/>
            <a:ext cx="2518348" cy="916274"/>
          </a:xfrm>
          <a:prstGeom prst="wedgeRectCallout">
            <a:avLst>
              <a:gd name="adj1" fmla="val 7684"/>
              <a:gd name="adj2" fmla="val -11893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3 log C variables, degree 1</a:t>
            </a:r>
          </a:p>
        </p:txBody>
      </p:sp>
    </p:spTree>
    <p:extLst>
      <p:ext uri="{BB962C8B-B14F-4D97-AF65-F5344CB8AC3E}">
        <p14:creationId xmlns:p14="http://schemas.microsoft.com/office/powerpoint/2010/main" val="2260312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D9BF9-BD54-0242-962C-C6B9588BE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Spartan / Clover / BFLS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A62D8D-5620-6B43-8C64-8A0EFAE995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Theorem [BTVW / BFLS]: </a:t>
                </a:r>
              </a:p>
              <a:p>
                <a:pPr marL="0" indent="0">
                  <a:buNone/>
                </a:pPr>
                <a:r>
                  <a:rPr lang="en-US" dirty="0"/>
                  <a:t>There exists a polynomial IOP for any NP relation with circuit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that has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3 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rounds, and </a:t>
                </a:r>
                <a:r>
                  <a:rPr lang="en-US" b="1" dirty="0"/>
                  <a:t>three </a:t>
                </a:r>
                <a:r>
                  <a:rPr lang="en-US" dirty="0"/>
                  <a:t>queries to a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func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variate polynomial oracle, and </a:t>
                </a:r>
                <a:r>
                  <a:rPr lang="en-US" b="1" dirty="0"/>
                  <a:t>one </a:t>
                </a:r>
                <a:r>
                  <a:rPr lang="en-US" dirty="0"/>
                  <a:t>query each to 3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func>
                  </m:oMath>
                </a14:m>
                <a:r>
                  <a:rPr lang="en-US" dirty="0"/>
                  <a:t> variate polynomial oracles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 </a:t>
                </a:r>
                <a:r>
                  <a:rPr lang="en-US" i="1" dirty="0"/>
                  <a:t>uniform circuits </a:t>
                </a:r>
                <a:r>
                  <a:rPr lang="en-US" dirty="0"/>
                  <a:t>only </a:t>
                </a:r>
                <a:r>
                  <a:rPr lang="en-US" b="1" dirty="0"/>
                  <a:t>three </a:t>
                </a:r>
                <a:r>
                  <a:rPr lang="en-US" dirty="0"/>
                  <a:t>queries to a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func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variable polynomial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A62D8D-5620-6B43-8C64-8A0EFAE995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98" t="-1866" r="-1852" b="-15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7F26A6-1997-EA48-81C2-87C5A576C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7074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D1F6E-621C-2F4C-9C9C-E96853A6E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Recent Comparison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25239-68B7-5B48-AFAB-A997EE0F4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95219"/>
            <a:ext cx="8229600" cy="3394075"/>
          </a:xfrm>
        </p:spPr>
        <p:txBody>
          <a:bodyPr/>
          <a:lstStyle/>
          <a:p>
            <a:r>
              <a:rPr lang="en-US" sz="2400" dirty="0"/>
              <a:t>Implementation comparison in [XZZPS’19]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E8FBA-D216-1C4C-A3CE-1A86EAEE7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29F08E-F9FA-EF4A-B0A0-F3E98BC54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3763"/>
            <a:ext cx="9144000" cy="341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8820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73D29-6D50-8849-A938-B5384D431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Transparent Setup Poly Commit!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E7B6BE-3733-4E44-89C1-16FDEC47B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1F407021-11A1-7F47-9F97-50D1BAEAA00B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457200" y="1045936"/>
                <a:ext cx="8229600" cy="4573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:r>
                  <a:rPr lang="en-US" b="1" u="sng" dirty="0"/>
                  <a:t>New work:</a:t>
                </a:r>
                <a:r>
                  <a:rPr lang="en-US" dirty="0"/>
                  <a:t> </a:t>
                </a:r>
                <a:r>
                  <a:rPr lang="en-US" sz="2400" dirty="0"/>
                  <a:t>Ben Fisch, </a:t>
                </a:r>
                <a:r>
                  <a:rPr lang="en-US" sz="2400" dirty="0" err="1"/>
                  <a:t>Benedikt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Bünz</a:t>
                </a:r>
                <a:r>
                  <a:rPr lang="en-US" sz="2400" dirty="0"/>
                  <a:t>, Alan </a:t>
                </a:r>
                <a:r>
                  <a:rPr lang="en-US" sz="2400" dirty="0" err="1"/>
                  <a:t>Szcepieniec</a:t>
                </a:r>
                <a:endParaRPr lang="en-US" sz="2400" b="1" u="sng" dirty="0"/>
              </a:p>
              <a:p>
                <a:pPr marL="0" indent="0">
                  <a:buNone/>
                </a:pPr>
                <a:r>
                  <a:rPr lang="en-US" dirty="0"/>
                  <a:t>Polynomial commitment scheme from groups of unknown order (e.g. Class Groups)</a:t>
                </a:r>
              </a:p>
              <a:p>
                <a:pPr lvl="1"/>
                <a:r>
                  <a:rPr lang="en-US" dirty="0"/>
                  <a:t>Transparent setup </a:t>
                </a:r>
              </a:p>
              <a:p>
                <a:pPr lvl="1"/>
                <a:r>
                  <a:rPr lang="en-US" dirty="0"/>
                  <a:t>Constant size commitment</a:t>
                </a:r>
              </a:p>
              <a:p>
                <a:pPr lvl="1"/>
                <a:r>
                  <a:rPr lang="en-US" dirty="0"/>
                  <a:t>O(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) communication in </a:t>
                </a:r>
                <a:r>
                  <a:rPr lang="en-US" b="1" dirty="0"/>
                  <a:t>Eval</a:t>
                </a:r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O(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) verification of </a:t>
                </a:r>
                <a:r>
                  <a:rPr lang="en-US" b="1" dirty="0"/>
                  <a:t>Eval</a:t>
                </a:r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Noninteractive via Fiat-Shamir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1F407021-11A1-7F47-9F97-50D1BAEAA00B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45936"/>
                <a:ext cx="8229600" cy="4573560"/>
              </a:xfrm>
              <a:prstGeom prst="rect">
                <a:avLst/>
              </a:prstGeom>
              <a:blipFill>
                <a:blip r:embed="rId3"/>
                <a:stretch>
                  <a:fillRect l="-1698" t="-1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81316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342E9-475B-1941-AA90-D0F086590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Supersonic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459C5-BE33-DA44-8C61-EBF5413942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Applying new polynomial commitment to Sonic polynomial IOP … </a:t>
            </a:r>
          </a:p>
          <a:p>
            <a:r>
              <a:rPr lang="en-US" dirty="0"/>
              <a:t>Trustless setup SNARK with </a:t>
            </a:r>
            <a:r>
              <a:rPr lang="en-US" b="1" dirty="0"/>
              <a:t>log n proof size </a:t>
            </a:r>
            <a:r>
              <a:rPr lang="en-US" dirty="0"/>
              <a:t>and </a:t>
            </a:r>
            <a:r>
              <a:rPr lang="en-US" b="1" dirty="0"/>
              <a:t>log n </a:t>
            </a:r>
            <a:r>
              <a:rPr lang="en-US" b="1" dirty="0" err="1"/>
              <a:t>verfication</a:t>
            </a:r>
            <a:r>
              <a:rPr lang="en-US" dirty="0"/>
              <a:t> , quasi-linear prover time + preprocessing</a:t>
            </a:r>
          </a:p>
          <a:p>
            <a:r>
              <a:rPr lang="en-US" dirty="0"/>
              <a:t>24kB proof size for million gate circuits (optimizations possible)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A3DC9A-1942-C648-93A2-EFFA1D923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912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F12CD3-55C9-3D42-84BD-913A69CF2E52}"/>
                  </a:ext>
                </a:extLst>
              </p:cNvPr>
              <p:cNvSpPr txBox="1"/>
              <p:nvPr/>
            </p:nvSpPr>
            <p:spPr>
              <a:xfrm>
                <a:off x="2797625" y="3616248"/>
                <a:ext cx="4938202" cy="1200329"/>
              </a:xfrm>
              <a:prstGeom prst="rect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Efficiency: </a:t>
                </a:r>
              </a:p>
              <a:p>
                <a:r>
                  <a:rPr lang="en-US" dirty="0"/>
                  <a:t>Verifier time &lt;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𝑝𝑜𝑙𝑦𝑙𝑜𝑔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F12CD3-55C9-3D42-84BD-913A69CF2E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7625" y="3616248"/>
                <a:ext cx="4938202" cy="1200329"/>
              </a:xfrm>
              <a:prstGeom prst="rect">
                <a:avLst/>
              </a:prstGeom>
              <a:blipFill>
                <a:blip r:embed="rId3"/>
                <a:stretch>
                  <a:fillRect l="-1790" t="-4167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B428C2D-A2D0-3642-8B95-10015FFC0B7F}"/>
                  </a:ext>
                </a:extLst>
              </p:cNvPr>
              <p:cNvSpPr/>
              <p:nvPr/>
            </p:nvSpPr>
            <p:spPr>
              <a:xfrm>
                <a:off x="1375709" y="1647535"/>
                <a:ext cx="1833770" cy="38762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B428C2D-A2D0-3642-8B95-10015FFC0B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709" y="1647535"/>
                <a:ext cx="1833770" cy="3876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17ECB518-97A6-0F40-AAF1-21C5BD0DD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SNARKs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89C5E64-9712-2E45-94FB-5AE9198455B8}"/>
                  </a:ext>
                </a:extLst>
              </p:cNvPr>
              <p:cNvSpPr/>
              <p:nvPr/>
            </p:nvSpPr>
            <p:spPr>
              <a:xfrm>
                <a:off x="6613901" y="1664050"/>
                <a:ext cx="658095" cy="38908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89C5E64-9712-2E45-94FB-5AE9198455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901" y="1664050"/>
                <a:ext cx="658095" cy="3890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8E7464-467E-DB47-9935-94238AE2E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E3CF8AD-D4B7-784E-9067-1294D7AF6264}"/>
                  </a:ext>
                </a:extLst>
              </p:cNvPr>
              <p:cNvSpPr/>
              <p:nvPr/>
            </p:nvSpPr>
            <p:spPr>
              <a:xfrm>
                <a:off x="3798062" y="1204164"/>
                <a:ext cx="2111684" cy="830997"/>
              </a:xfrm>
              <a:prstGeom prst="rect">
                <a:avLst/>
              </a:prstGeom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dirty="0"/>
                  <a:t> - circuit computing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E3CF8AD-D4B7-784E-9067-1294D7AF62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062" y="1204164"/>
                <a:ext cx="2111684" cy="830997"/>
              </a:xfrm>
              <a:prstGeom prst="rect">
                <a:avLst/>
              </a:prstGeom>
              <a:blipFill>
                <a:blip r:embed="rId6"/>
                <a:stretch>
                  <a:fillRect l="-4167" t="-5970" b="-11940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48E234DE-1F22-C945-9CAB-ED0E9FCD2231}"/>
              </a:ext>
            </a:extLst>
          </p:cNvPr>
          <p:cNvSpPr/>
          <p:nvPr/>
        </p:nvSpPr>
        <p:spPr>
          <a:xfrm>
            <a:off x="107234" y="1580791"/>
            <a:ext cx="14625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Inputs: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7F8308C-2428-774A-8600-FA796ABDB2A0}"/>
                  </a:ext>
                </a:extLst>
              </p:cNvPr>
              <p:cNvSpPr txBox="1"/>
              <p:nvPr/>
            </p:nvSpPr>
            <p:spPr>
              <a:xfrm>
                <a:off x="7433301" y="1697351"/>
                <a:ext cx="160346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2000" dirty="0"/>
              </a:p>
              <a:p>
                <a:pPr algn="ctr"/>
                <a:r>
                  <a:rPr lang="en-US" sz="2000" dirty="0"/>
                  <a:t>Accept</a:t>
                </a:r>
              </a:p>
              <a:p>
                <a:pPr algn="ctr"/>
                <a:endParaRPr lang="en-US" sz="2000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7F8308C-2428-774A-8600-FA796ABDB2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3301" y="1697351"/>
                <a:ext cx="1603465" cy="1015663"/>
              </a:xfrm>
              <a:prstGeom prst="rect">
                <a:avLst/>
              </a:prstGeom>
              <a:blipFill>
                <a:blip r:embed="rId7"/>
                <a:stretch>
                  <a:fillRect t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A65E1CF-258A-5C4A-8035-0A015EAC371F}"/>
                  </a:ext>
                </a:extLst>
              </p:cNvPr>
              <p:cNvSpPr/>
              <p:nvPr/>
            </p:nvSpPr>
            <p:spPr>
              <a:xfrm>
                <a:off x="107233" y="949575"/>
                <a:ext cx="2986674" cy="5091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/>
                  <a:t>Setup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𝑝𝑝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A65E1CF-258A-5C4A-8035-0A015EAC37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33" y="949575"/>
                <a:ext cx="2986674" cy="509178"/>
              </a:xfrm>
              <a:prstGeom prst="rect">
                <a:avLst/>
              </a:prstGeom>
              <a:blipFill>
                <a:blip r:embed="rId8"/>
                <a:stretch>
                  <a:fillRect l="-2954" t="-4878" b="-1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5ED32B94-D218-0247-B39D-921F7BB331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69801" y="2109134"/>
            <a:ext cx="1166324" cy="115191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6BE269D-2806-024F-B472-8A6A683F305D}"/>
              </a:ext>
            </a:extLst>
          </p:cNvPr>
          <p:cNvSpPr txBox="1"/>
          <p:nvPr/>
        </p:nvSpPr>
        <p:spPr>
          <a:xfrm>
            <a:off x="1675942" y="3115286"/>
            <a:ext cx="1330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Prover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2137F06-9441-424D-9DD6-CFA39807B44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790" y="2109134"/>
            <a:ext cx="1005525" cy="115191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97A8BCC-DB80-CA4A-B885-ED56BC048947}"/>
                  </a:ext>
                </a:extLst>
              </p:cNvPr>
              <p:cNvSpPr txBox="1"/>
              <p:nvPr/>
            </p:nvSpPr>
            <p:spPr>
              <a:xfrm>
                <a:off x="4309937" y="2182044"/>
                <a:ext cx="6120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97A8BCC-DB80-CA4A-B885-ED56BC0489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937" y="2182044"/>
                <a:ext cx="612040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6776703-CFAF-1E47-95AD-9A8F12A845CC}"/>
              </a:ext>
            </a:extLst>
          </p:cNvPr>
          <p:cNvCxnSpPr>
            <a:cxnSpLocks/>
          </p:cNvCxnSpPr>
          <p:nvPr/>
        </p:nvCxnSpPr>
        <p:spPr>
          <a:xfrm rot="10800000" flipH="1">
            <a:off x="3169813" y="2755312"/>
            <a:ext cx="289228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Bent-Up Arrow 27">
            <a:extLst>
              <a:ext uri="{FF2B5EF4-FFF2-40B4-BE49-F238E27FC236}">
                <a16:creationId xmlns:a16="http://schemas.microsoft.com/office/drawing/2014/main" id="{3C8B6BBA-4E35-B543-AA6C-F94A06445955}"/>
              </a:ext>
            </a:extLst>
          </p:cNvPr>
          <p:cNvSpPr/>
          <p:nvPr/>
        </p:nvSpPr>
        <p:spPr>
          <a:xfrm>
            <a:off x="7674327" y="2368450"/>
            <a:ext cx="585253" cy="386862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39768F7-B6CF-3948-87F2-94542FEBCB3A}"/>
              </a:ext>
            </a:extLst>
          </p:cNvPr>
          <p:cNvSpPr txBox="1"/>
          <p:nvPr/>
        </p:nvSpPr>
        <p:spPr>
          <a:xfrm>
            <a:off x="6596350" y="3183705"/>
            <a:ext cx="1121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Verifier</a:t>
            </a:r>
          </a:p>
        </p:txBody>
      </p:sp>
    </p:spTree>
    <p:extLst>
      <p:ext uri="{BB962C8B-B14F-4D97-AF65-F5344CB8AC3E}">
        <p14:creationId xmlns:p14="http://schemas.microsoft.com/office/powerpoint/2010/main" val="10939601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6D362-BC74-4C4A-AD44-4B1CF009B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Alan’s talk at </a:t>
            </a:r>
            <a:r>
              <a:rPr lang="en-US" dirty="0" err="1"/>
              <a:t>Starkware</a:t>
            </a:r>
            <a:r>
              <a:rPr lang="en-US" dirty="0"/>
              <a:t> Sessions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FC6BA-05E7-F14E-ABD4-277512B73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 Alan speak about more details on the new result next week!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B0D750-C75D-834E-A96A-38A9D308C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413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F85CCF-7CFA-E84D-A09E-A4BB621FF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00BE76-AAC6-0047-A903-D063C2EA5660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57346" name="Title 3">
            <a:extLst>
              <a:ext uri="{FF2B5EF4-FFF2-40B4-BE49-F238E27FC236}">
                <a16:creationId xmlns:a16="http://schemas.microsoft.com/office/drawing/2014/main" id="{ADF88BD1-A1D5-C14A-8D6E-8E07A817898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1808163"/>
            <a:ext cx="7772400" cy="695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Conclusion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7ECB518-97A6-0F40-AAF1-21C5BD0DD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SNARKs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8E7464-467E-DB47-9935-94238AE2E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F12CD3-55C9-3D42-84BD-913A69CF2E52}"/>
                  </a:ext>
                </a:extLst>
              </p:cNvPr>
              <p:cNvSpPr txBox="1"/>
              <p:nvPr/>
            </p:nvSpPr>
            <p:spPr>
              <a:xfrm>
                <a:off x="274625" y="3534175"/>
                <a:ext cx="8452150" cy="1569660"/>
              </a:xfrm>
              <a:prstGeom prst="rect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Knowledge extraction: </a:t>
                </a:r>
              </a:p>
              <a:p>
                <a:r>
                  <a:rPr lang="en-US" dirty="0"/>
                  <a:t>For all PPT </a:t>
                </a:r>
                <a:r>
                  <a:rPr lang="en-US" i="1" dirty="0"/>
                  <a:t>A</a:t>
                </a:r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:r>
                  <a:rPr lang="en-US" dirty="0" err="1"/>
                  <a:t>Pr</a:t>
                </a:r>
                <a:r>
                  <a:rPr lang="en-US" dirty="0"/>
                  <a:t> [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1]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is non</a:t>
                </a:r>
                <a:r>
                  <a:rPr lang="en-US" b="0" i="1" dirty="0" err="1">
                    <a:latin typeface="Cambria Math" panose="02040503050406030204" pitchFamily="18" charset="0"/>
                  </a:rPr>
                  <a:t>.negl</a:t>
                </a:r>
                <a:r>
                  <a:rPr lang="en-US" b="0" i="1" dirty="0">
                    <a:latin typeface="Cambria Math" panose="02040503050406030204" pitchFamily="18" charset="0"/>
                  </a:rPr>
                  <a:t>. over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𝑆𝑒𝑡𝑢𝑝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𝑝𝑝</m:t>
                        </m:r>
                      </m:e>
                    </m:d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then exists PPT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>
                    <a:latin typeface="Cambria Math" panose="02040503050406030204" pitchFamily="18" charset="0"/>
                  </a:rPr>
                  <a:t>that c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omputes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such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that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F12CD3-55C9-3D42-84BD-913A69CF2E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625" y="3534175"/>
                <a:ext cx="8452150" cy="1569660"/>
              </a:xfrm>
              <a:prstGeom prst="rect">
                <a:avLst/>
              </a:prstGeom>
              <a:blipFill>
                <a:blip r:embed="rId3"/>
                <a:stretch>
                  <a:fillRect l="-1199" t="-2381" b="-6349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CD846F5C-F48C-F14A-B39A-A8D67A8797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9801" y="2109134"/>
            <a:ext cx="1166324" cy="115191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3A567CA-3EF0-FB48-A22A-C7793976F497}"/>
              </a:ext>
            </a:extLst>
          </p:cNvPr>
          <p:cNvSpPr txBox="1"/>
          <p:nvPr/>
        </p:nvSpPr>
        <p:spPr>
          <a:xfrm>
            <a:off x="1675942" y="3115286"/>
            <a:ext cx="1330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Prover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337AF41-BD0B-9F42-97DA-AFE54F60F3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790" y="2109134"/>
            <a:ext cx="1005525" cy="115191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73E2DAA-8A4E-BC46-8D41-8D5746912205}"/>
              </a:ext>
            </a:extLst>
          </p:cNvPr>
          <p:cNvSpPr txBox="1"/>
          <p:nvPr/>
        </p:nvSpPr>
        <p:spPr>
          <a:xfrm>
            <a:off x="6596350" y="3183705"/>
            <a:ext cx="1121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Verifier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1F6F286-D819-4049-B8F1-91376B39E544}"/>
                  </a:ext>
                </a:extLst>
              </p:cNvPr>
              <p:cNvSpPr/>
              <p:nvPr/>
            </p:nvSpPr>
            <p:spPr>
              <a:xfrm>
                <a:off x="1375709" y="1647535"/>
                <a:ext cx="1833770" cy="38762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1F6F286-D819-4049-B8F1-91376B39E5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709" y="1647535"/>
                <a:ext cx="1833770" cy="3876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E51F73F-7541-2343-A3D7-CEDFA28E141C}"/>
                  </a:ext>
                </a:extLst>
              </p:cNvPr>
              <p:cNvSpPr txBox="1"/>
              <p:nvPr/>
            </p:nvSpPr>
            <p:spPr>
              <a:xfrm>
                <a:off x="4309937" y="2182044"/>
                <a:ext cx="6120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E51F73F-7541-2343-A3D7-CEDFA28E1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937" y="2182044"/>
                <a:ext cx="612040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EB58A09-9869-6D44-97E2-4114C3E7C41C}"/>
              </a:ext>
            </a:extLst>
          </p:cNvPr>
          <p:cNvCxnSpPr>
            <a:cxnSpLocks/>
          </p:cNvCxnSpPr>
          <p:nvPr/>
        </p:nvCxnSpPr>
        <p:spPr>
          <a:xfrm rot="10800000" flipH="1">
            <a:off x="3169813" y="2755312"/>
            <a:ext cx="289228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CD70DC8-F405-9142-A141-C616458D84D7}"/>
                  </a:ext>
                </a:extLst>
              </p:cNvPr>
              <p:cNvSpPr/>
              <p:nvPr/>
            </p:nvSpPr>
            <p:spPr>
              <a:xfrm>
                <a:off x="6613901" y="1664050"/>
                <a:ext cx="658095" cy="38908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CD70DC8-F405-9142-A141-C616458D84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901" y="1664050"/>
                <a:ext cx="658095" cy="3890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E717ED2-6D30-2A4B-8978-0717A8AD8E7B}"/>
                  </a:ext>
                </a:extLst>
              </p:cNvPr>
              <p:cNvSpPr/>
              <p:nvPr/>
            </p:nvSpPr>
            <p:spPr>
              <a:xfrm>
                <a:off x="3798062" y="1204164"/>
                <a:ext cx="2111684" cy="830997"/>
              </a:xfrm>
              <a:prstGeom prst="rect">
                <a:avLst/>
              </a:prstGeom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dirty="0"/>
                  <a:t> - circuit computing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E717ED2-6D30-2A4B-8978-0717A8AD8E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062" y="1204164"/>
                <a:ext cx="2111684" cy="830997"/>
              </a:xfrm>
              <a:prstGeom prst="rect">
                <a:avLst/>
              </a:prstGeom>
              <a:blipFill>
                <a:blip r:embed="rId9"/>
                <a:stretch>
                  <a:fillRect l="-4167" t="-5970" b="-11940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>
            <a:extLst>
              <a:ext uri="{FF2B5EF4-FFF2-40B4-BE49-F238E27FC236}">
                <a16:creationId xmlns:a16="http://schemas.microsoft.com/office/drawing/2014/main" id="{8812E125-2C70-3D48-B1C8-902D96FA488F}"/>
              </a:ext>
            </a:extLst>
          </p:cNvPr>
          <p:cNvSpPr/>
          <p:nvPr/>
        </p:nvSpPr>
        <p:spPr>
          <a:xfrm>
            <a:off x="107234" y="1580791"/>
            <a:ext cx="14625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Inputs:</a:t>
            </a:r>
          </a:p>
        </p:txBody>
      </p:sp>
      <p:sp>
        <p:nvSpPr>
          <p:cNvPr id="32" name="Bent-Up Arrow 31">
            <a:extLst>
              <a:ext uri="{FF2B5EF4-FFF2-40B4-BE49-F238E27FC236}">
                <a16:creationId xmlns:a16="http://schemas.microsoft.com/office/drawing/2014/main" id="{6DFA0089-158A-3640-B993-C252E247F450}"/>
              </a:ext>
            </a:extLst>
          </p:cNvPr>
          <p:cNvSpPr/>
          <p:nvPr/>
        </p:nvSpPr>
        <p:spPr>
          <a:xfrm>
            <a:off x="7674327" y="2368450"/>
            <a:ext cx="585253" cy="386862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4BE8820-BEBA-8848-B392-AFEFEA338A30}"/>
                  </a:ext>
                </a:extLst>
              </p:cNvPr>
              <p:cNvSpPr txBox="1"/>
              <p:nvPr/>
            </p:nvSpPr>
            <p:spPr>
              <a:xfrm>
                <a:off x="7433301" y="1697351"/>
                <a:ext cx="160346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2000" dirty="0"/>
              </a:p>
              <a:p>
                <a:pPr algn="ctr"/>
                <a:r>
                  <a:rPr lang="en-US" sz="2000" dirty="0"/>
                  <a:t>Accept</a:t>
                </a:r>
              </a:p>
              <a:p>
                <a:pPr algn="ctr"/>
                <a:endParaRPr lang="en-US" sz="2000" dirty="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4BE8820-BEBA-8848-B392-AFEFEA338A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3301" y="1697351"/>
                <a:ext cx="1603465" cy="1015663"/>
              </a:xfrm>
              <a:prstGeom prst="rect">
                <a:avLst/>
              </a:prstGeom>
              <a:blipFill>
                <a:blip r:embed="rId10"/>
                <a:stretch>
                  <a:fillRect t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75E298A-3D73-DD46-ACA6-3BE1CE92DA77}"/>
                  </a:ext>
                </a:extLst>
              </p:cNvPr>
              <p:cNvSpPr/>
              <p:nvPr/>
            </p:nvSpPr>
            <p:spPr>
              <a:xfrm>
                <a:off x="107233" y="949575"/>
                <a:ext cx="2986674" cy="5091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/>
                  <a:t>Setup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𝑝𝑝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75E298A-3D73-DD46-ACA6-3BE1CE92DA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33" y="949575"/>
                <a:ext cx="2986674" cy="509178"/>
              </a:xfrm>
              <a:prstGeom prst="rect">
                <a:avLst/>
              </a:prstGeom>
              <a:blipFill>
                <a:blip r:embed="rId11"/>
                <a:stretch>
                  <a:fillRect l="-2954" t="-4878" b="-1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0443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7ECB518-97A6-0F40-AAF1-21C5BD0DD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ZK-SNARKs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8E7464-467E-DB47-9935-94238AE2E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D846F5C-F48C-F14A-B39A-A8D67A879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801" y="2109134"/>
            <a:ext cx="1166324" cy="115191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3A567CA-3EF0-FB48-A22A-C7793976F497}"/>
              </a:ext>
            </a:extLst>
          </p:cNvPr>
          <p:cNvSpPr txBox="1"/>
          <p:nvPr/>
        </p:nvSpPr>
        <p:spPr>
          <a:xfrm>
            <a:off x="1675942" y="3115286"/>
            <a:ext cx="1330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Prover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337AF41-BD0B-9F42-97DA-AFE54F60F3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790" y="2109134"/>
            <a:ext cx="1005525" cy="115191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73E2DAA-8A4E-BC46-8D41-8D5746912205}"/>
              </a:ext>
            </a:extLst>
          </p:cNvPr>
          <p:cNvSpPr txBox="1"/>
          <p:nvPr/>
        </p:nvSpPr>
        <p:spPr>
          <a:xfrm>
            <a:off x="6596350" y="3183705"/>
            <a:ext cx="1121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Verifier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1F6F286-D819-4049-B8F1-91376B39E544}"/>
                  </a:ext>
                </a:extLst>
              </p:cNvPr>
              <p:cNvSpPr/>
              <p:nvPr/>
            </p:nvSpPr>
            <p:spPr>
              <a:xfrm>
                <a:off x="1375709" y="1647535"/>
                <a:ext cx="1833770" cy="38762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1F6F286-D819-4049-B8F1-91376B39E5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709" y="1647535"/>
                <a:ext cx="1833770" cy="3876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E51F73F-7541-2343-A3D7-CEDFA28E141C}"/>
                  </a:ext>
                </a:extLst>
              </p:cNvPr>
              <p:cNvSpPr txBox="1"/>
              <p:nvPr/>
            </p:nvSpPr>
            <p:spPr>
              <a:xfrm>
                <a:off x="4309937" y="2182044"/>
                <a:ext cx="6120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E51F73F-7541-2343-A3D7-CEDFA28E1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937" y="2182044"/>
                <a:ext cx="612040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EB58A09-9869-6D44-97E2-4114C3E7C41C}"/>
              </a:ext>
            </a:extLst>
          </p:cNvPr>
          <p:cNvCxnSpPr>
            <a:cxnSpLocks/>
          </p:cNvCxnSpPr>
          <p:nvPr/>
        </p:nvCxnSpPr>
        <p:spPr>
          <a:xfrm rot="10800000" flipH="1">
            <a:off x="3169813" y="2755312"/>
            <a:ext cx="289228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CD70DC8-F405-9142-A141-C616458D84D7}"/>
                  </a:ext>
                </a:extLst>
              </p:cNvPr>
              <p:cNvSpPr/>
              <p:nvPr/>
            </p:nvSpPr>
            <p:spPr>
              <a:xfrm>
                <a:off x="6613901" y="1664050"/>
                <a:ext cx="658095" cy="38908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CD70DC8-F405-9142-A141-C616458D84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901" y="1664050"/>
                <a:ext cx="658095" cy="3890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E717ED2-6D30-2A4B-8978-0717A8AD8E7B}"/>
                  </a:ext>
                </a:extLst>
              </p:cNvPr>
              <p:cNvSpPr/>
              <p:nvPr/>
            </p:nvSpPr>
            <p:spPr>
              <a:xfrm>
                <a:off x="3798062" y="1204164"/>
                <a:ext cx="2111684" cy="830997"/>
              </a:xfrm>
              <a:prstGeom prst="rect">
                <a:avLst/>
              </a:prstGeom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dirty="0"/>
                  <a:t> - circuit computing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E717ED2-6D30-2A4B-8978-0717A8AD8E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062" y="1204164"/>
                <a:ext cx="2111684" cy="830997"/>
              </a:xfrm>
              <a:prstGeom prst="rect">
                <a:avLst/>
              </a:prstGeom>
              <a:blipFill>
                <a:blip r:embed="rId8"/>
                <a:stretch>
                  <a:fillRect l="-4167" t="-5970" b="-11940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>
            <a:extLst>
              <a:ext uri="{FF2B5EF4-FFF2-40B4-BE49-F238E27FC236}">
                <a16:creationId xmlns:a16="http://schemas.microsoft.com/office/drawing/2014/main" id="{8812E125-2C70-3D48-B1C8-902D96FA488F}"/>
              </a:ext>
            </a:extLst>
          </p:cNvPr>
          <p:cNvSpPr/>
          <p:nvPr/>
        </p:nvSpPr>
        <p:spPr>
          <a:xfrm>
            <a:off x="107234" y="1580791"/>
            <a:ext cx="14625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Inputs:</a:t>
            </a:r>
          </a:p>
        </p:txBody>
      </p:sp>
      <p:sp>
        <p:nvSpPr>
          <p:cNvPr id="32" name="Bent-Up Arrow 31">
            <a:extLst>
              <a:ext uri="{FF2B5EF4-FFF2-40B4-BE49-F238E27FC236}">
                <a16:creationId xmlns:a16="http://schemas.microsoft.com/office/drawing/2014/main" id="{6DFA0089-158A-3640-B993-C252E247F450}"/>
              </a:ext>
            </a:extLst>
          </p:cNvPr>
          <p:cNvSpPr/>
          <p:nvPr/>
        </p:nvSpPr>
        <p:spPr>
          <a:xfrm>
            <a:off x="7674327" y="2368450"/>
            <a:ext cx="585253" cy="386862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4BE8820-BEBA-8848-B392-AFEFEA338A30}"/>
                  </a:ext>
                </a:extLst>
              </p:cNvPr>
              <p:cNvSpPr txBox="1"/>
              <p:nvPr/>
            </p:nvSpPr>
            <p:spPr>
              <a:xfrm>
                <a:off x="7433301" y="1697351"/>
                <a:ext cx="160346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2000" dirty="0"/>
              </a:p>
              <a:p>
                <a:pPr algn="ctr"/>
                <a:r>
                  <a:rPr lang="en-US" sz="2000" dirty="0"/>
                  <a:t>Accept</a:t>
                </a:r>
              </a:p>
              <a:p>
                <a:pPr algn="ctr"/>
                <a:endParaRPr lang="en-US" sz="2000" dirty="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4BE8820-BEBA-8848-B392-AFEFEA338A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3301" y="1697351"/>
                <a:ext cx="1603465" cy="1015663"/>
              </a:xfrm>
              <a:prstGeom prst="rect">
                <a:avLst/>
              </a:prstGeom>
              <a:blipFill>
                <a:blip r:embed="rId9"/>
                <a:stretch>
                  <a:fillRect t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75E298A-3D73-DD46-ACA6-3BE1CE92DA77}"/>
                  </a:ext>
                </a:extLst>
              </p:cNvPr>
              <p:cNvSpPr/>
              <p:nvPr/>
            </p:nvSpPr>
            <p:spPr>
              <a:xfrm>
                <a:off x="107233" y="949575"/>
                <a:ext cx="2986674" cy="5091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/>
                  <a:t>Setup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𝑝𝑝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75E298A-3D73-DD46-ACA6-3BE1CE92DA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33" y="949575"/>
                <a:ext cx="2986674" cy="509178"/>
              </a:xfrm>
              <a:prstGeom prst="rect">
                <a:avLst/>
              </a:prstGeom>
              <a:blipFill>
                <a:blip r:embed="rId10"/>
                <a:stretch>
                  <a:fillRect l="-2954" t="-4878" b="-1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Callout 17">
            <a:extLst>
              <a:ext uri="{FF2B5EF4-FFF2-40B4-BE49-F238E27FC236}">
                <a16:creationId xmlns:a16="http://schemas.microsoft.com/office/drawing/2014/main" id="{8510B3C0-ACFD-B14D-B7A8-1A79DE95C0CA}"/>
              </a:ext>
            </a:extLst>
          </p:cNvPr>
          <p:cNvSpPr/>
          <p:nvPr/>
        </p:nvSpPr>
        <p:spPr>
          <a:xfrm>
            <a:off x="3527370" y="3299952"/>
            <a:ext cx="2653068" cy="1081484"/>
          </a:xfrm>
          <a:prstGeom prst="wedgeEllipseCallout">
            <a:avLst>
              <a:gd name="adj1" fmla="val -96059"/>
              <a:gd name="adj2" fmla="val -17565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Doesn’t reveal anything about witness w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758394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ent-Up Arrow 8">
            <a:extLst>
              <a:ext uri="{FF2B5EF4-FFF2-40B4-BE49-F238E27FC236}">
                <a16:creationId xmlns:a16="http://schemas.microsoft.com/office/drawing/2014/main" id="{F637BF38-D38E-BB4D-AB11-3C050F1C997D}"/>
              </a:ext>
            </a:extLst>
          </p:cNvPr>
          <p:cNvSpPr/>
          <p:nvPr/>
        </p:nvSpPr>
        <p:spPr>
          <a:xfrm rot="5400000">
            <a:off x="-147549" y="2220907"/>
            <a:ext cx="2958357" cy="1833769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7ECB518-97A6-0F40-AAF1-21C5BD0DD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... with transparent setup …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8E7464-467E-DB47-9935-94238AE2E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D846F5C-F48C-F14A-B39A-A8D67A879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801" y="2109134"/>
            <a:ext cx="1166324" cy="115191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3A567CA-3EF0-FB48-A22A-C7793976F497}"/>
              </a:ext>
            </a:extLst>
          </p:cNvPr>
          <p:cNvSpPr txBox="1"/>
          <p:nvPr/>
        </p:nvSpPr>
        <p:spPr>
          <a:xfrm>
            <a:off x="1675942" y="3115286"/>
            <a:ext cx="1330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Prover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337AF41-BD0B-9F42-97DA-AFE54F60F3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790" y="2109134"/>
            <a:ext cx="1005525" cy="115191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73E2DAA-8A4E-BC46-8D41-8D5746912205}"/>
              </a:ext>
            </a:extLst>
          </p:cNvPr>
          <p:cNvSpPr txBox="1"/>
          <p:nvPr/>
        </p:nvSpPr>
        <p:spPr>
          <a:xfrm>
            <a:off x="6596350" y="3183705"/>
            <a:ext cx="1121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Verifier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1F6F286-D819-4049-B8F1-91376B39E544}"/>
                  </a:ext>
                </a:extLst>
              </p:cNvPr>
              <p:cNvSpPr/>
              <p:nvPr/>
            </p:nvSpPr>
            <p:spPr>
              <a:xfrm>
                <a:off x="1375709" y="1647535"/>
                <a:ext cx="1833770" cy="38762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1F6F286-D819-4049-B8F1-91376B39E5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709" y="1647535"/>
                <a:ext cx="1833770" cy="3876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E51F73F-7541-2343-A3D7-CEDFA28E141C}"/>
                  </a:ext>
                </a:extLst>
              </p:cNvPr>
              <p:cNvSpPr txBox="1"/>
              <p:nvPr/>
            </p:nvSpPr>
            <p:spPr>
              <a:xfrm>
                <a:off x="4309937" y="2182044"/>
                <a:ext cx="6120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E51F73F-7541-2343-A3D7-CEDFA28E1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937" y="2182044"/>
                <a:ext cx="612040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EB58A09-9869-6D44-97E2-4114C3E7C41C}"/>
              </a:ext>
            </a:extLst>
          </p:cNvPr>
          <p:cNvCxnSpPr>
            <a:cxnSpLocks/>
          </p:cNvCxnSpPr>
          <p:nvPr/>
        </p:nvCxnSpPr>
        <p:spPr>
          <a:xfrm rot="10800000" flipH="1">
            <a:off x="3169813" y="2755312"/>
            <a:ext cx="289228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CD70DC8-F405-9142-A141-C616458D84D7}"/>
                  </a:ext>
                </a:extLst>
              </p:cNvPr>
              <p:cNvSpPr/>
              <p:nvPr/>
            </p:nvSpPr>
            <p:spPr>
              <a:xfrm>
                <a:off x="6613901" y="1664050"/>
                <a:ext cx="658095" cy="38908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CD70DC8-F405-9142-A141-C616458D84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901" y="1664050"/>
                <a:ext cx="658095" cy="3890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E717ED2-6D30-2A4B-8978-0717A8AD8E7B}"/>
                  </a:ext>
                </a:extLst>
              </p:cNvPr>
              <p:cNvSpPr/>
              <p:nvPr/>
            </p:nvSpPr>
            <p:spPr>
              <a:xfrm>
                <a:off x="3798062" y="1204164"/>
                <a:ext cx="2111684" cy="830997"/>
              </a:xfrm>
              <a:prstGeom prst="rect">
                <a:avLst/>
              </a:prstGeom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dirty="0"/>
                  <a:t> - circuit computing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E717ED2-6D30-2A4B-8978-0717A8AD8E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062" y="1204164"/>
                <a:ext cx="2111684" cy="830997"/>
              </a:xfrm>
              <a:prstGeom prst="rect">
                <a:avLst/>
              </a:prstGeom>
              <a:blipFill>
                <a:blip r:embed="rId8"/>
                <a:stretch>
                  <a:fillRect l="-4167" t="-5970" b="-11940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>
            <a:extLst>
              <a:ext uri="{FF2B5EF4-FFF2-40B4-BE49-F238E27FC236}">
                <a16:creationId xmlns:a16="http://schemas.microsoft.com/office/drawing/2014/main" id="{8812E125-2C70-3D48-B1C8-902D96FA488F}"/>
              </a:ext>
            </a:extLst>
          </p:cNvPr>
          <p:cNvSpPr/>
          <p:nvPr/>
        </p:nvSpPr>
        <p:spPr>
          <a:xfrm>
            <a:off x="107234" y="1580791"/>
            <a:ext cx="14625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Inputs:</a:t>
            </a:r>
          </a:p>
        </p:txBody>
      </p:sp>
      <p:sp>
        <p:nvSpPr>
          <p:cNvPr id="32" name="Bent-Up Arrow 31">
            <a:extLst>
              <a:ext uri="{FF2B5EF4-FFF2-40B4-BE49-F238E27FC236}">
                <a16:creationId xmlns:a16="http://schemas.microsoft.com/office/drawing/2014/main" id="{6DFA0089-158A-3640-B993-C252E247F450}"/>
              </a:ext>
            </a:extLst>
          </p:cNvPr>
          <p:cNvSpPr/>
          <p:nvPr/>
        </p:nvSpPr>
        <p:spPr>
          <a:xfrm>
            <a:off x="7674327" y="2368450"/>
            <a:ext cx="585253" cy="386862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4BE8820-BEBA-8848-B392-AFEFEA338A30}"/>
                  </a:ext>
                </a:extLst>
              </p:cNvPr>
              <p:cNvSpPr txBox="1"/>
              <p:nvPr/>
            </p:nvSpPr>
            <p:spPr>
              <a:xfrm>
                <a:off x="7433301" y="1697351"/>
                <a:ext cx="160346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2000" dirty="0"/>
              </a:p>
              <a:p>
                <a:pPr algn="ctr"/>
                <a:r>
                  <a:rPr lang="en-US" sz="2000" dirty="0"/>
                  <a:t>Accept</a:t>
                </a:r>
              </a:p>
              <a:p>
                <a:pPr algn="ctr"/>
                <a:endParaRPr lang="en-US" sz="2000" dirty="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4BE8820-BEBA-8848-B392-AFEFEA338A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3301" y="1697351"/>
                <a:ext cx="1603465" cy="1015663"/>
              </a:xfrm>
              <a:prstGeom prst="rect">
                <a:avLst/>
              </a:prstGeom>
              <a:blipFill>
                <a:blip r:embed="rId9"/>
                <a:stretch>
                  <a:fillRect t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75E298A-3D73-DD46-ACA6-3BE1CE92DA77}"/>
                  </a:ext>
                </a:extLst>
              </p:cNvPr>
              <p:cNvSpPr/>
              <p:nvPr/>
            </p:nvSpPr>
            <p:spPr>
              <a:xfrm>
                <a:off x="107233" y="949575"/>
                <a:ext cx="2986674" cy="5091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/>
                  <a:t>Setup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𝑝𝑝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75E298A-3D73-DD46-ACA6-3BE1CE92DA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33" y="949575"/>
                <a:ext cx="2986674" cy="509178"/>
              </a:xfrm>
              <a:prstGeom prst="rect">
                <a:avLst/>
              </a:prstGeom>
              <a:blipFill>
                <a:blip r:embed="rId10"/>
                <a:stretch>
                  <a:fillRect l="-2954" t="-4878" b="-1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1985E52-2675-894B-A988-A04FE5921E5B}"/>
                  </a:ext>
                </a:extLst>
              </p14:cNvPr>
              <p14:cNvContentPartPr/>
              <p14:nvPr/>
            </p14:nvContentPartPr>
            <p14:xfrm>
              <a:off x="83986" y="749715"/>
              <a:ext cx="2657520" cy="8478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1985E52-2675-894B-A988-A04FE5921E5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7986" y="713715"/>
                <a:ext cx="2729160" cy="91944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40E9D011-8B64-234C-A7CB-560FEABB8E1A}"/>
              </a:ext>
            </a:extLst>
          </p:cNvPr>
          <p:cNvSpPr/>
          <p:nvPr/>
        </p:nvSpPr>
        <p:spPr>
          <a:xfrm>
            <a:off x="2780918" y="3603898"/>
            <a:ext cx="3343721" cy="1180053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Publicly verifiable setup</a:t>
            </a:r>
          </a:p>
        </p:txBody>
      </p:sp>
      <p:sp>
        <p:nvSpPr>
          <p:cNvPr id="23" name="Oval Callout 22">
            <a:extLst>
              <a:ext uri="{FF2B5EF4-FFF2-40B4-BE49-F238E27FC236}">
                <a16:creationId xmlns:a16="http://schemas.microsoft.com/office/drawing/2014/main" id="{ED20CCC7-F349-9949-86C0-EFD64B5F55AE}"/>
              </a:ext>
            </a:extLst>
          </p:cNvPr>
          <p:cNvSpPr/>
          <p:nvPr/>
        </p:nvSpPr>
        <p:spPr>
          <a:xfrm>
            <a:off x="4615956" y="883341"/>
            <a:ext cx="3025208" cy="1081484"/>
          </a:xfrm>
          <a:prstGeom prst="wedgeEllipseCallout">
            <a:avLst>
              <a:gd name="adj1" fmla="val -117891"/>
              <a:gd name="adj2" fmla="val -12114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No secrets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38898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39FF6-DAB5-6847-9E0C-9ADFDB409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Genesis…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BE862E-FF66-844C-918F-B2FC4D072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5475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ccumXianWorkshop" id="{81D51099-2033-774E-A4A0-F1129BB4C68A}" vid="{CFE2A228-0DF8-914C-B1A6-05C1C51A18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109243</TotalTime>
  <Words>2521</Words>
  <Application>Microsoft Macintosh PowerPoint</Application>
  <PresentationFormat>On-screen Show (16:9)</PresentationFormat>
  <Paragraphs>500</Paragraphs>
  <Slides>51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Arial</vt:lpstr>
      <vt:lpstr>Calibri</vt:lpstr>
      <vt:lpstr>Cambria Math</vt:lpstr>
      <vt:lpstr>System Font Regular</vt:lpstr>
      <vt:lpstr>Wingdings</vt:lpstr>
      <vt:lpstr>Office Theme</vt:lpstr>
      <vt:lpstr>A Survey of Progress in Succinct Zero-Knowledge Proofs</vt:lpstr>
      <vt:lpstr>Talk Goals</vt:lpstr>
      <vt:lpstr>SNARKs</vt:lpstr>
      <vt:lpstr>SNARKs</vt:lpstr>
      <vt:lpstr>SNARKs</vt:lpstr>
      <vt:lpstr>SNARKs</vt:lpstr>
      <vt:lpstr>ZK-SNARKs</vt:lpstr>
      <vt:lpstr>... with transparent setup …</vt:lpstr>
      <vt:lpstr>Genesis…</vt:lpstr>
      <vt:lpstr>Genesis…</vt:lpstr>
      <vt:lpstr>PCP Theorem </vt:lpstr>
      <vt:lpstr>CS Proofs</vt:lpstr>
      <vt:lpstr>CS Proofs</vt:lpstr>
      <vt:lpstr>CS Proofs</vt:lpstr>
      <vt:lpstr>Cryptographic compilation</vt:lpstr>
      <vt:lpstr>Linear PCP</vt:lpstr>
      <vt:lpstr>Ishai, Kushilevitz, Ostrovksy ‘07</vt:lpstr>
      <vt:lpstr>QAPs</vt:lpstr>
      <vt:lpstr>QAPs (GGPR)</vt:lpstr>
      <vt:lpstr>R1CS Example</vt:lpstr>
      <vt:lpstr>R1CS Linear PCP</vt:lpstr>
      <vt:lpstr>R1CS Preprocessing SNARK</vt:lpstr>
      <vt:lpstr>Interactive Oracle Proofs </vt:lpstr>
      <vt:lpstr>IOPs Efficiency</vt:lpstr>
      <vt:lpstr>STARK, Aurora</vt:lpstr>
      <vt:lpstr>Interactive linear PCPs? </vt:lpstr>
      <vt:lpstr>Polynomial IOPs</vt:lpstr>
      <vt:lpstr>Polynomial IOPs</vt:lpstr>
      <vt:lpstr>Polynomial IOP Compilation</vt:lpstr>
      <vt:lpstr>Polynomial Commitment [KZG’10]</vt:lpstr>
      <vt:lpstr>Efficiency: Succinctness</vt:lpstr>
      <vt:lpstr>Security: Binding / Knowledge</vt:lpstr>
      <vt:lpstr>Transparent Setup</vt:lpstr>
      <vt:lpstr>Sonic: Polynomial IOP for NP</vt:lpstr>
      <vt:lpstr>Sonic: Uniform Circuits</vt:lpstr>
      <vt:lpstr>Sonic: Universal Setup</vt:lpstr>
      <vt:lpstr>Sum-Check [LFKN’90]</vt:lpstr>
      <vt:lpstr>Sum-Check [LFKN’90]</vt:lpstr>
      <vt:lpstr>GKR Interactive Proof</vt:lpstr>
      <vt:lpstr>GKR Interactive Proof</vt:lpstr>
      <vt:lpstr>GKR Interactive Proof</vt:lpstr>
      <vt:lpstr>GKR as “Polynomial IOP”</vt:lpstr>
      <vt:lpstr>Libra [XZZPS’19]</vt:lpstr>
      <vt:lpstr>Hyrax [WTsTW’17]</vt:lpstr>
      <vt:lpstr>Spartan / Clover / BFL</vt:lpstr>
      <vt:lpstr>Spartan / Clover / BFLS</vt:lpstr>
      <vt:lpstr>Recent Comparison</vt:lpstr>
      <vt:lpstr>Transparent Setup Poly Commit!</vt:lpstr>
      <vt:lpstr>Supersonic </vt:lpstr>
      <vt:lpstr>Alan’s talk at Starkware Sessions</vt:lpstr>
      <vt:lpstr>Conclusion</vt:lpstr>
    </vt:vector>
  </TitlesOfParts>
  <Company>Stanford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Monica Lam</dc:creator>
  <cp:lastModifiedBy>Benjamin Fisch</cp:lastModifiedBy>
  <cp:revision>1567</cp:revision>
  <cp:lastPrinted>2019-09-08T00:46:25Z</cp:lastPrinted>
  <dcterms:created xsi:type="dcterms:W3CDTF">2010-10-17T19:58:05Z</dcterms:created>
  <dcterms:modified xsi:type="dcterms:W3CDTF">2019-09-11T05:19:33Z</dcterms:modified>
</cp:coreProperties>
</file>