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9" r:id="rId1"/>
  </p:sldMasterIdLst>
  <p:notesMasterIdLst>
    <p:notesMasterId r:id="rId25"/>
  </p:notesMasterIdLst>
  <p:handoutMasterIdLst>
    <p:handoutMasterId r:id="rId26"/>
  </p:handoutMasterIdLst>
  <p:sldIdLst>
    <p:sldId id="256" r:id="rId2"/>
    <p:sldId id="366" r:id="rId3"/>
    <p:sldId id="357" r:id="rId4"/>
    <p:sldId id="358" r:id="rId5"/>
    <p:sldId id="359" r:id="rId6"/>
    <p:sldId id="367" r:id="rId7"/>
    <p:sldId id="382" r:id="rId8"/>
    <p:sldId id="380" r:id="rId9"/>
    <p:sldId id="368" r:id="rId10"/>
    <p:sldId id="371" r:id="rId11"/>
    <p:sldId id="365" r:id="rId12"/>
    <p:sldId id="372" r:id="rId13"/>
    <p:sldId id="369" r:id="rId14"/>
    <p:sldId id="373" r:id="rId15"/>
    <p:sldId id="374" r:id="rId16"/>
    <p:sldId id="384" r:id="rId17"/>
    <p:sldId id="375" r:id="rId18"/>
    <p:sldId id="376" r:id="rId19"/>
    <p:sldId id="383" r:id="rId20"/>
    <p:sldId id="370" r:id="rId21"/>
    <p:sldId id="378" r:id="rId22"/>
    <p:sldId id="379" r:id="rId23"/>
    <p:sldId id="381" r:id="rId24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淡色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間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中間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中間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中間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濃色 2 - アクセント 3/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53" autoAdjust="0"/>
  </p:normalViewPr>
  <p:slideViewPr>
    <p:cSldViewPr snapToGrid="0" snapToObjects="1">
      <p:cViewPr varScale="1">
        <p:scale>
          <a:sx n="87" d="100"/>
          <a:sy n="87" d="100"/>
        </p:scale>
        <p:origin x="1330" y="77"/>
      </p:cViewPr>
      <p:guideLst>
        <p:guide orient="horz" pos="2160"/>
        <p:guide pos="288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1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4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4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3051A-7EA9-8045-B402-7025C5606FC8}" type="datetimeFigureOut">
              <a:rPr kumimoji="1" lang="ja-JP" altLang="en-US" smtClean="0"/>
              <a:pPr/>
              <a:t>2019/9/12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D3089-A370-3147-824F-80CADA9D3FD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1617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65294-E2B6-0F46-8592-6A04B9019B42}" type="datetimeFigureOut">
              <a:rPr kumimoji="1" lang="ja-JP" altLang="en-US" smtClean="0"/>
              <a:pPr/>
              <a:t>2019/9/12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3C624-1B33-714C-8206-0D273679C0E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786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41400"/>
            <a:ext cx="6858000" cy="2387600"/>
          </a:xfrm>
        </p:spPr>
        <p:txBody>
          <a:bodyPr anchor="b"/>
          <a:lstStyle>
            <a:lvl1pPr algn="ctr">
              <a:defRPr sz="405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080C-C946-5349-A388-EE4D4D6F7A6C}" type="datetime1">
              <a:rPr lang="ja-JP" altLang="en-US" smtClean="0"/>
              <a:pPr/>
              <a:t>2019/9/12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B4D-1154-4ACC-88B7-AFBA40C7F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876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6832-D1A3-F241-A6CF-A32664B1CE62}" type="datetime1">
              <a:rPr lang="ja-JP" altLang="en-US" smtClean="0"/>
              <a:pPr/>
              <a:t>2019/9/12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414356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6832-D1A3-F241-A6CF-A32664B1CE62}" type="datetime1">
              <a:rPr lang="ja-JP" altLang="en-US" smtClean="0"/>
              <a:pPr/>
              <a:t>2019/9/12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521866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3AB74F-97F1-5E48-902D-71E9C073031C}" type="datetime1">
              <a:rPr lang="ja-JP" altLang="en-US" smtClean="0"/>
              <a:pPr>
                <a:defRPr/>
              </a:pPr>
              <a:t>2019/9/12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173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4406901"/>
            <a:ext cx="7886700" cy="1362075"/>
          </a:xfrm>
        </p:spPr>
        <p:txBody>
          <a:bodyPr anchor="t"/>
          <a:lstStyle>
            <a:lvl1pPr>
              <a:defRPr sz="3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906713"/>
            <a:ext cx="78867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B674-2F7D-4374-9CF2-E5AF7944D4E1}" type="datetimeFigureOut">
              <a:rPr kumimoji="1" lang="ja-JP" altLang="en-US" smtClean="0"/>
              <a:t>2019/9/12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95B4D-1154-4ACC-88B7-AFBA40C7F0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50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0863"/>
            <a:ext cx="3886200" cy="435133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0863"/>
            <a:ext cx="3886200" cy="435133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921F3-D332-204B-B9C1-19D674525E75}" type="datetime1">
              <a:rPr lang="ja-JP" altLang="en-US" smtClean="0"/>
              <a:pPr>
                <a:defRPr/>
              </a:pPr>
              <a:t>2019/9/12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DB893-ED94-514F-AC90-F9E715B9B676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040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535113"/>
            <a:ext cx="386715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74876"/>
            <a:ext cx="3867150" cy="39973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2248" y="1535113"/>
            <a:ext cx="386834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248" y="2174876"/>
            <a:ext cx="3868340" cy="399732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92ABCA-07FF-9040-A5D9-F57AFC3AB26F}" type="datetime1">
              <a:rPr lang="ja-JP" altLang="en-US" smtClean="0"/>
              <a:pPr>
                <a:defRPr/>
              </a:pPr>
              <a:t>2019/9/12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FE83E0-9734-C445-9F33-51F0D54A3EBB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033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D744A-C14C-0041-9A92-9B3707B4C0FF}" type="datetime1">
              <a:rPr lang="ja-JP" altLang="en-US" smtClean="0"/>
              <a:pPr>
                <a:defRPr/>
              </a:pPr>
              <a:t>2019/9/12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435F5-EA6A-824F-84F8-15AD11044F3D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494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6832-D1A3-F241-A6CF-A32664B1CE62}" type="datetime1">
              <a:rPr lang="ja-JP" altLang="en-US" smtClean="0"/>
              <a:pPr/>
              <a:t>2019/9/12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910164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685801"/>
            <a:ext cx="3009900" cy="1160463"/>
          </a:xfrm>
        </p:spPr>
        <p:txBody>
          <a:bodyPr anchor="b"/>
          <a:lstStyle>
            <a:lvl1pPr>
              <a:defRPr sz="15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4998" y="685800"/>
            <a:ext cx="4725590" cy="54864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3888" y="1846264"/>
            <a:ext cx="3009900" cy="432593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6832-D1A3-F241-A6CF-A32664B1CE62}" type="datetime1">
              <a:rPr lang="ja-JP" altLang="en-US" smtClean="0"/>
              <a:pPr/>
              <a:t>2019/9/12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64941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806" y="4800600"/>
            <a:ext cx="5382816" cy="566738"/>
          </a:xfrm>
        </p:spPr>
        <p:txBody>
          <a:bodyPr anchor="b"/>
          <a:lstStyle>
            <a:lvl1pPr>
              <a:defRPr sz="15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8806" y="685801"/>
            <a:ext cx="5382816" cy="404177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8806" y="5367338"/>
            <a:ext cx="5382816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16832-D1A3-F241-A6CF-A32664B1CE62}" type="datetime1">
              <a:rPr lang="ja-JP" altLang="en-US" smtClean="0"/>
              <a:pPr/>
              <a:t>2019/9/12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70517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086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16832-D1A3-F241-A6CF-A32664B1CE62}" type="datetime1">
              <a:rPr lang="ja-JP" altLang="en-US" smtClean="0"/>
              <a:pPr/>
              <a:t>2019/9/12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1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118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12.jp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13.jpg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7.jpg"/><Relationship Id="rId4" Type="http://schemas.openxmlformats.org/officeDocument/2006/relationships/image" Target="../media/image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hyperlink" Target="http://www.mitsubishielectric.co.jp/home/ctv/pdp/main.html" TargetMode="Externa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jpg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2563" y="1991167"/>
            <a:ext cx="8697198" cy="1998640"/>
          </a:xfrm>
        </p:spPr>
        <p:txBody>
          <a:bodyPr>
            <a:normAutofit/>
          </a:bodyPr>
          <a:lstStyle/>
          <a:p>
            <a:r>
              <a:rPr lang="en-US" altLang="ja-JP" sz="4000" dirty="0"/>
              <a:t>Proof-of-Verification for Proof-of-Work:</a:t>
            </a:r>
            <a:br>
              <a:rPr lang="en-US" altLang="ja-JP" sz="4000" dirty="0"/>
            </a:br>
            <a:r>
              <a:rPr lang="en-US" altLang="ja-JP" sz="4000" dirty="0"/>
              <a:t> Miners Must Verify the Signatures on Bitcoin </a:t>
            </a:r>
            <a:r>
              <a:rPr lang="en-US" altLang="ja-JP" sz="4000" dirty="0" smtClean="0"/>
              <a:t>Transactions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7199" y="4293365"/>
            <a:ext cx="8228013" cy="10668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kumimoji="1" lang="en-US" altLang="ja-JP" dirty="0" err="1" smtClean="0"/>
              <a:t>Kanta</a:t>
            </a:r>
            <a:r>
              <a:rPr kumimoji="1" lang="en-US" altLang="ja-JP" dirty="0" smtClean="0"/>
              <a:t> MATSUURA</a:t>
            </a:r>
          </a:p>
          <a:p>
            <a:pPr algn="r"/>
            <a:r>
              <a:rPr lang="en-US" altLang="ja-JP" dirty="0" smtClean="0"/>
              <a:t>(Institute of Industrial Science,</a:t>
            </a:r>
          </a:p>
          <a:p>
            <a:pPr algn="r"/>
            <a:r>
              <a:rPr lang="en-US" altLang="ja-JP" dirty="0" smtClean="0"/>
              <a:t>The University of Tokyo)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6090" y="572877"/>
            <a:ext cx="1930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2018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年</a:t>
            </a:r>
            <a:r>
              <a:rPr kumimoji="1" lang="en-US" altLang="ja-JP" sz="2000" dirty="0" smtClean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6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月</a:t>
            </a:r>
            <a:r>
              <a:rPr kumimoji="1" lang="en-US" altLang="ja-JP" sz="2000" dirty="0" smtClean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25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rPr>
              <a:t>日</a:t>
            </a:r>
            <a:endParaRPr kumimoji="1" lang="ja-JP" altLang="en-US" sz="2000" dirty="0">
              <a:solidFill>
                <a:schemeClr val="bg1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899" y="4558786"/>
            <a:ext cx="1401454" cy="1387645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728911" y="500060"/>
            <a:ext cx="6121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Presentation at Scaling Bitcoin Workshop 2019 in Tel Aviv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4360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548196" cy="666139"/>
          </a:xfrm>
        </p:spPr>
        <p:txBody>
          <a:bodyPr/>
          <a:lstStyle/>
          <a:p>
            <a:r>
              <a:rPr kumimoji="1" lang="en-US" altLang="ja-JP" dirty="0" err="1" smtClean="0"/>
              <a:t>PoV</a:t>
            </a:r>
            <a:r>
              <a:rPr kumimoji="1" lang="en-US" altLang="ja-JP" dirty="0" smtClean="0"/>
              <a:t>: Proof-of-Verification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091104"/>
            <a:ext cx="3886200" cy="4351337"/>
          </a:xfrm>
        </p:spPr>
        <p:txBody>
          <a:bodyPr/>
          <a:lstStyle/>
          <a:p>
            <a:r>
              <a:rPr kumimoji="1" lang="en-US" altLang="ja-JP" dirty="0" smtClean="0"/>
              <a:t>Explicit </a:t>
            </a:r>
            <a:r>
              <a:rPr kumimoji="1" lang="en-US" altLang="ja-JP" dirty="0" err="1" smtClean="0"/>
              <a:t>PoV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091104"/>
            <a:ext cx="3886200" cy="4351337"/>
          </a:xfrm>
        </p:spPr>
        <p:txBody>
          <a:bodyPr/>
          <a:lstStyle/>
          <a:p>
            <a:r>
              <a:rPr kumimoji="1" lang="en-US" altLang="ja-JP" dirty="0" smtClean="0"/>
              <a:t>Implicit </a:t>
            </a:r>
            <a:r>
              <a:rPr kumimoji="1" lang="en-US" altLang="ja-JP" dirty="0" err="1" smtClean="0"/>
              <a:t>PoV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DB893-ED94-514F-AC90-F9E715B9B676}" type="slidenum">
              <a:rPr lang="ja-JP" altLang="en-US" smtClean="0"/>
              <a:pPr>
                <a:defRPr/>
              </a:pPr>
              <a:t>10</a:t>
            </a:fld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356" y="1590917"/>
            <a:ext cx="4026564" cy="4299928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54" y="1468315"/>
            <a:ext cx="4165614" cy="4448417"/>
          </a:xfrm>
          <a:prstGeom prst="rect">
            <a:avLst/>
          </a:prstGeom>
        </p:spPr>
      </p:pic>
      <p:cxnSp>
        <p:nvCxnSpPr>
          <p:cNvPr id="11" name="直線コネクタ 10"/>
          <p:cNvCxnSpPr/>
          <p:nvPr/>
        </p:nvCxnSpPr>
        <p:spPr>
          <a:xfrm>
            <a:off x="4389556" y="940777"/>
            <a:ext cx="19783" cy="5618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864863"/>
              </p:ext>
            </p:extLst>
          </p:nvPr>
        </p:nvGraphicFramePr>
        <p:xfrm>
          <a:off x="4549897" y="6050536"/>
          <a:ext cx="4339125" cy="329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7" name="Equation" r:id="rId5" imgW="3009600" imgH="228600" progId="Equation.DSMT4">
                  <p:embed/>
                </p:oleObj>
              </mc:Choice>
              <mc:Fallback>
                <p:oleObj name="Equation" r:id="rId5" imgW="3009600" imgH="2286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897" y="6050536"/>
                        <a:ext cx="4339125" cy="329190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9792"/>
              </p:ext>
            </p:extLst>
          </p:nvPr>
        </p:nvGraphicFramePr>
        <p:xfrm>
          <a:off x="551961" y="5997029"/>
          <a:ext cx="2964962" cy="319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8" name="Equation" r:id="rId7" imgW="1879560" imgH="203040" progId="Equation.DSMT4">
                  <p:embed/>
                </p:oleObj>
              </mc:Choice>
              <mc:Fallback>
                <p:oleObj name="Equation" r:id="rId7" imgW="1879560" imgH="20304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61" y="5997029"/>
                        <a:ext cx="2964962" cy="319099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749425"/>
              </p:ext>
            </p:extLst>
          </p:nvPr>
        </p:nvGraphicFramePr>
        <p:xfrm>
          <a:off x="581144" y="6380407"/>
          <a:ext cx="1669683" cy="345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9" name="Equation" r:id="rId9" imgW="1104840" imgH="228600" progId="Equation.DSMT4">
                  <p:embed/>
                </p:oleObj>
              </mc:Choice>
              <mc:Fallback>
                <p:oleObj name="Equation" r:id="rId9" imgW="1104840" imgH="2286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44" y="6380407"/>
                        <a:ext cx="1669683" cy="345052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382713" y="6365632"/>
            <a:ext cx="5919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i="1" dirty="0" smtClean="0">
                <a:solidFill>
                  <a:srgbClr val="002060"/>
                </a:solidFill>
              </a:rPr>
              <a:t>In theory, there are a wide variety of implementation options.</a:t>
            </a:r>
            <a:endParaRPr kumimoji="1" lang="ja-JP" altLang="en-US" i="1" dirty="0">
              <a:solidFill>
                <a:srgbClr val="002060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91703" y="3587262"/>
            <a:ext cx="1230926" cy="646331"/>
          </a:xfrm>
          <a:prstGeom prst="rect">
            <a:avLst/>
          </a:prstGeom>
          <a:solidFill>
            <a:srgbClr val="FFCCFF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Anyone can verify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flipH="1">
            <a:off x="3727938" y="4035669"/>
            <a:ext cx="263765" cy="1758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stCxn id="8" idx="3"/>
          </p:cNvCxnSpPr>
          <p:nvPr/>
        </p:nvCxnSpPr>
        <p:spPr>
          <a:xfrm flipV="1">
            <a:off x="5222629" y="3886200"/>
            <a:ext cx="1143002" cy="2422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066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Schnorr’s</a:t>
            </a:r>
            <a:r>
              <a:rPr kumimoji="1" lang="en-US" altLang="ja-JP" dirty="0" smtClean="0"/>
              <a:t> digital signature scheme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407628"/>
            <a:ext cx="7886700" cy="4351337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Employs a subgroup of order </a:t>
            </a:r>
            <a:r>
              <a:rPr kumimoji="1" lang="en-US" altLang="ja-JP" i="1" dirty="0" smtClean="0"/>
              <a:t>q</a:t>
            </a:r>
            <a:r>
              <a:rPr kumimoji="1" lang="en-US" altLang="ja-JP" dirty="0" smtClean="0"/>
              <a:t> in </a:t>
            </a:r>
            <a:r>
              <a:rPr kumimoji="1" lang="en-US" altLang="ja-JP" b="1" i="1" dirty="0" smtClean="0"/>
              <a:t>Z</a:t>
            </a:r>
            <a:r>
              <a:rPr kumimoji="1" lang="en-US" altLang="ja-JP" dirty="0" smtClean="0"/>
              <a:t>*</a:t>
            </a:r>
            <a:r>
              <a:rPr kumimoji="1" lang="en-US" altLang="ja-JP" i="1" baseline="-25000" dirty="0" smtClean="0"/>
              <a:t>p</a:t>
            </a:r>
            <a:r>
              <a:rPr kumimoji="1" lang="en-US" altLang="ja-JP" dirty="0" smtClean="0"/>
              <a:t> where </a:t>
            </a:r>
            <a:r>
              <a:rPr kumimoji="1" lang="en-US" altLang="ja-JP" i="1" dirty="0" smtClean="0"/>
              <a:t>p</a:t>
            </a:r>
            <a:r>
              <a:rPr kumimoji="1" lang="en-US" altLang="ja-JP" dirty="0" smtClean="0"/>
              <a:t> is a large prime. By using a secure hash function </a:t>
            </a:r>
            <a:r>
              <a:rPr kumimoji="1" lang="en-US" altLang="ja-JP" i="1" dirty="0" smtClean="0"/>
              <a:t>h</a:t>
            </a:r>
            <a:r>
              <a:rPr kumimoji="1" lang="en-US" altLang="ja-JP" dirty="0" smtClean="0"/>
              <a:t>: {0, 1}* </a:t>
            </a:r>
            <a:r>
              <a:rPr kumimoji="1" lang="en-US" altLang="ja-JP" dirty="0" smtClean="0">
                <a:sym typeface="Wingdings" panose="05000000000000000000" pitchFamily="2" charset="2"/>
              </a:rPr>
              <a:t> </a:t>
            </a:r>
            <a:r>
              <a:rPr kumimoji="1" lang="en-US" altLang="ja-JP" b="1" i="1" dirty="0" err="1" smtClean="0">
                <a:sym typeface="Wingdings" panose="05000000000000000000" pitchFamily="2" charset="2"/>
              </a:rPr>
              <a:t>Z</a:t>
            </a:r>
            <a:r>
              <a:rPr kumimoji="1" lang="en-US" altLang="ja-JP" i="1" baseline="-25000" dirty="0" err="1" smtClean="0">
                <a:sym typeface="Wingdings" panose="05000000000000000000" pitchFamily="2" charset="2"/>
              </a:rPr>
              <a:t>q</a:t>
            </a:r>
            <a:r>
              <a:rPr kumimoji="1" lang="en-US" altLang="ja-JP" dirty="0" smtClean="0">
                <a:sym typeface="Wingdings" panose="05000000000000000000" pitchFamily="2" charset="2"/>
              </a:rPr>
              <a:t>, the scheme is described as follows.</a:t>
            </a:r>
          </a:p>
          <a:p>
            <a:r>
              <a:rPr lang="en-US" altLang="ja-JP" dirty="0" smtClean="0">
                <a:sym typeface="Wingdings" panose="05000000000000000000" pitchFamily="2" charset="2"/>
              </a:rPr>
              <a:t>Key generation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altLang="ja-JP" dirty="0"/>
              <a:t>Generate a </a:t>
            </a:r>
            <a:r>
              <a:rPr lang="en-US" altLang="ja-JP" dirty="0" smtClean="0"/>
              <a:t>generator </a:t>
            </a:r>
            <a:r>
              <a:rPr lang="en-US" altLang="ja-JP" i="1" dirty="0" smtClean="0"/>
              <a:t>g</a:t>
            </a:r>
            <a:r>
              <a:rPr lang="en-US" altLang="ja-JP" dirty="0" smtClean="0"/>
              <a:t> of </a:t>
            </a:r>
            <a:r>
              <a:rPr lang="en-US" altLang="ja-JP" dirty="0"/>
              <a:t>the multiplicative group </a:t>
            </a:r>
            <a:r>
              <a:rPr lang="en-US" altLang="ja-JP" sz="2200" b="1" i="1" dirty="0" smtClean="0">
                <a:solidFill>
                  <a:prstClr val="black"/>
                </a:solidFill>
              </a:rPr>
              <a:t>Z</a:t>
            </a:r>
            <a:r>
              <a:rPr lang="en-US" altLang="ja-JP" sz="2200" dirty="0" smtClean="0">
                <a:solidFill>
                  <a:prstClr val="black"/>
                </a:solidFill>
              </a:rPr>
              <a:t>*</a:t>
            </a:r>
            <a:r>
              <a:rPr lang="en-US" altLang="ja-JP" sz="2200" i="1" baseline="-25000" dirty="0" smtClean="0">
                <a:solidFill>
                  <a:prstClr val="black"/>
                </a:solidFill>
              </a:rPr>
              <a:t>p</a:t>
            </a:r>
            <a:r>
              <a:rPr lang="en-US" altLang="ja-JP" dirty="0" smtClean="0"/>
              <a:t>.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altLang="ja-JP" dirty="0" smtClean="0"/>
              <a:t>Select </a:t>
            </a:r>
            <a:r>
              <a:rPr lang="en-US" altLang="ja-JP" dirty="0"/>
              <a:t>a random integer </a:t>
            </a:r>
            <a:r>
              <a:rPr lang="en-US" altLang="ja-JP" i="1" dirty="0" smtClean="0"/>
              <a:t>x</a:t>
            </a:r>
            <a:r>
              <a:rPr lang="en-US" altLang="ja-JP" dirty="0" smtClean="0"/>
              <a:t> </a:t>
            </a:r>
            <a:r>
              <a:rPr lang="en-US" altLang="ja-JP" dirty="0"/>
              <a:t>such that </a:t>
            </a:r>
            <a:r>
              <a:rPr lang="en-US" altLang="ja-JP" dirty="0" smtClean="0"/>
              <a:t>1 </a:t>
            </a:r>
            <a:r>
              <a:rPr lang="en-US" altLang="ja-JP" dirty="0"/>
              <a:t>&lt; </a:t>
            </a:r>
            <a:r>
              <a:rPr lang="en-US" altLang="ja-JP" i="1" dirty="0"/>
              <a:t>x</a:t>
            </a:r>
            <a:r>
              <a:rPr lang="en-US" altLang="ja-JP" dirty="0"/>
              <a:t> </a:t>
            </a:r>
            <a:r>
              <a:rPr lang="en-US" altLang="ja-JP" dirty="0" smtClean="0"/>
              <a:t>&lt; </a:t>
            </a:r>
            <a:r>
              <a:rPr lang="en-US" altLang="ja-JP" i="1" dirty="0" smtClean="0"/>
              <a:t>p</a:t>
            </a:r>
            <a:r>
              <a:rPr lang="ja-JP" altLang="en-US" dirty="0" smtClean="0"/>
              <a:t>－</a:t>
            </a:r>
            <a:r>
              <a:rPr lang="en-US" altLang="ja-JP" dirty="0" smtClean="0"/>
              <a:t>1.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altLang="ja-JP" dirty="0" smtClean="0"/>
              <a:t>Compute </a:t>
            </a:r>
            <a:r>
              <a:rPr lang="en-US" altLang="ja-JP" i="1" dirty="0" smtClean="0"/>
              <a:t>y</a:t>
            </a:r>
            <a:r>
              <a:rPr lang="en-US" altLang="ja-JP" dirty="0" smtClean="0"/>
              <a:t> </a:t>
            </a:r>
            <a:r>
              <a:rPr lang="en-US" altLang="ja-JP" dirty="0"/>
              <a:t>= </a:t>
            </a:r>
            <a:r>
              <a:rPr lang="en-US" altLang="ja-JP" i="1" dirty="0" err="1" smtClean="0"/>
              <a:t>g</a:t>
            </a:r>
            <a:r>
              <a:rPr lang="en-US" altLang="ja-JP" i="1" baseline="30000" dirty="0" err="1" smtClean="0"/>
              <a:t>x</a:t>
            </a:r>
            <a:r>
              <a:rPr lang="en-US" altLang="ja-JP" dirty="0" smtClean="0"/>
              <a:t> mod </a:t>
            </a:r>
            <a:r>
              <a:rPr lang="en-US" altLang="ja-JP" i="1" dirty="0" smtClean="0"/>
              <a:t>p</a:t>
            </a:r>
            <a:r>
              <a:rPr lang="en-US" altLang="ja-JP" dirty="0" smtClean="0"/>
              <a:t>.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altLang="ja-JP" dirty="0" smtClean="0"/>
              <a:t>Let (</a:t>
            </a:r>
            <a:r>
              <a:rPr lang="en-US" altLang="ja-JP" i="1" dirty="0"/>
              <a:t>p</a:t>
            </a:r>
            <a:r>
              <a:rPr lang="en-US" altLang="ja-JP" dirty="0"/>
              <a:t>, </a:t>
            </a:r>
            <a:r>
              <a:rPr lang="en-US" altLang="ja-JP" i="1" dirty="0"/>
              <a:t>g</a:t>
            </a:r>
            <a:r>
              <a:rPr lang="en-US" altLang="ja-JP" dirty="0"/>
              <a:t>, </a:t>
            </a:r>
            <a:r>
              <a:rPr lang="en-US" altLang="ja-JP" i="1" dirty="0"/>
              <a:t>y</a:t>
            </a:r>
            <a:r>
              <a:rPr lang="en-US" altLang="ja-JP" dirty="0" smtClean="0"/>
              <a:t>) </a:t>
            </a:r>
            <a:r>
              <a:rPr lang="en-US" altLang="ja-JP" dirty="0"/>
              <a:t>be the public key, </a:t>
            </a:r>
            <a:r>
              <a:rPr lang="en-US" altLang="ja-JP" dirty="0" smtClean="0"/>
              <a:t>and </a:t>
            </a:r>
            <a:r>
              <a:rPr lang="en-US" altLang="ja-JP" dirty="0"/>
              <a:t>let </a:t>
            </a:r>
            <a:r>
              <a:rPr lang="en-US" altLang="ja-JP" i="1" dirty="0" smtClean="0"/>
              <a:t>x</a:t>
            </a:r>
            <a:r>
              <a:rPr lang="en-US" altLang="ja-JP" dirty="0" smtClean="0"/>
              <a:t> </a:t>
            </a:r>
            <a:r>
              <a:rPr lang="en-US" altLang="ja-JP" dirty="0"/>
              <a:t>be the private key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54016" y="5222630"/>
            <a:ext cx="6392007" cy="707886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C.P</a:t>
            </a:r>
            <a:r>
              <a:rPr kumimoji="1" lang="en-US" altLang="ja-JP" sz="2000" dirty="0"/>
              <a:t>. </a:t>
            </a:r>
            <a:r>
              <a:rPr kumimoji="1" lang="en-US" altLang="ja-JP" sz="2000" dirty="0" err="1" smtClean="0"/>
              <a:t>Schnorr</a:t>
            </a:r>
            <a:r>
              <a:rPr kumimoji="1" lang="en-US" altLang="ja-JP" sz="2000" dirty="0" smtClean="0"/>
              <a:t>. “Efficient </a:t>
            </a:r>
            <a:r>
              <a:rPr kumimoji="1" lang="en-US" altLang="ja-JP" sz="2000" dirty="0"/>
              <a:t>signature generation by smart cards</a:t>
            </a:r>
            <a:r>
              <a:rPr kumimoji="1" lang="en-US" altLang="ja-JP" sz="2000" dirty="0" smtClean="0"/>
              <a:t>,” Journal </a:t>
            </a:r>
            <a:r>
              <a:rPr kumimoji="1" lang="en-US" altLang="ja-JP" sz="2000" dirty="0"/>
              <a:t>of </a:t>
            </a:r>
            <a:r>
              <a:rPr kumimoji="1" lang="en-US" altLang="ja-JP" sz="2000" dirty="0" smtClean="0"/>
              <a:t>Cryptology, Vol.4</a:t>
            </a:r>
            <a:r>
              <a:rPr kumimoji="1" lang="en-US" altLang="ja-JP" sz="2000" dirty="0"/>
              <a:t>, </a:t>
            </a:r>
            <a:r>
              <a:rPr kumimoji="1" lang="en-US" altLang="ja-JP" sz="2000" dirty="0" smtClean="0"/>
              <a:t>pp.161-174</a:t>
            </a:r>
            <a:r>
              <a:rPr kumimoji="1" lang="en-US" altLang="ja-JP" sz="2000" dirty="0"/>
              <a:t>, </a:t>
            </a:r>
            <a:r>
              <a:rPr kumimoji="1" lang="en-US" altLang="ja-JP" sz="2000" dirty="0">
                <a:solidFill>
                  <a:srgbClr val="FF0000"/>
                </a:solidFill>
              </a:rPr>
              <a:t>1991</a:t>
            </a:r>
            <a:r>
              <a:rPr kumimoji="1" lang="en-US" altLang="ja-JP" sz="2000" dirty="0"/>
              <a:t>.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3188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33966"/>
            <a:ext cx="7886700" cy="1325562"/>
          </a:xfrm>
        </p:spPr>
        <p:txBody>
          <a:bodyPr/>
          <a:lstStyle/>
          <a:p>
            <a:r>
              <a:rPr lang="en-US" altLang="ja-JP" dirty="0" err="1"/>
              <a:t>Schnorr’s</a:t>
            </a:r>
            <a:r>
              <a:rPr lang="en-US" altLang="ja-JP" dirty="0"/>
              <a:t> digital signature </a:t>
            </a:r>
            <a:r>
              <a:rPr lang="en-US" altLang="ja-JP" dirty="0" smtClean="0"/>
              <a:t>scheme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7106" y="1820863"/>
            <a:ext cx="3886200" cy="4351337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/>
              <a:t>Signature generation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for a message </a:t>
            </a:r>
            <a:r>
              <a:rPr lang="en-US" altLang="ja-JP" sz="2400" i="1" dirty="0" smtClean="0"/>
              <a:t>m</a:t>
            </a:r>
            <a:r>
              <a:rPr lang="en-US" altLang="ja-JP" sz="2400" dirty="0" smtClean="0"/>
              <a:t>.</a:t>
            </a:r>
            <a:endParaRPr kumimoji="1" lang="en-US" altLang="ja-JP" sz="2400" dirty="0" smtClean="0"/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400" dirty="0"/>
              <a:t>Select a random integer </a:t>
            </a:r>
            <a:r>
              <a:rPr lang="en-US" altLang="ja-JP" sz="2400" i="1" dirty="0" smtClean="0"/>
              <a:t>k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such that 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≦</a:t>
            </a:r>
            <a:r>
              <a:rPr lang="en-US" altLang="ja-JP" sz="2400" i="1" dirty="0" smtClean="0"/>
              <a:t>k</a:t>
            </a:r>
            <a:r>
              <a:rPr lang="ja-JP" altLang="en-US" sz="2400" dirty="0" smtClean="0"/>
              <a:t>≦</a:t>
            </a:r>
            <a:r>
              <a:rPr lang="en-US" altLang="ja-JP" sz="2400" i="1" dirty="0" smtClean="0"/>
              <a:t>q</a:t>
            </a:r>
            <a:r>
              <a:rPr lang="ja-JP" altLang="en-US" sz="2400" i="1" dirty="0" err="1" smtClean="0"/>
              <a:t>ｰ</a:t>
            </a:r>
            <a:r>
              <a:rPr lang="en-US" altLang="ja-JP" sz="2400" dirty="0" smtClean="0"/>
              <a:t>1.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400" dirty="0" smtClean="0"/>
              <a:t>Compute </a:t>
            </a:r>
            <a:r>
              <a:rPr lang="en-US" altLang="ja-JP" sz="2400" i="1" dirty="0" smtClean="0"/>
              <a:t>r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= </a:t>
            </a:r>
            <a:r>
              <a:rPr lang="en-US" altLang="ja-JP" sz="2400" i="1" dirty="0" err="1" smtClean="0"/>
              <a:t>g</a:t>
            </a:r>
            <a:r>
              <a:rPr lang="en-US" altLang="ja-JP" sz="2400" i="1" baseline="30000" dirty="0" err="1" smtClean="0"/>
              <a:t>k</a:t>
            </a:r>
            <a:r>
              <a:rPr lang="en-US" altLang="ja-JP" sz="2400" dirty="0" smtClean="0"/>
              <a:t> mod </a:t>
            </a:r>
            <a:r>
              <a:rPr lang="en-US" altLang="ja-JP" sz="2400" i="1" dirty="0" smtClean="0"/>
              <a:t>p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/>
              <a:t>e</a:t>
            </a:r>
            <a:r>
              <a:rPr lang="en-US" altLang="ja-JP" sz="2400" dirty="0" smtClean="0"/>
              <a:t>=</a:t>
            </a:r>
            <a:r>
              <a:rPr lang="en-US" altLang="ja-JP" sz="2400" i="1" dirty="0" smtClean="0"/>
              <a:t>h</a:t>
            </a:r>
            <a:r>
              <a:rPr lang="en-US" altLang="ja-JP" sz="2400" dirty="0" smtClean="0"/>
              <a:t>(</a:t>
            </a:r>
            <a:r>
              <a:rPr lang="en-US" altLang="ja-JP" sz="2400" i="1" dirty="0" err="1" smtClean="0"/>
              <a:t>m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r</a:t>
            </a:r>
            <a:r>
              <a:rPr lang="en-US" altLang="ja-JP" sz="2400" dirty="0" smtClean="0"/>
              <a:t>), and </a:t>
            </a:r>
            <a:r>
              <a:rPr lang="en-US" altLang="ja-JP" sz="2400" i="1" dirty="0" smtClean="0"/>
              <a:t>s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= </a:t>
            </a:r>
            <a:r>
              <a:rPr lang="en-US" altLang="ja-JP" sz="2400" i="1" dirty="0" err="1"/>
              <a:t>xe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+ </a:t>
            </a:r>
            <a:r>
              <a:rPr lang="en-US" altLang="ja-JP" sz="2400" i="1" dirty="0" smtClean="0"/>
              <a:t>k</a:t>
            </a:r>
            <a:r>
              <a:rPr lang="en-US" altLang="ja-JP" sz="2400" dirty="0" smtClean="0"/>
              <a:t> mod </a:t>
            </a:r>
            <a:r>
              <a:rPr lang="en-US" altLang="ja-JP" sz="2400" i="1" dirty="0" smtClean="0"/>
              <a:t>q</a:t>
            </a:r>
            <a:r>
              <a:rPr lang="en-US" altLang="ja-JP" sz="2400" dirty="0" smtClean="0"/>
              <a:t>.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400" dirty="0" smtClean="0"/>
              <a:t>The </a:t>
            </a:r>
            <a:r>
              <a:rPr lang="en-US" altLang="ja-JP" sz="2400" dirty="0"/>
              <a:t>signature for </a:t>
            </a:r>
            <a:r>
              <a:rPr lang="en-US" altLang="ja-JP" sz="2400" i="1" dirty="0" smtClean="0"/>
              <a:t>m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is the pair </a:t>
            </a:r>
            <a:r>
              <a:rPr lang="en-US" altLang="ja-JP" sz="2400" dirty="0" smtClean="0"/>
              <a:t>(</a:t>
            </a:r>
            <a:r>
              <a:rPr lang="en-US" altLang="ja-JP" sz="2400" i="1" dirty="0"/>
              <a:t>s</a:t>
            </a:r>
            <a:r>
              <a:rPr lang="en-US" altLang="ja-JP" sz="2400" dirty="0"/>
              <a:t>, </a:t>
            </a:r>
            <a:r>
              <a:rPr lang="en-US" altLang="ja-JP" sz="2400" i="1" dirty="0"/>
              <a:t>e</a:t>
            </a:r>
            <a:r>
              <a:rPr lang="en-US" altLang="ja-JP" sz="2400" dirty="0" smtClean="0"/>
              <a:t>).</a:t>
            </a:r>
            <a:endParaRPr lang="en-US" altLang="ja-JP" sz="24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0863"/>
            <a:ext cx="4066442" cy="4351337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/>
              <a:t>Signature verification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400" dirty="0"/>
              <a:t>Compute </a:t>
            </a:r>
            <a:r>
              <a:rPr lang="en-US" altLang="ja-JP" sz="2400" i="1" dirty="0" smtClean="0"/>
              <a:t>v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= </a:t>
            </a:r>
            <a:r>
              <a:rPr lang="en-US" altLang="ja-JP" sz="2400" i="1" dirty="0" err="1" smtClean="0"/>
              <a:t>g</a:t>
            </a:r>
            <a:r>
              <a:rPr lang="en-US" altLang="ja-JP" sz="2400" i="1" baseline="30000" dirty="0" err="1" smtClean="0"/>
              <a:t>s</a:t>
            </a:r>
            <a:r>
              <a:rPr lang="en-US" altLang="ja-JP" sz="2400" i="1" dirty="0" err="1" smtClean="0"/>
              <a:t>y</a:t>
            </a:r>
            <a:r>
              <a:rPr lang="ja-JP" altLang="en-US" sz="2400" baseline="30000" dirty="0" err="1" smtClean="0"/>
              <a:t>ｰ</a:t>
            </a:r>
            <a:r>
              <a:rPr lang="en-US" altLang="ja-JP" sz="2400" i="1" baseline="30000" dirty="0" smtClean="0"/>
              <a:t>e</a:t>
            </a:r>
            <a:r>
              <a:rPr lang="en-US" altLang="ja-JP" sz="2400" dirty="0" smtClean="0"/>
              <a:t> mod </a:t>
            </a:r>
            <a:r>
              <a:rPr lang="en-US" altLang="ja-JP" sz="2400" i="1" dirty="0" smtClean="0"/>
              <a:t>p</a:t>
            </a:r>
            <a:r>
              <a:rPr lang="en-US" altLang="ja-JP" sz="2400" dirty="0" smtClean="0"/>
              <a:t>  </a:t>
            </a:r>
            <a:r>
              <a:rPr lang="en-US" altLang="ja-JP" sz="2400" dirty="0"/>
              <a:t>and </a:t>
            </a:r>
            <a:r>
              <a:rPr lang="en-US" altLang="ja-JP" sz="2400" i="1" dirty="0" smtClean="0"/>
              <a:t>e'</a:t>
            </a:r>
            <a:r>
              <a:rPr lang="en-US" altLang="ja-JP" sz="2400" dirty="0" smtClean="0"/>
              <a:t>=</a:t>
            </a:r>
            <a:r>
              <a:rPr lang="en-US" altLang="ja-JP" sz="2400" i="1" dirty="0" smtClean="0"/>
              <a:t>h</a:t>
            </a:r>
            <a:r>
              <a:rPr lang="en-US" altLang="ja-JP" sz="2400" dirty="0" smtClean="0"/>
              <a:t>(</a:t>
            </a:r>
            <a:r>
              <a:rPr lang="en-US" altLang="ja-JP" sz="2400" i="1" dirty="0" err="1" smtClean="0"/>
              <a:t>m</a:t>
            </a:r>
            <a:r>
              <a:rPr lang="en-US" altLang="ja-JP" sz="2400" dirty="0" err="1" smtClean="0"/>
              <a:t>,</a:t>
            </a:r>
            <a:r>
              <a:rPr lang="en-US" altLang="ja-JP" sz="2400" i="1" dirty="0" err="1" smtClean="0"/>
              <a:t>v</a:t>
            </a:r>
            <a:r>
              <a:rPr lang="en-US" altLang="ja-JP" sz="2400" dirty="0" smtClean="0"/>
              <a:t>).</a:t>
            </a:r>
          </a:p>
          <a:p>
            <a:pPr marL="685800" lvl="1" indent="-342900">
              <a:buFont typeface="+mj-lt"/>
              <a:buAutoNum type="arabicPeriod"/>
            </a:pPr>
            <a:r>
              <a:rPr lang="en-US" altLang="ja-JP" sz="2400" dirty="0" smtClean="0"/>
              <a:t>Accept </a:t>
            </a:r>
            <a:r>
              <a:rPr lang="en-US" altLang="ja-JP" sz="2400" dirty="0"/>
              <a:t>the signature if and only </a:t>
            </a:r>
            <a:r>
              <a:rPr lang="en-US" altLang="ja-JP" sz="2400" dirty="0" smtClean="0"/>
              <a:t>if </a:t>
            </a:r>
            <a:r>
              <a:rPr lang="en-US" altLang="ja-JP" sz="2400" i="1" dirty="0" smtClean="0"/>
              <a:t>e</a:t>
            </a:r>
            <a:r>
              <a:rPr lang="en-US" altLang="ja-JP" sz="2400" i="1" dirty="0"/>
              <a:t>'</a:t>
            </a:r>
            <a:r>
              <a:rPr lang="en-US" altLang="ja-JP" sz="2400" dirty="0"/>
              <a:t> = </a:t>
            </a:r>
            <a:r>
              <a:rPr lang="en-US" altLang="ja-JP" sz="2400" i="1" dirty="0" smtClean="0"/>
              <a:t>e</a:t>
            </a:r>
            <a:r>
              <a:rPr lang="en-US" altLang="ja-JP" sz="2400" dirty="0" smtClean="0"/>
              <a:t>.</a:t>
            </a:r>
            <a:endParaRPr lang="en-US" altLang="ja-JP" sz="24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DB893-ED94-514F-AC90-F9E715B9B676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6330465" y="2303585"/>
            <a:ext cx="2716823" cy="2998179"/>
            <a:chOff x="6330465" y="2303585"/>
            <a:chExt cx="2716823" cy="2998179"/>
          </a:xfrm>
        </p:grpSpPr>
        <p:sp>
          <p:nvSpPr>
            <p:cNvPr id="6" name="楕円 5"/>
            <p:cNvSpPr/>
            <p:nvPr/>
          </p:nvSpPr>
          <p:spPr>
            <a:xfrm>
              <a:off x="6963509" y="2303585"/>
              <a:ext cx="747346" cy="44840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" name="直線矢印コネクタ 7"/>
            <p:cNvCxnSpPr/>
            <p:nvPr/>
          </p:nvCxnSpPr>
          <p:spPr>
            <a:xfrm>
              <a:off x="7491046" y="2751992"/>
              <a:ext cx="562708" cy="160899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/>
            <p:cNvSpPr txBox="1"/>
            <p:nvPr/>
          </p:nvSpPr>
          <p:spPr>
            <a:xfrm>
              <a:off x="6330465" y="4387364"/>
              <a:ext cx="2716823" cy="914400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Computationally most expensive (and cannot be pre-computed)</a:t>
              </a:r>
              <a:endParaRPr kumimoji="1" lang="ja-JP" altLang="en-US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647880" y="1233831"/>
            <a:ext cx="2159973" cy="1395068"/>
            <a:chOff x="5647880" y="1233831"/>
            <a:chExt cx="2159973" cy="1395068"/>
          </a:xfrm>
        </p:grpSpPr>
        <p:sp>
          <p:nvSpPr>
            <p:cNvPr id="10" name="楕円 9"/>
            <p:cNvSpPr/>
            <p:nvPr/>
          </p:nvSpPr>
          <p:spPr>
            <a:xfrm>
              <a:off x="6544407" y="2373922"/>
              <a:ext cx="269630" cy="25497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" name="直線矢印コネクタ 11"/>
            <p:cNvCxnSpPr/>
            <p:nvPr/>
          </p:nvCxnSpPr>
          <p:spPr>
            <a:xfrm flipV="1">
              <a:off x="6679066" y="1601056"/>
              <a:ext cx="97603" cy="76105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テキスト ボックス 12"/>
            <p:cNvSpPr txBox="1"/>
            <p:nvPr/>
          </p:nvSpPr>
          <p:spPr>
            <a:xfrm>
              <a:off x="5647880" y="1233831"/>
              <a:ext cx="2159973" cy="369332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P</a:t>
              </a:r>
              <a:r>
                <a:rPr kumimoji="1" lang="en-US" altLang="ja-JP" dirty="0" smtClean="0"/>
                <a:t>roof-of-Verification</a:t>
              </a:r>
              <a:endParaRPr kumimoji="1" lang="ja-JP" altLang="en-US" dirty="0"/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>
            <a:off x="138435" y="5388165"/>
            <a:ext cx="82494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K. Matsuura, H. Imai: ``Protection of Authenticated Key-Agreement Protocol against a Denial-of-Service Attack'', Proceedings of 1998 International Symposium on Information Theory and Its Applications (ISITA'98), pp.466-470, </a:t>
            </a:r>
            <a:r>
              <a:rPr kumimoji="1" lang="en-US" altLang="ja-JP" sz="1600" dirty="0">
                <a:solidFill>
                  <a:srgbClr val="FF0000"/>
                </a:solidFill>
              </a:rPr>
              <a:t>1998</a:t>
            </a:r>
            <a:r>
              <a:rPr kumimoji="1" lang="en-US" altLang="ja-JP" sz="1600" dirty="0"/>
              <a:t>.</a:t>
            </a:r>
          </a:p>
          <a:p>
            <a:r>
              <a:rPr kumimoji="1" lang="en-US" altLang="ja-JP" sz="1600" dirty="0"/>
              <a:t>K. Matsuura, H. Imai: Modified aggressive modes of Internet Key Exchange resistant against Denial-of-Service attacks. IEICE Trans. Info. Sys., Vol.E83-D (5), pp.972-979, </a:t>
            </a:r>
            <a:r>
              <a:rPr kumimoji="1" lang="en-US" altLang="ja-JP" sz="1600" dirty="0">
                <a:solidFill>
                  <a:srgbClr val="FF0000"/>
                </a:solidFill>
              </a:rPr>
              <a:t>2000</a:t>
            </a:r>
            <a:r>
              <a:rPr kumimoji="1" lang="en-US" altLang="ja-JP" sz="1600" dirty="0"/>
              <a:t>.</a:t>
            </a:r>
          </a:p>
          <a:p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42462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  <p:sp>
        <p:nvSpPr>
          <p:cNvPr id="3" name="メモ 2"/>
          <p:cNvSpPr/>
          <p:nvPr/>
        </p:nvSpPr>
        <p:spPr>
          <a:xfrm>
            <a:off x="764931" y="1362808"/>
            <a:ext cx="7499838" cy="4255477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0" dirty="0" smtClean="0">
                <a:solidFill>
                  <a:schemeClr val="tx1"/>
                </a:solidFill>
              </a:rPr>
              <a:t>Evaluation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230516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213094"/>
            <a:ext cx="7952642" cy="938702"/>
          </a:xfrm>
        </p:spPr>
        <p:txBody>
          <a:bodyPr/>
          <a:lstStyle/>
          <a:p>
            <a:r>
              <a:rPr kumimoji="1" lang="en-US" altLang="ja-JP" dirty="0" smtClean="0"/>
              <a:t>Applicability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8598" y="1099042"/>
            <a:ext cx="8339504" cy="3596052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/>
              <a:t>In many of digital signature schemes (e.g. </a:t>
            </a:r>
            <a:r>
              <a:rPr lang="en-US" altLang="ja-JP" dirty="0" smtClean="0"/>
              <a:t>DSA) </a:t>
            </a:r>
            <a:r>
              <a:rPr lang="en-US" altLang="ja-JP" dirty="0"/>
              <a:t>based on the hardness of discrete logarithm (DL) </a:t>
            </a:r>
            <a:r>
              <a:rPr lang="en-US" altLang="ja-JP" dirty="0" smtClean="0"/>
              <a:t>problem (including the EC-based implementation), </a:t>
            </a:r>
            <a:r>
              <a:rPr lang="en-US" altLang="ja-JP" dirty="0"/>
              <a:t>we can find such parameter(s) that can be a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r>
              <a:rPr lang="en-US" altLang="ja-JP" dirty="0"/>
              <a:t>This applies also to DL-based multi-signatures.</a:t>
            </a:r>
          </a:p>
          <a:p>
            <a:r>
              <a:rPr lang="en-US" altLang="ja-JP" dirty="0"/>
              <a:t>For example, in the case of a simple </a:t>
            </a:r>
            <a:r>
              <a:rPr lang="en-US" altLang="ja-JP" dirty="0" err="1"/>
              <a:t>Schnorr</a:t>
            </a:r>
            <a:r>
              <a:rPr lang="en-US" altLang="ja-JP" dirty="0"/>
              <a:t> multi-signature </a:t>
            </a:r>
            <a:r>
              <a:rPr lang="en-US" altLang="ja-JP" dirty="0" smtClean="0"/>
              <a:t>[1], </a:t>
            </a:r>
            <a:r>
              <a:rPr lang="en-US" altLang="ja-JP" i="1" dirty="0" err="1" smtClean="0"/>
              <a:t>g</a:t>
            </a:r>
            <a:r>
              <a:rPr lang="en-US" altLang="ja-JP" i="1" baseline="30000" dirty="0" err="1" smtClean="0"/>
              <a:t>s</a:t>
            </a:r>
            <a:r>
              <a:rPr lang="en-US" altLang="ja-JP" dirty="0" smtClean="0"/>
              <a:t> mod </a:t>
            </a:r>
            <a:r>
              <a:rPr lang="en-US" altLang="ja-JP" i="1" dirty="0" smtClean="0"/>
              <a:t>p</a:t>
            </a:r>
            <a:r>
              <a:rPr lang="en-US" altLang="ja-JP" dirty="0" smtClean="0"/>
              <a:t> </a:t>
            </a:r>
            <a:r>
              <a:rPr lang="en-US" altLang="ja-JP" dirty="0"/>
              <a:t>(or its hashed value) can be a </a:t>
            </a:r>
            <a:r>
              <a:rPr lang="en-US" altLang="ja-JP" dirty="0" err="1"/>
              <a:t>PoV</a:t>
            </a:r>
            <a:r>
              <a:rPr lang="en-US" altLang="ja-JP" dirty="0"/>
              <a:t>.</a:t>
            </a:r>
          </a:p>
          <a:p>
            <a:r>
              <a:rPr lang="en-US" altLang="ja-JP" dirty="0"/>
              <a:t>Likewise, in the case of compact multi-signatures for smaller </a:t>
            </a:r>
            <a:r>
              <a:rPr lang="en-US" altLang="ja-JP" dirty="0" err="1"/>
              <a:t>blockchains</a:t>
            </a:r>
            <a:r>
              <a:rPr lang="en-US" altLang="ja-JP" dirty="0"/>
              <a:t> </a:t>
            </a:r>
            <a:r>
              <a:rPr lang="en-US" altLang="ja-JP" dirty="0" smtClean="0"/>
              <a:t>[2, 3], </a:t>
            </a:r>
            <a:r>
              <a:rPr lang="en-US" altLang="ja-JP" i="1" dirty="0" err="1" smtClean="0"/>
              <a:t>g</a:t>
            </a:r>
            <a:r>
              <a:rPr lang="en-US" altLang="ja-JP" i="1" baseline="30000" dirty="0" err="1" smtClean="0"/>
              <a:t>s</a:t>
            </a:r>
            <a:r>
              <a:rPr lang="en-US" altLang="ja-JP" dirty="0" smtClean="0"/>
              <a:t> mod </a:t>
            </a:r>
            <a:r>
              <a:rPr lang="en-US" altLang="ja-JP" i="1" dirty="0" smtClean="0"/>
              <a:t>p</a:t>
            </a:r>
            <a:r>
              <a:rPr lang="en-US" altLang="ja-JP" dirty="0" smtClean="0"/>
              <a:t> </a:t>
            </a:r>
            <a:r>
              <a:rPr lang="en-US" altLang="ja-JP" dirty="0"/>
              <a:t>(or its hashed value) can be a </a:t>
            </a:r>
            <a:r>
              <a:rPr lang="en-US" altLang="ja-JP" dirty="0" err="1"/>
              <a:t>PoV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The same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</a:t>
            </a:r>
            <a:r>
              <a:rPr lang="en-US" altLang="ja-JP" dirty="0"/>
              <a:t>mechanism can be considered for many of the </a:t>
            </a:r>
            <a:r>
              <a:rPr lang="en-US" altLang="ja-JP" dirty="0" err="1"/>
              <a:t>PoW</a:t>
            </a:r>
            <a:r>
              <a:rPr lang="en-US" altLang="ja-JP" dirty="0"/>
              <a:t>-based altcoins where DL-based (multi-)</a:t>
            </a:r>
            <a:r>
              <a:rPr lang="en-US" altLang="ja-JP" dirty="0" smtClean="0"/>
              <a:t>signatures can </a:t>
            </a:r>
            <a:r>
              <a:rPr lang="en-US" altLang="ja-JP" dirty="0"/>
              <a:t>be used.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4979" y="4748534"/>
            <a:ext cx="88890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[1] G. Maxwell, et al. “Simple </a:t>
            </a:r>
            <a:r>
              <a:rPr kumimoji="1" lang="en-US" altLang="ja-JP" dirty="0" err="1" smtClean="0"/>
              <a:t>Schnorr</a:t>
            </a:r>
            <a:r>
              <a:rPr kumimoji="1" lang="en-US" altLang="ja-JP" dirty="0" smtClean="0"/>
              <a:t> multi-signatures with applications to Bitcoin.” Designs, Codes and Cryptography, Vol.87, Issue 9, pp.2139-2164, </a:t>
            </a:r>
            <a:r>
              <a:rPr kumimoji="1" lang="en-US" altLang="ja-JP" dirty="0" smtClean="0">
                <a:solidFill>
                  <a:srgbClr val="FF0000"/>
                </a:solidFill>
              </a:rPr>
              <a:t>2019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[2] D. </a:t>
            </a:r>
            <a:r>
              <a:rPr kumimoji="1" lang="en-US" altLang="ja-JP" dirty="0" err="1" smtClean="0"/>
              <a:t>Boneh</a:t>
            </a:r>
            <a:r>
              <a:rPr kumimoji="1" lang="en-US" altLang="ja-JP" dirty="0" smtClean="0"/>
              <a:t>, et al. “Compact multi-signatures for smaller </a:t>
            </a:r>
            <a:r>
              <a:rPr kumimoji="1" lang="en-US" altLang="ja-JP" dirty="0" err="1" smtClean="0"/>
              <a:t>blockchains</a:t>
            </a:r>
            <a:r>
              <a:rPr kumimoji="1" lang="en-US" altLang="ja-JP" dirty="0" smtClean="0"/>
              <a:t>.” Scaling Bitcoin </a:t>
            </a:r>
            <a:r>
              <a:rPr kumimoji="1" lang="en-US" altLang="ja-JP" dirty="0" smtClean="0">
                <a:solidFill>
                  <a:srgbClr val="FF0000"/>
                </a:solidFill>
              </a:rPr>
              <a:t>2018</a:t>
            </a:r>
            <a:r>
              <a:rPr kumimoji="1" lang="en-US" altLang="ja-JP" dirty="0" smtClean="0"/>
              <a:t>.</a:t>
            </a:r>
          </a:p>
          <a:p>
            <a:r>
              <a:rPr kumimoji="1" lang="en-US" altLang="ja-JP" dirty="0" smtClean="0"/>
              <a:t>[3] D. </a:t>
            </a:r>
            <a:r>
              <a:rPr kumimoji="1" lang="en-US" altLang="ja-JP" dirty="0" err="1" smtClean="0"/>
              <a:t>Boneh</a:t>
            </a:r>
            <a:r>
              <a:rPr kumimoji="1" lang="en-US" altLang="ja-JP" dirty="0" smtClean="0"/>
              <a:t>, et al. “Compact multi-signatures for smaller </a:t>
            </a:r>
            <a:r>
              <a:rPr kumimoji="1" lang="en-US" altLang="ja-JP" dirty="0" err="1" smtClean="0"/>
              <a:t>blockchains</a:t>
            </a:r>
            <a:r>
              <a:rPr kumimoji="1" lang="en-US" altLang="ja-JP" dirty="0" smtClean="0"/>
              <a:t>.” Proc. Asiacrypt2018, LNCS 11273, pp.435-464, Springer, </a:t>
            </a:r>
            <a:r>
              <a:rPr kumimoji="1" lang="en-US" altLang="ja-JP" dirty="0" smtClean="0">
                <a:solidFill>
                  <a:srgbClr val="FF0000"/>
                </a:solidFill>
              </a:rPr>
              <a:t>2018</a:t>
            </a:r>
            <a:r>
              <a:rPr kumimoji="1" lang="en-US" altLang="ja-JP" dirty="0" smtClean="0"/>
              <a:t>.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0323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Computational cost for honest nodes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Nodes who generate transactions</a:t>
            </a:r>
          </a:p>
          <a:p>
            <a:pPr lvl="1"/>
            <a:r>
              <a:rPr lang="en-US" altLang="ja-JP" dirty="0" smtClean="0"/>
              <a:t>No changes. The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mechanism is just </a:t>
            </a:r>
            <a:r>
              <a:rPr lang="en-US" altLang="ja-JP" i="1" dirty="0" smtClean="0"/>
              <a:t>naturally embedded</a:t>
            </a:r>
            <a:r>
              <a:rPr lang="en-US" altLang="ja-JP" dirty="0" smtClean="0"/>
              <a:t>.</a:t>
            </a:r>
          </a:p>
          <a:p>
            <a:r>
              <a:rPr kumimoji="1" lang="en-US" altLang="ja-JP" dirty="0" smtClean="0"/>
              <a:t>Nodes who generate a block</a:t>
            </a:r>
          </a:p>
          <a:p>
            <a:pPr lvl="1"/>
            <a:r>
              <a:rPr lang="en-US" altLang="ja-JP" dirty="0" smtClean="0"/>
              <a:t>A proportional increase</a:t>
            </a:r>
            <a:r>
              <a:rPr lang="ja-JP" altLang="en-US" dirty="0"/>
              <a:t> </a:t>
            </a:r>
            <a:r>
              <a:rPr lang="en-US" altLang="ja-JP" dirty="0" smtClean="0"/>
              <a:t>of component hashing (proportional </a:t>
            </a:r>
            <a:r>
              <a:rPr lang="en-US" altLang="ja-JP" dirty="0" smtClean="0"/>
              <a:t>to the number of the TXO’s</a:t>
            </a:r>
            <a:r>
              <a:rPr lang="en-US" altLang="ja-JP" dirty="0" smtClean="0"/>
              <a:t>) but much smaller than the total </a:t>
            </a:r>
            <a:r>
              <a:rPr lang="en-US" altLang="ja-JP" dirty="0" err="1" smtClean="0"/>
              <a:t>PoW</a:t>
            </a:r>
            <a:r>
              <a:rPr lang="en-US" altLang="ja-JP" dirty="0" smtClean="0"/>
              <a:t> hashing.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Implicit </a:t>
            </a:r>
            <a:r>
              <a:rPr lang="en-US" altLang="ja-JP" dirty="0" err="1" smtClean="0"/>
              <a:t>PoV</a:t>
            </a:r>
            <a:endParaRPr lang="en-US" altLang="ja-JP" dirty="0" smtClean="0"/>
          </a:p>
          <a:p>
            <a:pPr lvl="2"/>
            <a:endParaRPr lang="en-US" altLang="ja-JP" dirty="0"/>
          </a:p>
          <a:p>
            <a:pPr lvl="2"/>
            <a:endParaRPr lang="en-US" altLang="ja-JP" dirty="0" smtClean="0"/>
          </a:p>
          <a:p>
            <a:pPr lvl="2"/>
            <a:r>
              <a:rPr lang="en-US" altLang="ja-JP" dirty="0" smtClean="0"/>
              <a:t>Explicit </a:t>
            </a:r>
            <a:r>
              <a:rPr lang="en-US" altLang="ja-JP" dirty="0" err="1" smtClean="0"/>
              <a:t>PoV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15</a:t>
            </a:fld>
            <a:endParaRPr lang="ja-JP" altLang="en-US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620252"/>
              </p:ext>
            </p:extLst>
          </p:nvPr>
        </p:nvGraphicFramePr>
        <p:xfrm>
          <a:off x="2301142" y="5589710"/>
          <a:ext cx="21034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" name="Equation" r:id="rId3" imgW="1015920" imgH="203040" progId="Equation.DSMT4">
                  <p:embed/>
                </p:oleObj>
              </mc:Choice>
              <mc:Fallback>
                <p:oleObj name="Equation" r:id="rId3" imgW="1015920" imgH="2030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142" y="5589710"/>
                        <a:ext cx="2103438" cy="420688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546685"/>
              </p:ext>
            </p:extLst>
          </p:nvPr>
        </p:nvGraphicFramePr>
        <p:xfrm>
          <a:off x="4520096" y="5571515"/>
          <a:ext cx="2162054" cy="446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" name="Equation" r:id="rId5" imgW="1104840" imgH="228600" progId="Equation.DSMT4">
                  <p:embed/>
                </p:oleObj>
              </mc:Choice>
              <mc:Fallback>
                <p:oleObj name="Equation" r:id="rId5" imgW="1104840" imgH="2286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0096" y="5571515"/>
                        <a:ext cx="2162054" cy="44680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581137"/>
              </p:ext>
            </p:extLst>
          </p:nvPr>
        </p:nvGraphicFramePr>
        <p:xfrm>
          <a:off x="2294670" y="4468929"/>
          <a:ext cx="43672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6" name="Equation" r:id="rId7" imgW="2108160" imgH="228600" progId="Equation.DSMT4">
                  <p:embed/>
                </p:oleObj>
              </mc:Choice>
              <mc:Fallback>
                <p:oleObj name="Equation" r:id="rId7" imgW="2108160" imgH="22860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670" y="4468929"/>
                        <a:ext cx="4367212" cy="4730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グループ化 6"/>
          <p:cNvGrpSpPr/>
          <p:nvPr/>
        </p:nvGrpSpPr>
        <p:grpSpPr>
          <a:xfrm>
            <a:off x="2569184" y="4942004"/>
            <a:ext cx="3945921" cy="1603547"/>
            <a:chOff x="4943105" y="4317755"/>
            <a:chExt cx="3945921" cy="1603547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4943105" y="5387119"/>
              <a:ext cx="3945921" cy="534183"/>
              <a:chOff x="7396156" y="5712431"/>
              <a:chExt cx="3945921" cy="534183"/>
            </a:xfrm>
          </p:grpSpPr>
          <p:sp>
            <p:nvSpPr>
              <p:cNvPr id="14" name="正方形/長方形 13"/>
              <p:cNvSpPr/>
              <p:nvPr/>
            </p:nvSpPr>
            <p:spPr>
              <a:xfrm>
                <a:off x="7396156" y="5712431"/>
                <a:ext cx="342900" cy="5479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/>
              <p:cNvSpPr/>
              <p:nvPr/>
            </p:nvSpPr>
            <p:spPr>
              <a:xfrm>
                <a:off x="9690979" y="5720130"/>
                <a:ext cx="1651098" cy="4571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" name="フリーフォーム 21"/>
              <p:cNvSpPr/>
              <p:nvPr/>
            </p:nvSpPr>
            <p:spPr>
              <a:xfrm>
                <a:off x="7586663" y="5796328"/>
                <a:ext cx="457200" cy="285750"/>
              </a:xfrm>
              <a:custGeom>
                <a:avLst/>
                <a:gdLst>
                  <a:gd name="connsiteX0" fmla="*/ 0 w 457200"/>
                  <a:gd name="connsiteY0" fmla="*/ 0 h 285750"/>
                  <a:gd name="connsiteX1" fmla="*/ 0 w 457200"/>
                  <a:gd name="connsiteY1" fmla="*/ 285750 h 285750"/>
                  <a:gd name="connsiteX2" fmla="*/ 457200 w 457200"/>
                  <a:gd name="connsiteY2" fmla="*/ 285750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200" h="285750">
                    <a:moveTo>
                      <a:pt x="0" y="0"/>
                    </a:moveTo>
                    <a:lnTo>
                      <a:pt x="0" y="285750"/>
                    </a:lnTo>
                    <a:lnTo>
                      <a:pt x="457200" y="28575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headEnd type="stealth" w="lg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フリーフォーム 22"/>
              <p:cNvSpPr/>
              <p:nvPr/>
            </p:nvSpPr>
            <p:spPr>
              <a:xfrm flipH="1">
                <a:off x="9696465" y="5777272"/>
                <a:ext cx="457200" cy="285750"/>
              </a:xfrm>
              <a:custGeom>
                <a:avLst/>
                <a:gdLst>
                  <a:gd name="connsiteX0" fmla="*/ 0 w 457200"/>
                  <a:gd name="connsiteY0" fmla="*/ 0 h 285750"/>
                  <a:gd name="connsiteX1" fmla="*/ 0 w 457200"/>
                  <a:gd name="connsiteY1" fmla="*/ 285750 h 285750"/>
                  <a:gd name="connsiteX2" fmla="*/ 457200 w 457200"/>
                  <a:gd name="connsiteY2" fmla="*/ 285750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200" h="285750">
                    <a:moveTo>
                      <a:pt x="0" y="0"/>
                    </a:moveTo>
                    <a:lnTo>
                      <a:pt x="0" y="285750"/>
                    </a:lnTo>
                    <a:lnTo>
                      <a:pt x="457200" y="28575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headEnd type="stealth" w="lg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8029571" y="5877282"/>
                <a:ext cx="1720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>
                    <a:solidFill>
                      <a:srgbClr val="FF0000"/>
                    </a:solidFill>
                  </a:rPr>
                  <a:t>Comparable size</a:t>
                </a:r>
                <a:endParaRPr kumimoji="1" lang="ja-JP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正方形/長方形 4"/>
            <p:cNvSpPr/>
            <p:nvPr/>
          </p:nvSpPr>
          <p:spPr>
            <a:xfrm>
              <a:off x="6655773" y="4317755"/>
              <a:ext cx="2136531" cy="696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7368805" y="4343399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>
                  <a:solidFill>
                    <a:srgbClr val="0070C0"/>
                  </a:solidFill>
                </a:rPr>
                <a:t>Small</a:t>
              </a:r>
              <a:endParaRPr kumimoji="1" lang="ja-JP" altLang="en-US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906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16</a:t>
            </a:fld>
            <a:endParaRPr lang="ja-JP" altLang="en-US"/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2617788" y="269875"/>
            <a:ext cx="2312987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Input of </a:t>
            </a:r>
            <a:r>
              <a:rPr lang="en-US" altLang="ja-JP" sz="2000" i="1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k</a:t>
            </a:r>
            <a:r>
              <a:rPr lang="en-US" altLang="ja-JP" sz="2000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 bits (</a:t>
            </a:r>
            <a:r>
              <a:rPr lang="en-US" altLang="ja-JP" sz="2000" i="1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k</a:t>
            </a:r>
            <a:r>
              <a:rPr lang="en-US" altLang="ja-JP" sz="2000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&gt;</a:t>
            </a:r>
            <a:r>
              <a:rPr lang="en-US" altLang="ja-JP" sz="2000" i="1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m</a:t>
            </a:r>
            <a:r>
              <a:rPr lang="en-US" altLang="ja-JP" sz="2000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)</a:t>
            </a:r>
          </a:p>
        </p:txBody>
      </p:sp>
      <p:sp>
        <p:nvSpPr>
          <p:cNvPr id="4" name="AutoShape 10"/>
          <p:cNvSpPr>
            <a:spLocks/>
          </p:cNvSpPr>
          <p:nvPr/>
        </p:nvSpPr>
        <p:spPr bwMode="auto">
          <a:xfrm rot="5400000">
            <a:off x="3925094" y="-1175543"/>
            <a:ext cx="365125" cy="4033837"/>
          </a:xfrm>
          <a:prstGeom prst="leftBrace">
            <a:avLst>
              <a:gd name="adj1" fmla="val 92065"/>
              <a:gd name="adj2" fmla="val 50000"/>
            </a:avLst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ja-JP" altLang="en-US" kern="0">
              <a:solidFill>
                <a:sysClr val="windowText" lastClr="000000"/>
              </a:solidFill>
              <a:latin typeface="Gill Sans MT"/>
              <a:ea typeface="HGｺﾞｼｯｸE" panose="020B0909000000000000" pitchFamily="49" charset="-128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6137275" y="338138"/>
            <a:ext cx="1982788" cy="4000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kern="0" dirty="0">
                <a:solidFill>
                  <a:srgbClr val="000099"/>
                </a:solidFill>
                <a:latin typeface="Gill Sans MT"/>
                <a:ea typeface="HGｺﾞｼｯｸE" panose="020B0909000000000000" pitchFamily="49" charset="-128"/>
              </a:rPr>
              <a:t>Pad (0’s of </a:t>
            </a:r>
            <a:r>
              <a:rPr lang="en-US" altLang="ja-JP" sz="2000" i="1" kern="0" dirty="0">
                <a:solidFill>
                  <a:srgbClr val="000099"/>
                </a:solidFill>
                <a:latin typeface="Gill Sans MT"/>
                <a:ea typeface="HGｺﾞｼｯｸE" panose="020B0909000000000000" pitchFamily="49" charset="-128"/>
              </a:rPr>
              <a:t>d</a:t>
            </a:r>
            <a:r>
              <a:rPr lang="en-US" altLang="ja-JP" sz="2000" kern="0" dirty="0">
                <a:solidFill>
                  <a:srgbClr val="000099"/>
                </a:solidFill>
                <a:latin typeface="Gill Sans MT"/>
                <a:ea typeface="HGｺﾞｼｯｸE" panose="020B0909000000000000" pitchFamily="49" charset="-128"/>
              </a:rPr>
              <a:t> bits)</a:t>
            </a:r>
          </a:p>
        </p:txBody>
      </p:sp>
      <p:sp>
        <p:nvSpPr>
          <p:cNvPr id="6" name="Line 13"/>
          <p:cNvSpPr>
            <a:spLocks noChangeShapeType="1"/>
          </p:cNvSpPr>
          <p:nvPr/>
        </p:nvSpPr>
        <p:spPr bwMode="auto">
          <a:xfrm>
            <a:off x="6357938" y="727075"/>
            <a:ext cx="0" cy="366713"/>
          </a:xfrm>
          <a:prstGeom prst="line">
            <a:avLst/>
          </a:prstGeom>
          <a:noFill/>
          <a:ln w="25400" cap="sq">
            <a:solidFill>
              <a:srgbClr val="000099"/>
            </a:solidFill>
            <a:round/>
            <a:headEnd type="none" w="sm" len="sm"/>
            <a:tailEnd type="triangle" w="med" len="med"/>
          </a:ln>
        </p:spPr>
        <p:txBody>
          <a:bodyPr wrap="none"/>
          <a:lstStyle/>
          <a:p>
            <a:pPr>
              <a:defRPr/>
            </a:pPr>
            <a:endParaRPr lang="ja-JP" altLang="en-US" kern="0">
              <a:solidFill>
                <a:sysClr val="windowText" lastClr="000000"/>
              </a:solidFill>
              <a:latin typeface="Gill Sans MT"/>
              <a:ea typeface="HGｺﾞｼｯｸE" panose="020B0909000000000000" pitchFamily="49" charset="-128"/>
            </a:endParaRPr>
          </a:p>
        </p:txBody>
      </p: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2679700" y="1655763"/>
            <a:ext cx="1565275" cy="787400"/>
            <a:chOff x="1688" y="1043"/>
            <a:chExt cx="986" cy="496"/>
          </a:xfrm>
        </p:grpSpPr>
        <p:sp>
          <p:nvSpPr>
            <p:cNvPr id="8" name="Text Box 14"/>
            <p:cNvSpPr txBox="1">
              <a:spLocks noChangeArrowheads="1"/>
            </p:cNvSpPr>
            <p:nvPr/>
          </p:nvSpPr>
          <p:spPr bwMode="auto">
            <a:xfrm>
              <a:off x="1688" y="1097"/>
              <a:ext cx="986" cy="44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Segment of</a:t>
              </a:r>
            </a:p>
            <a:p>
              <a:pPr>
                <a:defRPr/>
              </a:pPr>
              <a:r>
                <a:rPr lang="en-US" altLang="ja-JP" sz="2000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 </a:t>
              </a:r>
              <a:r>
                <a:rPr lang="en-US" altLang="ja-JP" sz="2000" i="1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m</a:t>
              </a:r>
              <a:r>
                <a:rPr lang="ja-JP" altLang="en-US" sz="2000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－</a:t>
              </a:r>
              <a:r>
                <a:rPr lang="en-US" altLang="ja-JP" sz="2000" i="1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t</a:t>
              </a:r>
              <a:r>
                <a:rPr lang="ja-JP" altLang="en-US" sz="2000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－</a:t>
              </a:r>
              <a:r>
                <a:rPr lang="en-US" altLang="ja-JP" sz="2000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1 bits</a:t>
              </a:r>
            </a:p>
          </p:txBody>
        </p:sp>
        <p:sp>
          <p:nvSpPr>
            <p:cNvPr id="9" name="AutoShape 22"/>
            <p:cNvSpPr>
              <a:spLocks/>
            </p:cNvSpPr>
            <p:nvPr/>
          </p:nvSpPr>
          <p:spPr bwMode="auto">
            <a:xfrm rot="-5400000">
              <a:off x="1923" y="902"/>
              <a:ext cx="111" cy="393"/>
            </a:xfrm>
            <a:prstGeom prst="leftBrace">
              <a:avLst>
                <a:gd name="adj1" fmla="val 29505"/>
                <a:gd name="adj2" fmla="val 50000"/>
              </a:avLst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</p:grpSp>
      <p:grpSp>
        <p:nvGrpSpPr>
          <p:cNvPr id="10" name="Group 109"/>
          <p:cNvGrpSpPr>
            <a:grpSpLocks/>
          </p:cNvGrpSpPr>
          <p:nvPr/>
        </p:nvGrpSpPr>
        <p:grpSpPr bwMode="auto">
          <a:xfrm>
            <a:off x="2395538" y="1577975"/>
            <a:ext cx="80962" cy="901700"/>
            <a:chOff x="1509" y="994"/>
            <a:chExt cx="51" cy="568"/>
          </a:xfrm>
        </p:grpSpPr>
        <p:sp>
          <p:nvSpPr>
            <p:cNvPr id="11" name="Line 25"/>
            <p:cNvSpPr>
              <a:spLocks noChangeShapeType="1"/>
            </p:cNvSpPr>
            <p:nvPr/>
          </p:nvSpPr>
          <p:spPr bwMode="auto">
            <a:xfrm>
              <a:off x="1509" y="994"/>
              <a:ext cx="0" cy="562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>
              <a:off x="1560" y="1000"/>
              <a:ext cx="0" cy="562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</p:grpSp>
      <p:grpSp>
        <p:nvGrpSpPr>
          <p:cNvPr id="13" name="Group 110"/>
          <p:cNvGrpSpPr>
            <a:grpSpLocks/>
          </p:cNvGrpSpPr>
          <p:nvPr/>
        </p:nvGrpSpPr>
        <p:grpSpPr bwMode="auto">
          <a:xfrm>
            <a:off x="1666875" y="2438400"/>
            <a:ext cx="1119188" cy="525463"/>
            <a:chOff x="1050" y="1536"/>
            <a:chExt cx="705" cy="331"/>
          </a:xfrm>
        </p:grpSpPr>
        <p:grpSp>
          <p:nvGrpSpPr>
            <p:cNvPr id="14" name="Group 30"/>
            <p:cNvGrpSpPr>
              <a:grpSpLocks/>
            </p:cNvGrpSpPr>
            <p:nvPr/>
          </p:nvGrpSpPr>
          <p:grpSpPr bwMode="auto">
            <a:xfrm>
              <a:off x="1050" y="1556"/>
              <a:ext cx="311" cy="311"/>
              <a:chOff x="1050" y="1556"/>
              <a:chExt cx="311" cy="311"/>
            </a:xfrm>
          </p:grpSpPr>
          <p:sp>
            <p:nvSpPr>
              <p:cNvPr id="18" name="Rectangle 28"/>
              <p:cNvSpPr>
                <a:spLocks noChangeArrowheads="1"/>
              </p:cNvSpPr>
              <p:nvPr/>
            </p:nvSpPr>
            <p:spPr bwMode="auto">
              <a:xfrm>
                <a:off x="1088" y="1556"/>
                <a:ext cx="229" cy="311"/>
              </a:xfrm>
              <a:prstGeom prst="rect">
                <a:avLst/>
              </a:prstGeom>
              <a:solidFill>
                <a:srgbClr val="CCFFCC"/>
              </a:solidFill>
              <a:ln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>
                  <a:defRPr/>
                </a:pPr>
                <a:endParaRPr lang="ja-JP" altLang="ja-JP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endParaRPr>
              </a:p>
            </p:txBody>
          </p:sp>
          <p:sp>
            <p:nvSpPr>
              <p:cNvPr id="19" name="Text Box 29"/>
              <p:cNvSpPr txBox="1">
                <a:spLocks noChangeArrowheads="1"/>
              </p:cNvSpPr>
              <p:nvPr/>
            </p:nvSpPr>
            <p:spPr bwMode="auto">
              <a:xfrm>
                <a:off x="1050" y="1563"/>
                <a:ext cx="311" cy="25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000" kern="0">
                    <a:solidFill>
                      <a:sysClr val="windowText" lastClr="000000"/>
                    </a:solidFill>
                    <a:latin typeface="Gill Sans MT"/>
                    <a:ea typeface="HGｺﾞｼｯｸE" panose="020B0909000000000000" pitchFamily="49" charset="-128"/>
                  </a:rPr>
                  <a:t>0’s</a:t>
                </a:r>
              </a:p>
            </p:txBody>
          </p:sp>
        </p:grpSp>
        <p:grpSp>
          <p:nvGrpSpPr>
            <p:cNvPr id="15" name="Group 38"/>
            <p:cNvGrpSpPr>
              <a:grpSpLocks/>
            </p:cNvGrpSpPr>
            <p:nvPr/>
          </p:nvGrpSpPr>
          <p:grpSpPr bwMode="auto">
            <a:xfrm>
              <a:off x="1317" y="1536"/>
              <a:ext cx="438" cy="331"/>
              <a:chOff x="1317" y="1536"/>
              <a:chExt cx="438" cy="331"/>
            </a:xfrm>
          </p:grpSpPr>
          <p:sp>
            <p:nvSpPr>
              <p:cNvPr id="16" name="Rectangle 23"/>
              <p:cNvSpPr>
                <a:spLocks noChangeArrowheads="1"/>
              </p:cNvSpPr>
              <p:nvPr/>
            </p:nvSpPr>
            <p:spPr bwMode="auto">
              <a:xfrm>
                <a:off x="1317" y="1556"/>
                <a:ext cx="438" cy="311"/>
              </a:xfrm>
              <a:prstGeom prst="rect">
                <a:avLst/>
              </a:prstGeom>
              <a:solidFill>
                <a:srgbClr val="B1FFFB"/>
              </a:solidFill>
              <a:ln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>
                  <a:defRPr/>
                </a:pPr>
                <a:endParaRPr lang="ja-JP" altLang="ja-JP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endParaRPr>
              </a:p>
            </p:txBody>
          </p:sp>
          <p:sp>
            <p:nvSpPr>
              <p:cNvPr id="17" name="Text Box 31"/>
              <p:cNvSpPr txBox="1">
                <a:spLocks noChangeArrowheads="1"/>
              </p:cNvSpPr>
              <p:nvPr/>
            </p:nvSpPr>
            <p:spPr bwMode="auto">
              <a:xfrm>
                <a:off x="1388" y="1536"/>
                <a:ext cx="34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i="1" kern="0">
                    <a:solidFill>
                      <a:sysClr val="windowText" lastClr="000000"/>
                    </a:solidFill>
                    <a:latin typeface="Gill Sans MT"/>
                    <a:ea typeface="HGｺﾞｼｯｸE" panose="020B0909000000000000" pitchFamily="49" charset="-128"/>
                  </a:rPr>
                  <a:t>M</a:t>
                </a:r>
                <a:r>
                  <a:rPr lang="en-US" altLang="ja-JP" kern="0" baseline="-25000">
                    <a:solidFill>
                      <a:sysClr val="windowText" lastClr="000000"/>
                    </a:solidFill>
                    <a:latin typeface="Gill Sans MT"/>
                    <a:ea typeface="HGｺﾞｼｯｸE" panose="020B0909000000000000" pitchFamily="49" charset="-128"/>
                  </a:rPr>
                  <a:t>1</a:t>
                </a:r>
              </a:p>
            </p:txBody>
          </p:sp>
        </p:grpSp>
      </p:grpSp>
      <p:sp>
        <p:nvSpPr>
          <p:cNvPr id="20" name="Text Box 45"/>
          <p:cNvSpPr txBox="1">
            <a:spLocks noChangeArrowheads="1"/>
          </p:cNvSpPr>
          <p:nvPr/>
        </p:nvSpPr>
        <p:spPr bwMode="auto">
          <a:xfrm>
            <a:off x="2808288" y="2636838"/>
            <a:ext cx="2484437" cy="8318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 </a:t>
            </a:r>
            <a:r>
              <a:rPr lang="en-US" altLang="ja-JP" sz="2400" i="1" kern="0" dirty="0" smtClean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h*</a:t>
            </a:r>
            <a:r>
              <a:rPr lang="en-US" altLang="ja-JP" sz="2400" kern="0" dirty="0" smtClean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: 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(</a:t>
            </a:r>
            <a:r>
              <a:rPr lang="en-US" altLang="ja-JP" sz="2400" b="1" i="1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Z</a:t>
            </a:r>
            <a:r>
              <a:rPr lang="en-US" altLang="ja-JP" sz="2400" kern="0" baseline="-2500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2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)</a:t>
            </a:r>
            <a:r>
              <a:rPr lang="en-US" altLang="ja-JP" sz="2400" i="1" kern="0" baseline="3000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</a:rPr>
              <a:t>m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(</a:t>
            </a:r>
            <a:r>
              <a:rPr lang="en-US" altLang="ja-JP" sz="2400" b="1" i="1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Z</a:t>
            </a:r>
            <a:r>
              <a:rPr lang="en-US" altLang="ja-JP" sz="2400" kern="0" baseline="-2500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2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)</a:t>
            </a:r>
            <a:r>
              <a:rPr lang="en-US" altLang="ja-JP" sz="2400" i="1" kern="0" baseline="3000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t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,</a:t>
            </a:r>
          </a:p>
          <a:p>
            <a:pPr>
              <a:defRPr/>
            </a:pP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       where </a:t>
            </a:r>
            <a:r>
              <a:rPr lang="en-US" altLang="ja-JP" sz="2400" i="1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m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&gt;</a:t>
            </a:r>
            <a:r>
              <a:rPr lang="en-US" altLang="ja-JP" sz="2400" i="1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t</a:t>
            </a:r>
            <a:r>
              <a:rPr lang="en-US" altLang="ja-JP" sz="2400" kern="0" dirty="0">
                <a:solidFill>
                  <a:srgbClr val="CC0000"/>
                </a:solidFill>
                <a:latin typeface="Gill Sans MT"/>
                <a:ea typeface="HGｺﾞｼｯｸE" panose="020B0909000000000000" pitchFamily="49" charset="-128"/>
                <a:sym typeface="Wingdings" pitchFamily="2" charset="2"/>
              </a:rPr>
              <a:t>+1</a:t>
            </a:r>
            <a:endParaRPr lang="en-US" altLang="ja-JP" sz="2400" kern="0" dirty="0">
              <a:solidFill>
                <a:srgbClr val="CC0000"/>
              </a:solidFill>
              <a:latin typeface="Gill Sans MT"/>
              <a:ea typeface="HGｺﾞｼｯｸE" panose="020B0909000000000000" pitchFamily="49" charset="-128"/>
            </a:endParaRPr>
          </a:p>
        </p:txBody>
      </p:sp>
      <p:grpSp>
        <p:nvGrpSpPr>
          <p:cNvPr id="21" name="Group 111"/>
          <p:cNvGrpSpPr>
            <a:grpSpLocks/>
          </p:cNvGrpSpPr>
          <p:nvPr/>
        </p:nvGrpSpPr>
        <p:grpSpPr bwMode="auto">
          <a:xfrm>
            <a:off x="1727200" y="2963863"/>
            <a:ext cx="1447800" cy="857250"/>
            <a:chOff x="1088" y="1867"/>
            <a:chExt cx="912" cy="540"/>
          </a:xfrm>
        </p:grpSpPr>
        <p:grpSp>
          <p:nvGrpSpPr>
            <p:cNvPr id="22" name="Group 37"/>
            <p:cNvGrpSpPr>
              <a:grpSpLocks/>
            </p:cNvGrpSpPr>
            <p:nvPr/>
          </p:nvGrpSpPr>
          <p:grpSpPr bwMode="auto">
            <a:xfrm>
              <a:off x="1562" y="2063"/>
              <a:ext cx="438" cy="342"/>
              <a:chOff x="1782" y="2292"/>
              <a:chExt cx="438" cy="342"/>
            </a:xfrm>
          </p:grpSpPr>
          <p:sp>
            <p:nvSpPr>
              <p:cNvPr id="28" name="Rectangle 36"/>
              <p:cNvSpPr>
                <a:spLocks noChangeArrowheads="1"/>
              </p:cNvSpPr>
              <p:nvPr/>
            </p:nvSpPr>
            <p:spPr bwMode="auto">
              <a:xfrm>
                <a:off x="1782" y="2323"/>
                <a:ext cx="438" cy="311"/>
              </a:xfrm>
              <a:prstGeom prst="rect">
                <a:avLst/>
              </a:prstGeom>
              <a:solidFill>
                <a:srgbClr val="B1FFFB"/>
              </a:solidFill>
              <a:ln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ja-JP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endParaRPr>
              </a:p>
            </p:txBody>
          </p:sp>
          <p:sp>
            <p:nvSpPr>
              <p:cNvPr id="29" name="Text Box 32"/>
              <p:cNvSpPr txBox="1">
                <a:spLocks noChangeArrowheads="1"/>
              </p:cNvSpPr>
              <p:nvPr/>
            </p:nvSpPr>
            <p:spPr bwMode="auto">
              <a:xfrm>
                <a:off x="1844" y="2292"/>
                <a:ext cx="34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sz="1800" b="0" i="1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Gill Sans MT"/>
                    <a:ea typeface="HGｺﾞｼｯｸE" panose="020B0909000000000000" pitchFamily="49" charset="-128"/>
                  </a:rPr>
                  <a:t>M</a:t>
                </a:r>
                <a:r>
                  <a:rPr kumimoji="0" lang="en-US" altLang="ja-JP" sz="1800" b="0" i="0" u="none" strike="noStrike" kern="0" cap="none" spc="0" normalizeH="0" baseline="-2500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Gill Sans MT"/>
                    <a:ea typeface="HGｺﾞｼｯｸE" panose="020B0909000000000000" pitchFamily="49" charset="-128"/>
                  </a:rPr>
                  <a:t>2</a:t>
                </a:r>
              </a:p>
            </p:txBody>
          </p:sp>
        </p:grpSp>
        <p:sp>
          <p:nvSpPr>
            <p:cNvPr id="23" name="Line 39"/>
            <p:cNvSpPr>
              <a:spLocks noChangeShapeType="1"/>
            </p:cNvSpPr>
            <p:nvPr/>
          </p:nvSpPr>
          <p:spPr bwMode="auto">
            <a:xfrm>
              <a:off x="1088" y="1867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24" name="AutoShape 43"/>
            <p:cNvSpPr>
              <a:spLocks noChangeArrowheads="1"/>
            </p:cNvSpPr>
            <p:nvPr/>
          </p:nvSpPr>
          <p:spPr bwMode="auto">
            <a:xfrm>
              <a:off x="1334" y="1921"/>
              <a:ext cx="148" cy="155"/>
            </a:xfrm>
            <a:prstGeom prst="downArrow">
              <a:avLst>
                <a:gd name="adj1" fmla="val 50000"/>
                <a:gd name="adj2" fmla="val 26182"/>
              </a:avLst>
            </a:prstGeom>
            <a:solidFill>
              <a:srgbClr val="CC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25" name="Rectangle 44"/>
            <p:cNvSpPr>
              <a:spLocks noChangeArrowheads="1"/>
            </p:cNvSpPr>
            <p:nvPr/>
          </p:nvSpPr>
          <p:spPr bwMode="auto">
            <a:xfrm>
              <a:off x="1336" y="2096"/>
              <a:ext cx="154" cy="311"/>
            </a:xfrm>
            <a:prstGeom prst="rect">
              <a:avLst/>
            </a:prstGeom>
            <a:solidFill>
              <a:srgbClr val="FF99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26" name="Line 46"/>
            <p:cNvSpPr>
              <a:spLocks noChangeShapeType="1"/>
            </p:cNvSpPr>
            <p:nvPr/>
          </p:nvSpPr>
          <p:spPr bwMode="auto">
            <a:xfrm flipH="1">
              <a:off x="1508" y="1873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27" name="Rectangle 47"/>
            <p:cNvSpPr>
              <a:spLocks noChangeArrowheads="1"/>
            </p:cNvSpPr>
            <p:nvPr/>
          </p:nvSpPr>
          <p:spPr bwMode="auto">
            <a:xfrm>
              <a:off x="1490" y="2096"/>
              <a:ext cx="70" cy="311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kumimoji="1" sz="32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kumimoji="1" sz="28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kumimoji="1" sz="24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 pitchFamily="34" charset="0"/>
                  <a:ea typeface="HGｺﾞｼｯｸE" panose="020B0909000000000000" pitchFamily="49" charset="-128"/>
                </a:rPr>
                <a:t>1</a:t>
              </a:r>
            </a:p>
          </p:txBody>
        </p:sp>
      </p:grpSp>
      <p:grpSp>
        <p:nvGrpSpPr>
          <p:cNvPr id="30" name="Group 112"/>
          <p:cNvGrpSpPr>
            <a:grpSpLocks/>
          </p:cNvGrpSpPr>
          <p:nvPr/>
        </p:nvGrpSpPr>
        <p:grpSpPr bwMode="auto">
          <a:xfrm>
            <a:off x="2122488" y="3816350"/>
            <a:ext cx="1447800" cy="857250"/>
            <a:chOff x="1337" y="2404"/>
            <a:chExt cx="912" cy="540"/>
          </a:xfrm>
        </p:grpSpPr>
        <p:grpSp>
          <p:nvGrpSpPr>
            <p:cNvPr id="31" name="Group 49"/>
            <p:cNvGrpSpPr>
              <a:grpSpLocks/>
            </p:cNvGrpSpPr>
            <p:nvPr/>
          </p:nvGrpSpPr>
          <p:grpSpPr bwMode="auto">
            <a:xfrm>
              <a:off x="1811" y="2600"/>
              <a:ext cx="438" cy="342"/>
              <a:chOff x="1782" y="2292"/>
              <a:chExt cx="438" cy="342"/>
            </a:xfrm>
          </p:grpSpPr>
          <p:sp>
            <p:nvSpPr>
              <p:cNvPr id="37" name="Rectangle 50"/>
              <p:cNvSpPr>
                <a:spLocks noChangeArrowheads="1"/>
              </p:cNvSpPr>
              <p:nvPr/>
            </p:nvSpPr>
            <p:spPr bwMode="auto">
              <a:xfrm>
                <a:off x="1782" y="2323"/>
                <a:ext cx="438" cy="311"/>
              </a:xfrm>
              <a:prstGeom prst="rect">
                <a:avLst/>
              </a:prstGeom>
              <a:solidFill>
                <a:srgbClr val="B1FFFB"/>
              </a:solidFill>
              <a:ln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ja-JP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endParaRPr>
              </a:p>
            </p:txBody>
          </p:sp>
          <p:sp>
            <p:nvSpPr>
              <p:cNvPr id="38" name="Text Box 51"/>
              <p:cNvSpPr txBox="1">
                <a:spLocks noChangeArrowheads="1"/>
              </p:cNvSpPr>
              <p:nvPr/>
            </p:nvSpPr>
            <p:spPr bwMode="auto">
              <a:xfrm>
                <a:off x="1844" y="2292"/>
                <a:ext cx="34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sz="1800" b="0" i="1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Gill Sans MT"/>
                    <a:ea typeface="HGｺﾞｼｯｸE" panose="020B0909000000000000" pitchFamily="49" charset="-128"/>
                  </a:rPr>
                  <a:t>M</a:t>
                </a:r>
                <a:r>
                  <a:rPr kumimoji="0" lang="en-US" altLang="ja-JP" sz="1800" b="0" i="0" u="none" strike="noStrike" kern="0" cap="none" spc="0" normalizeH="0" baseline="-2500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Gill Sans MT"/>
                    <a:ea typeface="HGｺﾞｼｯｸE" panose="020B0909000000000000" pitchFamily="49" charset="-128"/>
                  </a:rPr>
                  <a:t>3</a:t>
                </a:r>
              </a:p>
            </p:txBody>
          </p:sp>
        </p:grp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1337" y="2404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33" name="AutoShape 53"/>
            <p:cNvSpPr>
              <a:spLocks noChangeArrowheads="1"/>
            </p:cNvSpPr>
            <p:nvPr/>
          </p:nvSpPr>
          <p:spPr bwMode="auto">
            <a:xfrm>
              <a:off x="1583" y="2458"/>
              <a:ext cx="148" cy="155"/>
            </a:xfrm>
            <a:prstGeom prst="downArrow">
              <a:avLst>
                <a:gd name="adj1" fmla="val 50000"/>
                <a:gd name="adj2" fmla="val 26182"/>
              </a:avLst>
            </a:prstGeom>
            <a:solidFill>
              <a:srgbClr val="CC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34" name="Rectangle 54"/>
            <p:cNvSpPr>
              <a:spLocks noChangeArrowheads="1"/>
            </p:cNvSpPr>
            <p:nvPr/>
          </p:nvSpPr>
          <p:spPr bwMode="auto">
            <a:xfrm>
              <a:off x="1585" y="2633"/>
              <a:ext cx="154" cy="311"/>
            </a:xfrm>
            <a:prstGeom prst="rect">
              <a:avLst/>
            </a:prstGeom>
            <a:solidFill>
              <a:srgbClr val="FF99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35" name="Line 55"/>
            <p:cNvSpPr>
              <a:spLocks noChangeShapeType="1"/>
            </p:cNvSpPr>
            <p:nvPr/>
          </p:nvSpPr>
          <p:spPr bwMode="auto">
            <a:xfrm flipH="1">
              <a:off x="1757" y="2410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36" name="Rectangle 56"/>
            <p:cNvSpPr>
              <a:spLocks noChangeArrowheads="1"/>
            </p:cNvSpPr>
            <p:nvPr/>
          </p:nvSpPr>
          <p:spPr bwMode="auto">
            <a:xfrm>
              <a:off x="1739" y="2633"/>
              <a:ext cx="70" cy="311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kumimoji="1" sz="32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kumimoji="1" sz="28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kumimoji="1" sz="24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 pitchFamily="34" charset="0"/>
                  <a:ea typeface="HGｺﾞｼｯｸE" panose="020B0909000000000000" pitchFamily="49" charset="-128"/>
                </a:rPr>
                <a:t>1</a:t>
              </a:r>
            </a:p>
          </p:txBody>
        </p:sp>
      </p:grpSp>
      <p:sp>
        <p:nvSpPr>
          <p:cNvPr id="39" name="Freeform 58"/>
          <p:cNvSpPr>
            <a:spLocks/>
          </p:cNvSpPr>
          <p:nvPr/>
        </p:nvSpPr>
        <p:spPr bwMode="auto">
          <a:xfrm>
            <a:off x="2921000" y="3452813"/>
            <a:ext cx="2655888" cy="1824037"/>
          </a:xfrm>
          <a:custGeom>
            <a:avLst/>
            <a:gdLst>
              <a:gd name="T0" fmla="*/ 2147483647 w 1673"/>
              <a:gd name="T1" fmla="*/ 2147483647 h 1149"/>
              <a:gd name="T2" fmla="*/ 2147483647 w 1673"/>
              <a:gd name="T3" fmla="*/ 2147483647 h 1149"/>
              <a:gd name="T4" fmla="*/ 2147483647 w 1673"/>
              <a:gd name="T5" fmla="*/ 2147483647 h 1149"/>
              <a:gd name="T6" fmla="*/ 2147483647 w 1673"/>
              <a:gd name="T7" fmla="*/ 2147483647 h 1149"/>
              <a:gd name="T8" fmla="*/ 2147483647 w 1673"/>
              <a:gd name="T9" fmla="*/ 2147483647 h 1149"/>
              <a:gd name="T10" fmla="*/ 2147483647 w 1673"/>
              <a:gd name="T11" fmla="*/ 2147483647 h 1149"/>
              <a:gd name="T12" fmla="*/ 2147483647 w 1673"/>
              <a:gd name="T13" fmla="*/ 2147483647 h 1149"/>
              <a:gd name="T14" fmla="*/ 2147483647 w 1673"/>
              <a:gd name="T15" fmla="*/ 2147483647 h 1149"/>
              <a:gd name="T16" fmla="*/ 2147483647 w 1673"/>
              <a:gd name="T17" fmla="*/ 2147483647 h 114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673"/>
              <a:gd name="T28" fmla="*/ 0 h 1149"/>
              <a:gd name="T29" fmla="*/ 1673 w 1673"/>
              <a:gd name="T30" fmla="*/ 1149 h 114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673" h="1149">
                <a:moveTo>
                  <a:pt x="34" y="788"/>
                </a:moveTo>
                <a:cubicBezTo>
                  <a:pt x="17" y="874"/>
                  <a:pt x="0" y="960"/>
                  <a:pt x="62" y="1016"/>
                </a:cubicBezTo>
                <a:cubicBezTo>
                  <a:pt x="124" y="1072"/>
                  <a:pt x="266" y="1149"/>
                  <a:pt x="409" y="1126"/>
                </a:cubicBezTo>
                <a:cubicBezTo>
                  <a:pt x="552" y="1103"/>
                  <a:pt x="811" y="1002"/>
                  <a:pt x="921" y="879"/>
                </a:cubicBezTo>
                <a:cubicBezTo>
                  <a:pt x="1031" y="756"/>
                  <a:pt x="1003" y="523"/>
                  <a:pt x="1067" y="386"/>
                </a:cubicBezTo>
                <a:cubicBezTo>
                  <a:pt x="1131" y="249"/>
                  <a:pt x="1224" y="112"/>
                  <a:pt x="1305" y="56"/>
                </a:cubicBezTo>
                <a:cubicBezTo>
                  <a:pt x="1386" y="0"/>
                  <a:pt x="1494" y="18"/>
                  <a:pt x="1552" y="47"/>
                </a:cubicBezTo>
                <a:cubicBezTo>
                  <a:pt x="1610" y="76"/>
                  <a:pt x="1633" y="161"/>
                  <a:pt x="1653" y="230"/>
                </a:cubicBezTo>
                <a:cubicBezTo>
                  <a:pt x="1673" y="299"/>
                  <a:pt x="1672" y="379"/>
                  <a:pt x="1671" y="459"/>
                </a:cubicBezTo>
              </a:path>
            </a:pathLst>
          </a:custGeom>
          <a:noFill/>
          <a:ln w="25400" cap="sq">
            <a:solidFill>
              <a:srgbClr val="CC0000"/>
            </a:solidFill>
            <a:round/>
            <a:headEnd type="none" w="sm" len="sm"/>
            <a:tailEnd type="stealth" w="lg" len="med"/>
          </a:ln>
        </p:spPr>
        <p:txBody>
          <a:bodyPr wrap="none"/>
          <a:lstStyle/>
          <a:p>
            <a:pPr>
              <a:defRPr/>
            </a:pPr>
            <a:endParaRPr lang="ja-JP" altLang="en-US" kern="0">
              <a:solidFill>
                <a:sysClr val="windowText" lastClr="000000"/>
              </a:solidFill>
              <a:latin typeface="Gill Sans MT"/>
              <a:ea typeface="HGｺﾞｼｯｸE" panose="020B0909000000000000" pitchFamily="49" charset="-128"/>
            </a:endParaRPr>
          </a:p>
        </p:txBody>
      </p:sp>
      <p:grpSp>
        <p:nvGrpSpPr>
          <p:cNvPr id="40" name="Group 113"/>
          <p:cNvGrpSpPr>
            <a:grpSpLocks/>
          </p:cNvGrpSpPr>
          <p:nvPr/>
        </p:nvGrpSpPr>
        <p:grpSpPr bwMode="auto">
          <a:xfrm>
            <a:off x="5421313" y="4122738"/>
            <a:ext cx="1039812" cy="542925"/>
            <a:chOff x="3415" y="2597"/>
            <a:chExt cx="655" cy="342"/>
          </a:xfrm>
        </p:grpSpPr>
        <p:grpSp>
          <p:nvGrpSpPr>
            <p:cNvPr id="41" name="Group 62"/>
            <p:cNvGrpSpPr>
              <a:grpSpLocks/>
            </p:cNvGrpSpPr>
            <p:nvPr/>
          </p:nvGrpSpPr>
          <p:grpSpPr bwMode="auto">
            <a:xfrm>
              <a:off x="3632" y="2597"/>
              <a:ext cx="438" cy="342"/>
              <a:chOff x="1782" y="2292"/>
              <a:chExt cx="438" cy="342"/>
            </a:xfrm>
          </p:grpSpPr>
          <p:sp>
            <p:nvSpPr>
              <p:cNvPr id="44" name="Rectangle 63"/>
              <p:cNvSpPr>
                <a:spLocks noChangeArrowheads="1"/>
              </p:cNvSpPr>
              <p:nvPr/>
            </p:nvSpPr>
            <p:spPr bwMode="auto">
              <a:xfrm>
                <a:off x="1782" y="2323"/>
                <a:ext cx="438" cy="311"/>
              </a:xfrm>
              <a:prstGeom prst="rect">
                <a:avLst/>
              </a:prstGeom>
              <a:solidFill>
                <a:srgbClr val="B1FFFB"/>
              </a:solidFill>
              <a:ln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ja-JP" altLang="ja-JP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endParaRPr>
              </a:p>
            </p:txBody>
          </p:sp>
          <p:sp>
            <p:nvSpPr>
              <p:cNvPr id="45" name="Text Box 64"/>
              <p:cNvSpPr txBox="1">
                <a:spLocks noChangeArrowheads="1"/>
              </p:cNvSpPr>
              <p:nvPr/>
            </p:nvSpPr>
            <p:spPr bwMode="auto">
              <a:xfrm>
                <a:off x="1844" y="2292"/>
                <a:ext cx="34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ja-JP" sz="1800" b="0" i="1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Gill Sans MT"/>
                    <a:ea typeface="HGｺﾞｼｯｸE" panose="020B0909000000000000" pitchFamily="49" charset="-128"/>
                  </a:rPr>
                  <a:t>M</a:t>
                </a:r>
                <a:r>
                  <a:rPr kumimoji="0" lang="en-US" altLang="ja-JP" sz="1800" b="0" i="1" u="none" strike="noStrike" kern="0" cap="none" spc="0" normalizeH="0" baseline="-2500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Gill Sans MT"/>
                    <a:ea typeface="HGｺﾞｼｯｸE" panose="020B0909000000000000" pitchFamily="49" charset="-128"/>
                  </a:rPr>
                  <a:t>n</a:t>
                </a:r>
              </a:p>
            </p:txBody>
          </p:sp>
        </p:grpSp>
        <p:sp>
          <p:nvSpPr>
            <p:cNvPr id="42" name="Rectangle 65"/>
            <p:cNvSpPr>
              <a:spLocks noChangeArrowheads="1"/>
            </p:cNvSpPr>
            <p:nvPr/>
          </p:nvSpPr>
          <p:spPr bwMode="auto">
            <a:xfrm>
              <a:off x="3415" y="2621"/>
              <a:ext cx="154" cy="311"/>
            </a:xfrm>
            <a:prstGeom prst="rect">
              <a:avLst/>
            </a:prstGeom>
            <a:solidFill>
              <a:srgbClr val="FF99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43" name="Rectangle 66"/>
            <p:cNvSpPr>
              <a:spLocks noChangeArrowheads="1"/>
            </p:cNvSpPr>
            <p:nvPr/>
          </p:nvSpPr>
          <p:spPr bwMode="auto">
            <a:xfrm>
              <a:off x="3569" y="2621"/>
              <a:ext cx="70" cy="311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kumimoji="1" sz="32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kumimoji="1" sz="28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kumimoji="1" sz="24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 pitchFamily="34" charset="0"/>
                  <a:ea typeface="HGｺﾞｼｯｸE" panose="020B0909000000000000" pitchFamily="49" charset="-128"/>
                </a:rPr>
                <a:t>1</a:t>
              </a:r>
            </a:p>
          </p:txBody>
        </p:sp>
      </p:grpSp>
      <p:grpSp>
        <p:nvGrpSpPr>
          <p:cNvPr id="46" name="Group 116"/>
          <p:cNvGrpSpPr>
            <a:grpSpLocks/>
          </p:cNvGrpSpPr>
          <p:nvPr/>
        </p:nvGrpSpPr>
        <p:grpSpPr bwMode="auto">
          <a:xfrm>
            <a:off x="6124575" y="1577975"/>
            <a:ext cx="80963" cy="2601913"/>
            <a:chOff x="3858" y="994"/>
            <a:chExt cx="51" cy="1639"/>
          </a:xfrm>
        </p:grpSpPr>
        <p:sp>
          <p:nvSpPr>
            <p:cNvPr id="47" name="Line 67"/>
            <p:cNvSpPr>
              <a:spLocks noChangeShapeType="1"/>
            </p:cNvSpPr>
            <p:nvPr/>
          </p:nvSpPr>
          <p:spPr bwMode="auto">
            <a:xfrm>
              <a:off x="3858" y="997"/>
              <a:ext cx="0" cy="1636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48" name="Line 68"/>
            <p:cNvSpPr>
              <a:spLocks noChangeShapeType="1"/>
            </p:cNvSpPr>
            <p:nvPr/>
          </p:nvSpPr>
          <p:spPr bwMode="auto">
            <a:xfrm>
              <a:off x="3909" y="994"/>
              <a:ext cx="0" cy="1636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</p:grpSp>
      <p:grpSp>
        <p:nvGrpSpPr>
          <p:cNvPr id="49" name="Group 107"/>
          <p:cNvGrpSpPr>
            <a:grpSpLocks/>
          </p:cNvGrpSpPr>
          <p:nvPr/>
        </p:nvGrpSpPr>
        <p:grpSpPr bwMode="auto">
          <a:xfrm>
            <a:off x="2090738" y="1036638"/>
            <a:ext cx="4367212" cy="550862"/>
            <a:chOff x="1317" y="653"/>
            <a:chExt cx="2751" cy="347"/>
          </a:xfrm>
        </p:grpSpPr>
        <p:sp>
          <p:nvSpPr>
            <p:cNvPr id="50" name="Rectangle 2"/>
            <p:cNvSpPr>
              <a:spLocks noChangeArrowheads="1"/>
            </p:cNvSpPr>
            <p:nvPr/>
          </p:nvSpPr>
          <p:spPr bwMode="auto">
            <a:xfrm>
              <a:off x="1317" y="686"/>
              <a:ext cx="438" cy="311"/>
            </a:xfrm>
            <a:prstGeom prst="rect">
              <a:avLst/>
            </a:prstGeom>
            <a:solidFill>
              <a:srgbClr val="B1FFFB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defRPr/>
              </a:pPr>
              <a:endParaRPr lang="ja-JP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51" name="Rectangle 4"/>
            <p:cNvSpPr>
              <a:spLocks noChangeArrowheads="1"/>
            </p:cNvSpPr>
            <p:nvPr/>
          </p:nvSpPr>
          <p:spPr bwMode="auto">
            <a:xfrm>
              <a:off x="1755" y="683"/>
              <a:ext cx="438" cy="311"/>
            </a:xfrm>
            <a:prstGeom prst="rect">
              <a:avLst/>
            </a:prstGeom>
            <a:solidFill>
              <a:srgbClr val="B1FFFB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defRPr/>
              </a:pPr>
              <a:endParaRPr lang="ja-JP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52" name="Rectangle 5"/>
            <p:cNvSpPr>
              <a:spLocks noChangeArrowheads="1"/>
            </p:cNvSpPr>
            <p:nvPr/>
          </p:nvSpPr>
          <p:spPr bwMode="auto">
            <a:xfrm>
              <a:off x="3192" y="689"/>
              <a:ext cx="438" cy="311"/>
            </a:xfrm>
            <a:prstGeom prst="rect">
              <a:avLst/>
            </a:prstGeom>
            <a:solidFill>
              <a:srgbClr val="B1FFFB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defRPr/>
              </a:pPr>
              <a:endParaRPr lang="ja-JP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53" name="Rectangle 6"/>
            <p:cNvSpPr>
              <a:spLocks noChangeArrowheads="1"/>
            </p:cNvSpPr>
            <p:nvPr/>
          </p:nvSpPr>
          <p:spPr bwMode="auto">
            <a:xfrm>
              <a:off x="3630" y="686"/>
              <a:ext cx="438" cy="311"/>
            </a:xfrm>
            <a:prstGeom prst="rect">
              <a:avLst/>
            </a:prstGeom>
            <a:solidFill>
              <a:srgbClr val="B1FFFB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defRPr/>
              </a:pPr>
              <a:endParaRPr lang="ja-JP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54" name="Rectangle 7"/>
            <p:cNvSpPr>
              <a:spLocks noChangeArrowheads="1"/>
            </p:cNvSpPr>
            <p:nvPr/>
          </p:nvSpPr>
          <p:spPr bwMode="auto">
            <a:xfrm>
              <a:off x="2193" y="686"/>
              <a:ext cx="999" cy="311"/>
            </a:xfrm>
            <a:prstGeom prst="rect">
              <a:avLst/>
            </a:prstGeom>
            <a:solidFill>
              <a:srgbClr val="B1FFFB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ja-JP" altLang="en-US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・　・　・</a:t>
              </a:r>
            </a:p>
          </p:txBody>
        </p:sp>
        <p:sp>
          <p:nvSpPr>
            <p:cNvPr id="55" name="Rectangle 11"/>
            <p:cNvSpPr>
              <a:spLocks noChangeArrowheads="1"/>
            </p:cNvSpPr>
            <p:nvPr/>
          </p:nvSpPr>
          <p:spPr bwMode="auto">
            <a:xfrm>
              <a:off x="3858" y="686"/>
              <a:ext cx="210" cy="308"/>
            </a:xfrm>
            <a:prstGeom prst="rect">
              <a:avLst/>
            </a:prstGeom>
            <a:solidFill>
              <a:srgbClr val="000099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56" name="Text Box 34"/>
            <p:cNvSpPr txBox="1">
              <a:spLocks noChangeArrowheads="1"/>
            </p:cNvSpPr>
            <p:nvPr/>
          </p:nvSpPr>
          <p:spPr bwMode="auto">
            <a:xfrm>
              <a:off x="1388" y="661"/>
              <a:ext cx="34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i="1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M</a:t>
              </a:r>
              <a:r>
                <a:rPr lang="en-US" altLang="ja-JP" kern="0" baseline="-2500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1</a:t>
              </a:r>
            </a:p>
          </p:txBody>
        </p:sp>
        <p:sp>
          <p:nvSpPr>
            <p:cNvPr id="57" name="Text Box 35"/>
            <p:cNvSpPr txBox="1">
              <a:spLocks noChangeArrowheads="1"/>
            </p:cNvSpPr>
            <p:nvPr/>
          </p:nvSpPr>
          <p:spPr bwMode="auto">
            <a:xfrm>
              <a:off x="1816" y="667"/>
              <a:ext cx="34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i="1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M</a:t>
              </a:r>
              <a:r>
                <a:rPr lang="en-US" altLang="ja-JP" kern="0" baseline="-2500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2</a:t>
              </a:r>
            </a:p>
          </p:txBody>
        </p:sp>
        <p:sp>
          <p:nvSpPr>
            <p:cNvPr id="58" name="Text Box 69"/>
            <p:cNvSpPr txBox="1">
              <a:spLocks noChangeArrowheads="1"/>
            </p:cNvSpPr>
            <p:nvPr/>
          </p:nvSpPr>
          <p:spPr bwMode="auto">
            <a:xfrm>
              <a:off x="3159" y="653"/>
              <a:ext cx="532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i="1" kern="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M</a:t>
              </a:r>
              <a:r>
                <a:rPr lang="en-US" altLang="ja-JP" i="1" kern="0" baseline="-2500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n</a:t>
              </a:r>
              <a:r>
                <a:rPr lang="ja-JP" altLang="en-US" kern="0" baseline="-2500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－</a:t>
              </a:r>
              <a:r>
                <a:rPr lang="en-US" altLang="ja-JP" kern="0" baseline="-25000">
                  <a:solidFill>
                    <a:sysClr val="windowText" lastClr="000000"/>
                  </a:solidFill>
                  <a:latin typeface="Gill Sans MT"/>
                  <a:ea typeface="HGｺﾞｼｯｸE" panose="020B0909000000000000" pitchFamily="49" charset="-128"/>
                </a:rPr>
                <a:t>1</a:t>
              </a:r>
            </a:p>
          </p:txBody>
        </p:sp>
      </p:grpSp>
      <p:grpSp>
        <p:nvGrpSpPr>
          <p:cNvPr id="59" name="Group 114"/>
          <p:cNvGrpSpPr>
            <a:grpSpLocks/>
          </p:cNvGrpSpPr>
          <p:nvPr/>
        </p:nvGrpSpPr>
        <p:grpSpPr bwMode="auto">
          <a:xfrm>
            <a:off x="5421313" y="4673600"/>
            <a:ext cx="1511300" cy="857250"/>
            <a:chOff x="3415" y="2944"/>
            <a:chExt cx="952" cy="540"/>
          </a:xfrm>
        </p:grpSpPr>
        <p:sp>
          <p:nvSpPr>
            <p:cNvPr id="60" name="Rectangle 71"/>
            <p:cNvSpPr>
              <a:spLocks noChangeArrowheads="1"/>
            </p:cNvSpPr>
            <p:nvPr/>
          </p:nvSpPr>
          <p:spPr bwMode="auto">
            <a:xfrm>
              <a:off x="3889" y="3171"/>
              <a:ext cx="438" cy="311"/>
            </a:xfrm>
            <a:prstGeom prst="rect">
              <a:avLst/>
            </a:prstGeom>
            <a:solidFill>
              <a:srgbClr val="B1FFFB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ja-JP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61" name="Text Box 72"/>
            <p:cNvSpPr txBox="1">
              <a:spLocks noChangeArrowheads="1"/>
            </p:cNvSpPr>
            <p:nvPr/>
          </p:nvSpPr>
          <p:spPr bwMode="auto">
            <a:xfrm>
              <a:off x="3915" y="3167"/>
              <a:ext cx="452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rPr>
                <a:t> (</a:t>
              </a:r>
              <a:r>
                <a:rPr kumimoji="0" lang="en-US" altLang="ja-JP" sz="1800" b="0" i="1" u="none" strike="noStrike" kern="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rPr>
                <a:t>d</a:t>
              </a:r>
              <a:r>
                <a:rPr kumimoji="0" lang="en-US" altLang="ja-JP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rPr>
                <a:t>)</a:t>
              </a:r>
              <a:r>
                <a:rPr kumimoji="0" lang="en-US" altLang="ja-JP" sz="18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rPr>
                <a:t>2</a:t>
              </a:r>
            </a:p>
          </p:txBody>
        </p:sp>
        <p:sp>
          <p:nvSpPr>
            <p:cNvPr id="62" name="Line 73"/>
            <p:cNvSpPr>
              <a:spLocks noChangeShapeType="1"/>
            </p:cNvSpPr>
            <p:nvPr/>
          </p:nvSpPr>
          <p:spPr bwMode="auto">
            <a:xfrm>
              <a:off x="3415" y="2944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63" name="AutoShape 74"/>
            <p:cNvSpPr>
              <a:spLocks noChangeArrowheads="1"/>
            </p:cNvSpPr>
            <p:nvPr/>
          </p:nvSpPr>
          <p:spPr bwMode="auto">
            <a:xfrm>
              <a:off x="3661" y="2998"/>
              <a:ext cx="148" cy="155"/>
            </a:xfrm>
            <a:prstGeom prst="downArrow">
              <a:avLst>
                <a:gd name="adj1" fmla="val 50000"/>
                <a:gd name="adj2" fmla="val 26182"/>
              </a:avLst>
            </a:prstGeom>
            <a:solidFill>
              <a:srgbClr val="CC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64" name="Rectangle 75"/>
            <p:cNvSpPr>
              <a:spLocks noChangeArrowheads="1"/>
            </p:cNvSpPr>
            <p:nvPr/>
          </p:nvSpPr>
          <p:spPr bwMode="auto">
            <a:xfrm>
              <a:off x="3663" y="3173"/>
              <a:ext cx="154" cy="311"/>
            </a:xfrm>
            <a:prstGeom prst="rect">
              <a:avLst/>
            </a:prstGeom>
            <a:solidFill>
              <a:srgbClr val="FF99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65" name="Line 76"/>
            <p:cNvSpPr>
              <a:spLocks noChangeShapeType="1"/>
            </p:cNvSpPr>
            <p:nvPr/>
          </p:nvSpPr>
          <p:spPr bwMode="auto">
            <a:xfrm flipH="1">
              <a:off x="3835" y="2950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66" name="Rectangle 77"/>
            <p:cNvSpPr>
              <a:spLocks noChangeArrowheads="1"/>
            </p:cNvSpPr>
            <p:nvPr/>
          </p:nvSpPr>
          <p:spPr bwMode="auto">
            <a:xfrm>
              <a:off x="3817" y="3173"/>
              <a:ext cx="70" cy="311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kumimoji="1" sz="32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kumimoji="1" sz="28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kumimoji="1" sz="24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 pitchFamily="34" charset="0"/>
                  <a:ea typeface="HGｺﾞｼｯｸE" panose="020B0909000000000000" pitchFamily="49" charset="-128"/>
                </a:rPr>
                <a:t>1</a:t>
              </a:r>
            </a:p>
          </p:txBody>
        </p:sp>
        <p:sp>
          <p:nvSpPr>
            <p:cNvPr id="67" name="Rectangle 78"/>
            <p:cNvSpPr>
              <a:spLocks noChangeArrowheads="1"/>
            </p:cNvSpPr>
            <p:nvPr/>
          </p:nvSpPr>
          <p:spPr bwMode="auto">
            <a:xfrm>
              <a:off x="3886" y="3173"/>
              <a:ext cx="116" cy="311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kumimoji="1" sz="32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1pPr>
              <a:lvl2pPr marL="742950" indent="-285750">
                <a:spcBef>
                  <a:spcPts val="550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kumimoji="1" sz="28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kumimoji="1" sz="24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32D2E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84AA33"/>
                </a:buClr>
                <a:buFont typeface="Wingdings 2" panose="05020102010507070707" pitchFamily="18" charset="2"/>
                <a:buChar char=""/>
                <a:defRPr kumimoji="1" sz="2000">
                  <a:solidFill>
                    <a:schemeClr val="tx1"/>
                  </a:solidFill>
                  <a:latin typeface="Gill Sans MT" panose="020B0502020104020203" pitchFamily="34" charset="0"/>
                  <a:ea typeface="HGｺﾞｼｯｸE" panose="020B0909000000000000" pitchFamily="49" charset="-128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 pitchFamily="34" charset="0"/>
                  <a:ea typeface="HGｺﾞｼｯｸE" panose="020B0909000000000000" pitchFamily="49" charset="-128"/>
                </a:rPr>
                <a:t>0</a:t>
              </a:r>
            </a:p>
          </p:txBody>
        </p:sp>
      </p:grpSp>
      <p:sp>
        <p:nvSpPr>
          <p:cNvPr id="68" name="Line 80"/>
          <p:cNvSpPr>
            <a:spLocks noChangeShapeType="1"/>
          </p:cNvSpPr>
          <p:nvPr/>
        </p:nvSpPr>
        <p:spPr bwMode="auto">
          <a:xfrm flipH="1">
            <a:off x="6677025" y="727075"/>
            <a:ext cx="1030288" cy="4278313"/>
          </a:xfrm>
          <a:prstGeom prst="line">
            <a:avLst/>
          </a:prstGeom>
          <a:noFill/>
          <a:ln w="25400" cap="sq">
            <a:solidFill>
              <a:srgbClr val="000099"/>
            </a:solidFill>
            <a:round/>
            <a:headEnd type="none" w="sm" len="sm"/>
            <a:tailEnd type="triangle" w="lg" len="med"/>
          </a:ln>
        </p:spPr>
        <p:txBody>
          <a:bodyPr wrap="none"/>
          <a:lstStyle/>
          <a:p>
            <a:pPr>
              <a:defRPr/>
            </a:pPr>
            <a:endParaRPr lang="ja-JP" altLang="en-US" kern="0">
              <a:solidFill>
                <a:sysClr val="windowText" lastClr="000000"/>
              </a:solidFill>
              <a:latin typeface="Gill Sans MT"/>
              <a:ea typeface="HGｺﾞｼｯｸE" panose="020B0909000000000000" pitchFamily="49" charset="-128"/>
            </a:endParaRPr>
          </a:p>
        </p:txBody>
      </p:sp>
      <p:sp>
        <p:nvSpPr>
          <p:cNvPr id="69" name="Text Box 81"/>
          <p:cNvSpPr txBox="1">
            <a:spLocks noChangeArrowheads="1"/>
          </p:cNvSpPr>
          <p:nvPr/>
        </p:nvSpPr>
        <p:spPr bwMode="auto">
          <a:xfrm>
            <a:off x="6874109" y="3291253"/>
            <a:ext cx="1787669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ja-JP" sz="2000" kern="0" dirty="0">
                <a:solidFill>
                  <a:srgbClr val="000099"/>
                </a:solidFill>
                <a:latin typeface="Gill Sans MT"/>
                <a:ea typeface="HGｺﾞｼｯｸE" panose="020B0909000000000000" pitchFamily="49" charset="-128"/>
              </a:rPr>
              <a:t>Binary</a:t>
            </a:r>
          </a:p>
          <a:p>
            <a:pPr algn="ctr">
              <a:defRPr/>
            </a:pPr>
            <a:r>
              <a:rPr lang="en-US" altLang="ja-JP" sz="2000" kern="0" dirty="0">
                <a:solidFill>
                  <a:srgbClr val="000099"/>
                </a:solidFill>
                <a:latin typeface="Gill Sans MT"/>
                <a:ea typeface="HGｺﾞｼｯｸE" panose="020B0909000000000000" pitchFamily="49" charset="-128"/>
              </a:rPr>
              <a:t> representation</a:t>
            </a:r>
          </a:p>
        </p:txBody>
      </p:sp>
      <p:grpSp>
        <p:nvGrpSpPr>
          <p:cNvPr id="70" name="Group 115"/>
          <p:cNvGrpSpPr>
            <a:grpSpLocks/>
          </p:cNvGrpSpPr>
          <p:nvPr/>
        </p:nvGrpSpPr>
        <p:grpSpPr bwMode="auto">
          <a:xfrm>
            <a:off x="5821363" y="5530850"/>
            <a:ext cx="1057275" cy="857250"/>
            <a:chOff x="3667" y="3484"/>
            <a:chExt cx="666" cy="540"/>
          </a:xfrm>
        </p:grpSpPr>
        <p:sp>
          <p:nvSpPr>
            <p:cNvPr id="71" name="Line 99"/>
            <p:cNvSpPr>
              <a:spLocks noChangeShapeType="1"/>
            </p:cNvSpPr>
            <p:nvPr/>
          </p:nvSpPr>
          <p:spPr bwMode="auto">
            <a:xfrm>
              <a:off x="3667" y="3484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72" name="AutoShape 100"/>
            <p:cNvSpPr>
              <a:spLocks noChangeArrowheads="1"/>
            </p:cNvSpPr>
            <p:nvPr/>
          </p:nvSpPr>
          <p:spPr bwMode="auto">
            <a:xfrm>
              <a:off x="3913" y="3538"/>
              <a:ext cx="148" cy="155"/>
            </a:xfrm>
            <a:prstGeom prst="downArrow">
              <a:avLst>
                <a:gd name="adj1" fmla="val 50000"/>
                <a:gd name="adj2" fmla="val 26182"/>
              </a:avLst>
            </a:prstGeom>
            <a:solidFill>
              <a:srgbClr val="CC0000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vert="eaVert" wrap="none" anchor="ctr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73" name="Rectangle 101"/>
            <p:cNvSpPr>
              <a:spLocks noChangeArrowheads="1"/>
            </p:cNvSpPr>
            <p:nvPr/>
          </p:nvSpPr>
          <p:spPr bwMode="auto">
            <a:xfrm>
              <a:off x="3915" y="3713"/>
              <a:ext cx="154" cy="311"/>
            </a:xfrm>
            <a:prstGeom prst="rect">
              <a:avLst/>
            </a:prstGeom>
            <a:solidFill>
              <a:srgbClr val="FF99CC"/>
            </a:solidFill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74" name="Line 102"/>
            <p:cNvSpPr>
              <a:spLocks noChangeShapeType="1"/>
            </p:cNvSpPr>
            <p:nvPr/>
          </p:nvSpPr>
          <p:spPr bwMode="auto">
            <a:xfrm flipH="1">
              <a:off x="4087" y="3490"/>
              <a:ext cx="246" cy="214"/>
            </a:xfrm>
            <a:prstGeom prst="line">
              <a:avLst/>
            </a:prstGeom>
            <a:noFill/>
            <a:ln w="25400" cap="sq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pPr>
                <a:defRPr/>
              </a:pPr>
              <a:endParaRPr lang="ja-JP" altLang="en-US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endParaRPr>
            </a:p>
          </p:txBody>
        </p:sp>
      </p:grpSp>
      <p:sp>
        <p:nvSpPr>
          <p:cNvPr id="75" name="Text Box 106"/>
          <p:cNvSpPr txBox="1">
            <a:spLocks noChangeArrowheads="1"/>
          </p:cNvSpPr>
          <p:nvPr/>
        </p:nvSpPr>
        <p:spPr bwMode="auto">
          <a:xfrm>
            <a:off x="6381750" y="5915025"/>
            <a:ext cx="2058577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kern="0" dirty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≡ Output of </a:t>
            </a:r>
            <a:r>
              <a:rPr lang="en-US" altLang="ja-JP" sz="2400" i="1" kern="0" dirty="0" smtClea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h</a:t>
            </a:r>
            <a:endParaRPr lang="en-US" altLang="ja-JP" sz="2400" kern="0" baseline="30000" dirty="0">
              <a:solidFill>
                <a:sysClr val="windowText" lastClr="000000"/>
              </a:solidFill>
              <a:latin typeface="Gill Sans MT"/>
              <a:ea typeface="HGｺﾞｼｯｸE" panose="020B0909000000000000" pitchFamily="49" charset="-128"/>
            </a:endParaRPr>
          </a:p>
        </p:txBody>
      </p:sp>
      <p:sp>
        <p:nvSpPr>
          <p:cNvPr id="79" name="Text Box 123"/>
          <p:cNvSpPr txBox="1">
            <a:spLocks noChangeArrowheads="1"/>
          </p:cNvSpPr>
          <p:nvPr/>
        </p:nvSpPr>
        <p:spPr bwMode="auto">
          <a:xfrm>
            <a:off x="1982788" y="3268663"/>
            <a:ext cx="4699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 </a:t>
            </a:r>
            <a:r>
              <a:rPr lang="en-US" altLang="ja-JP" sz="2000" i="1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g</a:t>
            </a:r>
            <a:r>
              <a:rPr lang="en-US" altLang="ja-JP" sz="2000" kern="0" baseline="-2500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1</a:t>
            </a:r>
          </a:p>
        </p:txBody>
      </p:sp>
      <p:sp>
        <p:nvSpPr>
          <p:cNvPr id="80" name="Text Box 124"/>
          <p:cNvSpPr txBox="1">
            <a:spLocks noChangeArrowheads="1"/>
          </p:cNvSpPr>
          <p:nvPr/>
        </p:nvSpPr>
        <p:spPr bwMode="auto">
          <a:xfrm>
            <a:off x="2378075" y="4149725"/>
            <a:ext cx="4699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 </a:t>
            </a:r>
            <a:r>
              <a:rPr lang="en-US" altLang="ja-JP" sz="2000" i="1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g</a:t>
            </a:r>
            <a:r>
              <a:rPr lang="en-US" altLang="ja-JP" sz="2000" kern="0" baseline="-2500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2</a:t>
            </a:r>
          </a:p>
        </p:txBody>
      </p:sp>
      <p:sp>
        <p:nvSpPr>
          <p:cNvPr id="81" name="Text Box 125"/>
          <p:cNvSpPr txBox="1">
            <a:spLocks noChangeArrowheads="1"/>
          </p:cNvSpPr>
          <p:nvPr/>
        </p:nvSpPr>
        <p:spPr bwMode="auto">
          <a:xfrm>
            <a:off x="5686425" y="5005388"/>
            <a:ext cx="4699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 </a:t>
            </a:r>
            <a:r>
              <a:rPr lang="en-US" altLang="ja-JP" sz="2000" i="1" kern="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g</a:t>
            </a:r>
            <a:r>
              <a:rPr lang="en-US" altLang="ja-JP" sz="2000" i="1" kern="0" baseline="-25000">
                <a:solidFill>
                  <a:sysClr val="windowText" lastClr="000000"/>
                </a:solidFill>
                <a:latin typeface="Gill Sans MT"/>
                <a:ea typeface="HGｺﾞｼｯｸE" panose="020B0909000000000000" pitchFamily="49" charset="-128"/>
              </a:rPr>
              <a:t>n</a:t>
            </a:r>
          </a:p>
        </p:txBody>
      </p:sp>
      <p:grpSp>
        <p:nvGrpSpPr>
          <p:cNvPr id="83" name="グループ化 82"/>
          <p:cNvGrpSpPr/>
          <p:nvPr/>
        </p:nvGrpSpPr>
        <p:grpSpPr>
          <a:xfrm>
            <a:off x="1253046" y="5575303"/>
            <a:ext cx="3966150" cy="461665"/>
            <a:chOff x="1253046" y="5575303"/>
            <a:chExt cx="3966150" cy="461665"/>
          </a:xfrm>
        </p:grpSpPr>
        <p:sp>
          <p:nvSpPr>
            <p:cNvPr id="77" name="Text Box 117"/>
            <p:cNvSpPr txBox="1">
              <a:spLocks noChangeArrowheads="1"/>
            </p:cNvSpPr>
            <p:nvPr/>
          </p:nvSpPr>
          <p:spPr bwMode="auto">
            <a:xfrm>
              <a:off x="1253046" y="5575303"/>
              <a:ext cx="3966150" cy="4616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rPr>
                <a:t>Merkle-Damgard</a:t>
              </a:r>
              <a:r>
                <a:rPr kumimoji="0" lang="en-US" altLang="ja-JP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HGｺﾞｼｯｸE" panose="020B0909000000000000" pitchFamily="49" charset="-128"/>
                </a:rPr>
                <a:t> construction</a:t>
              </a:r>
              <a:endParaRPr kumimoji="0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HGｺﾞｼｯｸE" panose="020B0909000000000000" pitchFamily="49" charset="-128"/>
              </a:endParaRPr>
            </a:p>
          </p:txBody>
        </p:sp>
        <p:sp>
          <p:nvSpPr>
            <p:cNvPr id="82" name="楕円 81"/>
            <p:cNvSpPr/>
            <p:nvPr/>
          </p:nvSpPr>
          <p:spPr>
            <a:xfrm>
              <a:off x="3059723" y="5645152"/>
              <a:ext cx="105508" cy="8572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23457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Computational cost for honest nodes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Nodes who are considering whether they </a:t>
            </a:r>
            <a:r>
              <a:rPr lang="en-US" altLang="ja-JP" dirty="0" smtClean="0"/>
              <a:t>agree </a:t>
            </a:r>
            <a:r>
              <a:rPr lang="en-US" altLang="ja-JP" dirty="0"/>
              <a:t>to the newly reported </a:t>
            </a:r>
            <a:r>
              <a:rPr lang="en-US" altLang="ja-JP" dirty="0" smtClean="0"/>
              <a:t>block</a:t>
            </a:r>
          </a:p>
          <a:p>
            <a:pPr lvl="1"/>
            <a:r>
              <a:rPr lang="en-US" altLang="ja-JP" dirty="0" smtClean="0"/>
              <a:t>If they are not interested in signature verification but interested only in the verification of the nonce, the use of the implicit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increases the computational cost; the nodes must verify the signatures to compute</a:t>
            </a:r>
          </a:p>
          <a:p>
            <a:pPr marL="342900" lvl="1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before verifying the validity of the nonce.</a:t>
            </a:r>
          </a:p>
          <a:p>
            <a:pPr lvl="1"/>
            <a:r>
              <a:rPr lang="en-US" altLang="ja-JP" dirty="0" smtClean="0"/>
              <a:t>SPV (simplified payment verification) nodes who do not verify the signatures cannot verify the validity of the nonce if the implicit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is used.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17</a:t>
            </a:fld>
            <a:endParaRPr lang="ja-JP" altLang="en-US"/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088191"/>
              </p:ext>
            </p:extLst>
          </p:nvPr>
        </p:nvGraphicFramePr>
        <p:xfrm>
          <a:off x="3790335" y="3619627"/>
          <a:ext cx="1915873" cy="395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3" name="Equation" r:id="rId3" imgW="1104840" imgH="228600" progId="Equation.DSMT4">
                  <p:embed/>
                </p:oleObj>
              </mc:Choice>
              <mc:Fallback>
                <p:oleObj name="Equation" r:id="rId3" imgW="1104840" imgH="22860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335" y="3619627"/>
                        <a:ext cx="1915873" cy="395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485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Communication overhead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ja-JP" dirty="0" smtClean="0"/>
              <a:t>No changes in the case of the implicit </a:t>
            </a:r>
            <a:r>
              <a:rPr kumimoji="1" lang="en-US" altLang="ja-JP" dirty="0" err="1" smtClean="0"/>
              <a:t>PoV</a:t>
            </a:r>
            <a:r>
              <a:rPr kumimoji="1" lang="en-US" altLang="ja-JP" dirty="0" smtClean="0"/>
              <a:t>.</a:t>
            </a:r>
          </a:p>
          <a:p>
            <a:endParaRPr lang="en-US" altLang="ja-JP" dirty="0"/>
          </a:p>
          <a:p>
            <a:r>
              <a:rPr lang="en-US" altLang="ja-JP" dirty="0"/>
              <a:t>M</a:t>
            </a:r>
            <a:r>
              <a:rPr kumimoji="1" lang="en-US" altLang="ja-JP" dirty="0" smtClean="0"/>
              <a:t>arginal increase (just one hash) in the case of the explicit </a:t>
            </a:r>
            <a:r>
              <a:rPr kumimoji="1" lang="en-US" altLang="ja-JP" dirty="0" err="1" smtClean="0"/>
              <a:t>PoV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Notes</a:t>
            </a:r>
          </a:p>
          <a:p>
            <a:pPr lvl="1"/>
            <a:r>
              <a:rPr lang="en-US" altLang="ja-JP" dirty="0" smtClean="0"/>
              <a:t>Miners in a pool would need additional internal communication to share the </a:t>
            </a:r>
            <a:r>
              <a:rPr lang="en-US" altLang="ja-JP" dirty="0" err="1" smtClean="0"/>
              <a:t>PoVs</a:t>
            </a:r>
            <a:r>
              <a:rPr lang="en-US" altLang="ja-JP" dirty="0" smtClean="0"/>
              <a:t> computed by another node in the same pool, depending on the implementation.</a:t>
            </a:r>
          </a:p>
          <a:p>
            <a:pPr lvl="1"/>
            <a:r>
              <a:rPr kumimoji="1" lang="en-US" altLang="ja-JP" dirty="0" smtClean="0"/>
              <a:t>The order of the </a:t>
            </a:r>
            <a:r>
              <a:rPr kumimoji="1" lang="en-US" altLang="ja-JP" dirty="0" err="1" smtClean="0"/>
              <a:t>PoVs</a:t>
            </a:r>
            <a:r>
              <a:rPr kumimoji="1" lang="en-US" altLang="ja-JP" dirty="0" smtClean="0"/>
              <a:t> of different transactions in the same block can be controlled in the same way as in the hash-tree aggregation of transactions. Therefore, the use of </a:t>
            </a:r>
            <a:r>
              <a:rPr kumimoji="1" lang="en-US" altLang="ja-JP" dirty="0" err="1" smtClean="0"/>
              <a:t>PoVs</a:t>
            </a:r>
            <a:r>
              <a:rPr kumimoji="1" lang="en-US" altLang="ja-JP" dirty="0" smtClean="0"/>
              <a:t> would not cause significant overhead of such control mechanisms.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18</a:t>
            </a:fld>
            <a:endParaRPr lang="ja-JP" altLang="en-US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74058"/>
              </p:ext>
            </p:extLst>
          </p:nvPr>
        </p:nvGraphicFramePr>
        <p:xfrm>
          <a:off x="2294670" y="2191728"/>
          <a:ext cx="43672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2" name="Equation" r:id="rId3" imgW="2108160" imgH="228600" progId="Equation.DSMT4">
                  <p:embed/>
                </p:oleObj>
              </mc:Choice>
              <mc:Fallback>
                <p:oleObj name="Equation" r:id="rId3" imgW="2108160" imgH="22860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670" y="2191728"/>
                        <a:ext cx="4367212" cy="4730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804020"/>
              </p:ext>
            </p:extLst>
          </p:nvPr>
        </p:nvGraphicFramePr>
        <p:xfrm>
          <a:off x="2213219" y="3039947"/>
          <a:ext cx="21034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3" name="Equation" r:id="rId5" imgW="1015920" imgH="203040" progId="Equation.DSMT4">
                  <p:embed/>
                </p:oleObj>
              </mc:Choice>
              <mc:Fallback>
                <p:oleObj name="Equation" r:id="rId5" imgW="1015920" imgH="20304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219" y="3039947"/>
                        <a:ext cx="2103438" cy="420688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711395"/>
              </p:ext>
            </p:extLst>
          </p:nvPr>
        </p:nvGraphicFramePr>
        <p:xfrm>
          <a:off x="4432173" y="3021752"/>
          <a:ext cx="2162054" cy="446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" name="Equation" r:id="rId7" imgW="1104840" imgH="228600" progId="Equation.DSMT4">
                  <p:embed/>
                </p:oleObj>
              </mc:Choice>
              <mc:Fallback>
                <p:oleObj name="Equation" r:id="rId7" imgW="1104840" imgH="22860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173" y="3021752"/>
                        <a:ext cx="2162054" cy="44680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770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If we accept larger communication overhead,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may consider individually verifiable explicit </a:t>
            </a:r>
            <a:r>
              <a:rPr kumimoji="1" lang="en-US" altLang="ja-JP" dirty="0" err="1" smtClean="0"/>
              <a:t>PoV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19</a:t>
            </a:fld>
            <a:endParaRPr lang="ja-JP" altLang="en-US"/>
          </a:p>
        </p:txBody>
      </p:sp>
      <p:grpSp>
        <p:nvGrpSpPr>
          <p:cNvPr id="80" name="グループ化 79"/>
          <p:cNvGrpSpPr/>
          <p:nvPr/>
        </p:nvGrpSpPr>
        <p:grpSpPr>
          <a:xfrm>
            <a:off x="3563812" y="2329962"/>
            <a:ext cx="2511671" cy="767861"/>
            <a:chOff x="3344006" y="2329962"/>
            <a:chExt cx="2511671" cy="767861"/>
          </a:xfrm>
        </p:grpSpPr>
        <p:graphicFrame>
          <p:nvGraphicFramePr>
            <p:cNvPr id="7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95850882"/>
                </p:ext>
              </p:extLst>
            </p:nvPr>
          </p:nvGraphicFramePr>
          <p:xfrm>
            <a:off x="3516557" y="2512506"/>
            <a:ext cx="2162054" cy="4468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9" name="Equation" r:id="rId3" imgW="1104840" imgH="228600" progId="Equation.DSMT4">
                    <p:embed/>
                  </p:oleObj>
                </mc:Choice>
                <mc:Fallback>
                  <p:oleObj name="Equation" r:id="rId3" imgW="1104840" imgH="228600" progId="Equation.DSMT4">
                    <p:embed/>
                    <p:pic>
                      <p:nvPicPr>
                        <p:cNvPr id="1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6557" y="2512506"/>
                          <a:ext cx="2162054" cy="446805"/>
                        </a:xfrm>
                        <a:prstGeom prst="rect">
                          <a:avLst/>
                        </a:prstGeom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8" name="直線コネクタ 77"/>
            <p:cNvCxnSpPr/>
            <p:nvPr/>
          </p:nvCxnSpPr>
          <p:spPr>
            <a:xfrm>
              <a:off x="3349869" y="2329962"/>
              <a:ext cx="2505808" cy="75613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/>
            <p:cNvCxnSpPr/>
            <p:nvPr/>
          </p:nvCxnSpPr>
          <p:spPr>
            <a:xfrm flipH="1">
              <a:off x="3344006" y="2341685"/>
              <a:ext cx="2505808" cy="75613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グループ化 85"/>
          <p:cNvGrpSpPr/>
          <p:nvPr/>
        </p:nvGrpSpPr>
        <p:grpSpPr>
          <a:xfrm>
            <a:off x="721614" y="3334345"/>
            <a:ext cx="7560279" cy="1183841"/>
            <a:chOff x="721614" y="3334345"/>
            <a:chExt cx="7560279" cy="1183841"/>
          </a:xfrm>
        </p:grpSpPr>
        <p:sp>
          <p:nvSpPr>
            <p:cNvPr id="54" name="縦巻き 53"/>
            <p:cNvSpPr/>
            <p:nvPr/>
          </p:nvSpPr>
          <p:spPr bwMode="auto">
            <a:xfrm>
              <a:off x="996251" y="3734095"/>
              <a:ext cx="230188" cy="333375"/>
            </a:xfrm>
            <a:prstGeom prst="verticalScroll">
              <a:avLst/>
            </a:prstGeom>
            <a:solidFill>
              <a:srgbClr val="002060"/>
            </a:solidFill>
            <a:ln w="254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5" name="縦巻き 54"/>
            <p:cNvSpPr/>
            <p:nvPr/>
          </p:nvSpPr>
          <p:spPr bwMode="auto">
            <a:xfrm>
              <a:off x="7023776" y="3722302"/>
              <a:ext cx="231775" cy="333375"/>
            </a:xfrm>
            <a:prstGeom prst="verticalScroll">
              <a:avLst/>
            </a:prstGeom>
            <a:solidFill>
              <a:srgbClr val="002060"/>
            </a:solidFill>
            <a:ln w="254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57" name="直線コネクタ 56"/>
            <p:cNvCxnSpPr>
              <a:endCxn id="54" idx="1"/>
            </p:cNvCxnSpPr>
            <p:nvPr/>
          </p:nvCxnSpPr>
          <p:spPr bwMode="auto">
            <a:xfrm flipV="1">
              <a:off x="721614" y="3900783"/>
              <a:ext cx="303212" cy="246062"/>
            </a:xfrm>
            <a:prstGeom prst="line">
              <a:avLst/>
            </a:prstGeom>
            <a:solidFill>
              <a:srgbClr val="002060"/>
            </a:solidFill>
            <a:ln w="38100" cap="flat" cmpd="sng" algn="ctr">
              <a:solidFill>
                <a:srgbClr val="002060"/>
              </a:solidFill>
              <a:prstDash val="solid"/>
            </a:ln>
            <a:effectLst/>
          </p:spPr>
        </p:cxnSp>
        <p:cxnSp>
          <p:nvCxnSpPr>
            <p:cNvPr id="62" name="直線コネクタ 61"/>
            <p:cNvCxnSpPr>
              <a:stCxn id="54" idx="3"/>
              <a:endCxn id="55" idx="1"/>
            </p:cNvCxnSpPr>
            <p:nvPr/>
          </p:nvCxnSpPr>
          <p:spPr bwMode="auto">
            <a:xfrm flipV="1">
              <a:off x="1197666" y="3888990"/>
              <a:ext cx="5855082" cy="11793"/>
            </a:xfrm>
            <a:prstGeom prst="line">
              <a:avLst/>
            </a:prstGeom>
            <a:solidFill>
              <a:srgbClr val="002060"/>
            </a:solidFill>
            <a:ln w="38100" cap="flat" cmpd="sng" algn="ctr">
              <a:solidFill>
                <a:srgbClr val="002060"/>
              </a:solidFill>
              <a:prstDash val="solid"/>
            </a:ln>
            <a:effectLst/>
          </p:spPr>
        </p:cxnSp>
        <p:cxnSp>
          <p:nvCxnSpPr>
            <p:cNvPr id="16" name="直線コネクタ 15"/>
            <p:cNvCxnSpPr/>
            <p:nvPr/>
          </p:nvCxnSpPr>
          <p:spPr>
            <a:xfrm>
              <a:off x="7225588" y="3888990"/>
              <a:ext cx="1056305" cy="629196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5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999159"/>
                </p:ext>
              </p:extLst>
            </p:nvPr>
          </p:nvGraphicFramePr>
          <p:xfrm>
            <a:off x="1413119" y="3338885"/>
            <a:ext cx="2103438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0" name="Equation" r:id="rId5" imgW="1015920" imgH="203040" progId="Equation.DSMT4">
                    <p:embed/>
                  </p:oleObj>
                </mc:Choice>
                <mc:Fallback>
                  <p:oleObj name="Equation" r:id="rId5" imgW="1015920" imgH="203040" progId="Equation.DSMT4">
                    <p:embed/>
                    <p:pic>
                      <p:nvPicPr>
                        <p:cNvPr id="1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3119" y="3338885"/>
                          <a:ext cx="2103438" cy="420688"/>
                        </a:xfrm>
                        <a:prstGeom prst="rect">
                          <a:avLst/>
                        </a:prstGeom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1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93824233"/>
                </p:ext>
              </p:extLst>
            </p:nvPr>
          </p:nvGraphicFramePr>
          <p:xfrm>
            <a:off x="3753950" y="3334345"/>
            <a:ext cx="1635736" cy="408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1" name="Equation" r:id="rId7" imgW="914400" imgH="228600" progId="Equation.DSMT4">
                    <p:embed/>
                  </p:oleObj>
                </mc:Choice>
                <mc:Fallback>
                  <p:oleObj name="Equation" r:id="rId7" imgW="914400" imgH="228600" progId="Equation.DSMT4">
                    <p:embed/>
                    <p:pic>
                      <p:nvPicPr>
                        <p:cNvPr id="1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3950" y="3334345"/>
                          <a:ext cx="1635736" cy="408249"/>
                        </a:xfrm>
                        <a:prstGeom prst="rect">
                          <a:avLst/>
                        </a:prstGeom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7" name="グループ化 86"/>
          <p:cNvGrpSpPr/>
          <p:nvPr/>
        </p:nvGrpSpPr>
        <p:grpSpPr>
          <a:xfrm>
            <a:off x="4651131" y="2611315"/>
            <a:ext cx="4009292" cy="2804747"/>
            <a:chOff x="4651131" y="2611315"/>
            <a:chExt cx="4009292" cy="2804747"/>
          </a:xfrm>
        </p:grpSpPr>
        <p:sp>
          <p:nvSpPr>
            <p:cNvPr id="82" name="フリーフォーム 81"/>
            <p:cNvSpPr/>
            <p:nvPr/>
          </p:nvSpPr>
          <p:spPr>
            <a:xfrm>
              <a:off x="4651131" y="3683977"/>
              <a:ext cx="2479431" cy="1732085"/>
            </a:xfrm>
            <a:custGeom>
              <a:avLst/>
              <a:gdLst>
                <a:gd name="connsiteX0" fmla="*/ 2479431 w 2479431"/>
                <a:gd name="connsiteY0" fmla="*/ 457200 h 1732085"/>
                <a:gd name="connsiteX1" fmla="*/ 2409092 w 2479431"/>
                <a:gd name="connsiteY1" fmla="*/ 931985 h 1732085"/>
                <a:gd name="connsiteX2" fmla="*/ 2074984 w 2479431"/>
                <a:gd name="connsiteY2" fmla="*/ 1310054 h 1732085"/>
                <a:gd name="connsiteX3" fmla="*/ 1433146 w 2479431"/>
                <a:gd name="connsiteY3" fmla="*/ 1679331 h 1732085"/>
                <a:gd name="connsiteX4" fmla="*/ 1046284 w 2479431"/>
                <a:gd name="connsiteY4" fmla="*/ 1732085 h 1732085"/>
                <a:gd name="connsiteX5" fmla="*/ 378069 w 2479431"/>
                <a:gd name="connsiteY5" fmla="*/ 1705708 h 1732085"/>
                <a:gd name="connsiteX6" fmla="*/ 228600 w 2479431"/>
                <a:gd name="connsiteY6" fmla="*/ 1600200 h 1732085"/>
                <a:gd name="connsiteX7" fmla="*/ 35169 w 2479431"/>
                <a:gd name="connsiteY7" fmla="*/ 1354015 h 1732085"/>
                <a:gd name="connsiteX8" fmla="*/ 0 w 2479431"/>
                <a:gd name="connsiteY8" fmla="*/ 1125415 h 1732085"/>
                <a:gd name="connsiteX9" fmla="*/ 0 w 2479431"/>
                <a:gd name="connsiteY9" fmla="*/ 659423 h 1732085"/>
                <a:gd name="connsiteX10" fmla="*/ 0 w 2479431"/>
                <a:gd name="connsiteY10" fmla="*/ 448408 h 1732085"/>
                <a:gd name="connsiteX11" fmla="*/ 17584 w 2479431"/>
                <a:gd name="connsiteY11" fmla="*/ 281354 h 1732085"/>
                <a:gd name="connsiteX12" fmla="*/ 35169 w 2479431"/>
                <a:gd name="connsiteY12" fmla="*/ 0 h 1732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79431" h="1732085">
                  <a:moveTo>
                    <a:pt x="2479431" y="457200"/>
                  </a:moveTo>
                  <a:lnTo>
                    <a:pt x="2409092" y="931985"/>
                  </a:lnTo>
                  <a:lnTo>
                    <a:pt x="2074984" y="1310054"/>
                  </a:lnTo>
                  <a:lnTo>
                    <a:pt x="1433146" y="1679331"/>
                  </a:lnTo>
                  <a:lnTo>
                    <a:pt x="1046284" y="1732085"/>
                  </a:lnTo>
                  <a:lnTo>
                    <a:pt x="378069" y="1705708"/>
                  </a:lnTo>
                  <a:lnTo>
                    <a:pt x="228600" y="1600200"/>
                  </a:lnTo>
                  <a:lnTo>
                    <a:pt x="35169" y="1354015"/>
                  </a:lnTo>
                  <a:lnTo>
                    <a:pt x="0" y="1125415"/>
                  </a:lnTo>
                  <a:lnTo>
                    <a:pt x="0" y="659423"/>
                  </a:lnTo>
                  <a:lnTo>
                    <a:pt x="0" y="448408"/>
                  </a:lnTo>
                  <a:lnTo>
                    <a:pt x="17584" y="281354"/>
                  </a:lnTo>
                  <a:lnTo>
                    <a:pt x="35169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角丸四角形吹き出し 82"/>
            <p:cNvSpPr/>
            <p:nvPr/>
          </p:nvSpPr>
          <p:spPr>
            <a:xfrm>
              <a:off x="6541477" y="2611315"/>
              <a:ext cx="2118946" cy="931985"/>
            </a:xfrm>
            <a:prstGeom prst="wedgeRoundRectCallout">
              <a:avLst/>
            </a:prstGeom>
            <a:solidFill>
              <a:srgbClr val="FFCCFF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This time, I would just verify </a:t>
              </a:r>
              <a:r>
                <a:rPr kumimoji="1" lang="en-US" altLang="ja-JP" i="1" dirty="0" smtClean="0">
                  <a:solidFill>
                    <a:schemeClr val="tx1"/>
                  </a:solidFill>
                </a:rPr>
                <a:t>PoV</a:t>
              </a:r>
              <a:r>
                <a:rPr kumimoji="1" lang="en-US" altLang="ja-JP" baseline="-25000" dirty="0" smtClean="0">
                  <a:solidFill>
                    <a:schemeClr val="tx1"/>
                  </a:solidFill>
                </a:rPr>
                <a:t>2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.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4" name="フリーフォーム 83"/>
          <p:cNvSpPr/>
          <p:nvPr/>
        </p:nvSpPr>
        <p:spPr>
          <a:xfrm>
            <a:off x="1090246" y="3745523"/>
            <a:ext cx="4273062" cy="1274908"/>
          </a:xfrm>
          <a:custGeom>
            <a:avLst/>
            <a:gdLst>
              <a:gd name="connsiteX0" fmla="*/ 0 w 4273062"/>
              <a:gd name="connsiteY0" fmla="*/ 378069 h 1274908"/>
              <a:gd name="connsiteX1" fmla="*/ 105508 w 4273062"/>
              <a:gd name="connsiteY1" fmla="*/ 756139 h 1274908"/>
              <a:gd name="connsiteX2" fmla="*/ 817685 w 4273062"/>
              <a:gd name="connsiteY2" fmla="*/ 1195754 h 1274908"/>
              <a:gd name="connsiteX3" fmla="*/ 905608 w 4273062"/>
              <a:gd name="connsiteY3" fmla="*/ 1222131 h 1274908"/>
              <a:gd name="connsiteX4" fmla="*/ 1178169 w 4273062"/>
              <a:gd name="connsiteY4" fmla="*/ 1230923 h 1274908"/>
              <a:gd name="connsiteX5" fmla="*/ 1863969 w 4273062"/>
              <a:gd name="connsiteY5" fmla="*/ 1266092 h 1274908"/>
              <a:gd name="connsiteX6" fmla="*/ 2083777 w 4273062"/>
              <a:gd name="connsiteY6" fmla="*/ 1274885 h 1274908"/>
              <a:gd name="connsiteX7" fmla="*/ 2901462 w 4273062"/>
              <a:gd name="connsiteY7" fmla="*/ 1178169 h 1274908"/>
              <a:gd name="connsiteX8" fmla="*/ 3006969 w 4273062"/>
              <a:gd name="connsiteY8" fmla="*/ 1169377 h 1274908"/>
              <a:gd name="connsiteX9" fmla="*/ 3710354 w 4273062"/>
              <a:gd name="connsiteY9" fmla="*/ 1011115 h 1274908"/>
              <a:gd name="connsiteX10" fmla="*/ 3938954 w 4273062"/>
              <a:gd name="connsiteY10" fmla="*/ 914400 h 1274908"/>
              <a:gd name="connsiteX11" fmla="*/ 4211516 w 4273062"/>
              <a:gd name="connsiteY11" fmla="*/ 395654 h 1274908"/>
              <a:gd name="connsiteX12" fmla="*/ 4246685 w 4273062"/>
              <a:gd name="connsiteY12" fmla="*/ 307731 h 1274908"/>
              <a:gd name="connsiteX13" fmla="*/ 4273062 w 4273062"/>
              <a:gd name="connsiteY13" fmla="*/ 105508 h 1274908"/>
              <a:gd name="connsiteX14" fmla="*/ 4255477 w 4273062"/>
              <a:gd name="connsiteY14" fmla="*/ 0 h 127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73062" h="1274908">
                <a:moveTo>
                  <a:pt x="0" y="378069"/>
                </a:moveTo>
                <a:lnTo>
                  <a:pt x="105508" y="756139"/>
                </a:lnTo>
                <a:lnTo>
                  <a:pt x="817685" y="1195754"/>
                </a:lnTo>
                <a:cubicBezTo>
                  <a:pt x="899596" y="1223058"/>
                  <a:pt x="869012" y="1222131"/>
                  <a:pt x="905608" y="1222131"/>
                </a:cubicBezTo>
                <a:lnTo>
                  <a:pt x="1178169" y="1230923"/>
                </a:lnTo>
                <a:lnTo>
                  <a:pt x="1863969" y="1266092"/>
                </a:lnTo>
                <a:cubicBezTo>
                  <a:pt x="2048583" y="1275809"/>
                  <a:pt x="1975261" y="1274885"/>
                  <a:pt x="2083777" y="1274885"/>
                </a:cubicBezTo>
                <a:lnTo>
                  <a:pt x="2901462" y="1178169"/>
                </a:lnTo>
                <a:cubicBezTo>
                  <a:pt x="2989331" y="1168406"/>
                  <a:pt x="2954053" y="1169377"/>
                  <a:pt x="3006969" y="1169377"/>
                </a:cubicBezTo>
                <a:lnTo>
                  <a:pt x="3710354" y="1011115"/>
                </a:lnTo>
                <a:lnTo>
                  <a:pt x="3938954" y="914400"/>
                </a:lnTo>
                <a:lnTo>
                  <a:pt x="4211516" y="395654"/>
                </a:lnTo>
                <a:cubicBezTo>
                  <a:pt x="4240193" y="319179"/>
                  <a:pt x="4226693" y="347711"/>
                  <a:pt x="4246685" y="307731"/>
                </a:cubicBezTo>
                <a:lnTo>
                  <a:pt x="4273062" y="105508"/>
                </a:lnTo>
                <a:lnTo>
                  <a:pt x="4255477" y="0"/>
                </a:lnTo>
              </a:path>
            </a:pathLst>
          </a:custGeom>
          <a:noFill/>
          <a:ln w="28575"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9" name="直線コネクタ 88"/>
          <p:cNvCxnSpPr/>
          <p:nvPr/>
        </p:nvCxnSpPr>
        <p:spPr>
          <a:xfrm flipH="1">
            <a:off x="3640016" y="3147647"/>
            <a:ext cx="8792" cy="67100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/>
          <p:nvPr/>
        </p:nvCxnSpPr>
        <p:spPr>
          <a:xfrm flipV="1">
            <a:off x="3648808" y="3235569"/>
            <a:ext cx="826477" cy="8793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テキスト ボックス 92"/>
          <p:cNvSpPr txBox="1"/>
          <p:nvPr/>
        </p:nvSpPr>
        <p:spPr>
          <a:xfrm>
            <a:off x="3595689" y="2983521"/>
            <a:ext cx="1468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solidFill>
                  <a:srgbClr val="00B050"/>
                </a:solidFill>
              </a:rPr>
              <a:t>Outside the block</a:t>
            </a:r>
            <a:endParaRPr kumimoji="1" lang="ja-JP" altLang="en-US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6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  <p:sp>
        <p:nvSpPr>
          <p:cNvPr id="3" name="メモ 2"/>
          <p:cNvSpPr/>
          <p:nvPr/>
        </p:nvSpPr>
        <p:spPr>
          <a:xfrm>
            <a:off x="764931" y="1362808"/>
            <a:ext cx="7499838" cy="4255477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0" dirty="0" smtClean="0">
                <a:solidFill>
                  <a:schemeClr val="tx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48091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20</a:t>
            </a:fld>
            <a:endParaRPr lang="ja-JP" altLang="en-US"/>
          </a:p>
        </p:txBody>
      </p:sp>
      <p:sp>
        <p:nvSpPr>
          <p:cNvPr id="3" name="メモ 2"/>
          <p:cNvSpPr/>
          <p:nvPr/>
        </p:nvSpPr>
        <p:spPr>
          <a:xfrm>
            <a:off x="764931" y="1362808"/>
            <a:ext cx="7499838" cy="4255477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0" dirty="0" smtClean="0">
                <a:solidFill>
                  <a:schemeClr val="tx1"/>
                </a:solidFill>
              </a:rPr>
              <a:t>Concluding remarks</a:t>
            </a:r>
          </a:p>
        </p:txBody>
      </p:sp>
    </p:spTree>
    <p:extLst>
      <p:ext uri="{BB962C8B-B14F-4D97-AF65-F5344CB8AC3E}">
        <p14:creationId xmlns:p14="http://schemas.microsoft.com/office/powerpoint/2010/main" val="296495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Dishonest nodes may </a:t>
            </a:r>
            <a:r>
              <a:rPr lang="en-US" altLang="ja-JP" dirty="0"/>
              <a:t>skip the </a:t>
            </a:r>
            <a:r>
              <a:rPr lang="en-US" altLang="ja-JP" dirty="0" smtClean="0"/>
              <a:t>verification </a:t>
            </a:r>
            <a:r>
              <a:rPr lang="en-US" altLang="ja-JP" dirty="0"/>
              <a:t>of the signatures on </a:t>
            </a:r>
            <a:r>
              <a:rPr lang="en-US" altLang="ja-JP" dirty="0" smtClean="0"/>
              <a:t>transactions. Such behaviors </a:t>
            </a:r>
            <a:r>
              <a:rPr lang="en-US" altLang="ja-JP" dirty="0"/>
              <a:t>may allow malicious </a:t>
            </a:r>
            <a:r>
              <a:rPr lang="en-US" altLang="ja-JP" dirty="0" smtClean="0"/>
              <a:t>transactions </a:t>
            </a:r>
            <a:r>
              <a:rPr lang="en-US" altLang="ja-JP" dirty="0"/>
              <a:t>to be included in a new block</a:t>
            </a:r>
            <a:r>
              <a:rPr lang="en-US" altLang="ja-JP" dirty="0" smtClean="0"/>
              <a:t>, </a:t>
            </a:r>
            <a:r>
              <a:rPr lang="en-US" altLang="ja-JP" dirty="0"/>
              <a:t>and reduce the </a:t>
            </a:r>
            <a:r>
              <a:rPr lang="en-US" altLang="ja-JP" dirty="0" smtClean="0"/>
              <a:t>security.</a:t>
            </a:r>
            <a:endParaRPr lang="en-US" altLang="ja-JP" dirty="0"/>
          </a:p>
          <a:p>
            <a:r>
              <a:rPr lang="en-US" altLang="ja-JP" dirty="0" smtClean="0"/>
              <a:t>This talk </a:t>
            </a:r>
            <a:r>
              <a:rPr lang="en-US" altLang="ja-JP" dirty="0"/>
              <a:t>is a proposal of </a:t>
            </a:r>
            <a:r>
              <a:rPr lang="en-US" altLang="ja-JP" dirty="0" smtClean="0"/>
              <a:t>efficient Proof-of-Verification (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) to </a:t>
            </a:r>
            <a:r>
              <a:rPr lang="en-US" altLang="ja-JP" dirty="0"/>
              <a:t>avoid such </a:t>
            </a:r>
            <a:r>
              <a:rPr lang="en-US" altLang="ja-JP" dirty="0" smtClean="0"/>
              <a:t>behaviors; the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mechanism is naturally embedded in the DL-based signature schemes.</a:t>
            </a:r>
          </a:p>
          <a:p>
            <a:pPr lvl="1"/>
            <a:r>
              <a:rPr lang="en-US" altLang="ja-JP" dirty="0" smtClean="0"/>
              <a:t>Communication overhead is marginal, and computational cost (of additional hashing) is proportional to the number of transactions.</a:t>
            </a:r>
          </a:p>
          <a:p>
            <a:pPr lvl="1"/>
            <a:r>
              <a:rPr lang="en-US" altLang="ja-JP" dirty="0" smtClean="0"/>
              <a:t>There are many implementation options. We can consider at least explicit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and implicit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21</a:t>
            </a:fld>
            <a:endParaRPr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6998428" y="262232"/>
            <a:ext cx="1789483" cy="1215214"/>
            <a:chOff x="6725867" y="200688"/>
            <a:chExt cx="1789483" cy="1215214"/>
          </a:xfrm>
        </p:grpSpPr>
        <p:graphicFrame>
          <p:nvGraphicFramePr>
            <p:cNvPr id="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1111564"/>
                </p:ext>
              </p:extLst>
            </p:nvPr>
          </p:nvGraphicFramePr>
          <p:xfrm>
            <a:off x="6725867" y="418665"/>
            <a:ext cx="1108997" cy="997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42" name="ｸﾘｯﾌﾟ" r:id="rId3" imgW="2328977" imgH="2326234" progId="MS_ClipArt_Gallery.2">
                    <p:embed/>
                  </p:oleObj>
                </mc:Choice>
                <mc:Fallback>
                  <p:oleObj name="ｸﾘｯﾌﾟ" r:id="rId3" imgW="2328977" imgH="2326234" progId="MS_ClipArt_Gallery.2">
                    <p:embed/>
                    <p:pic>
                      <p:nvPicPr>
                        <p:cNvPr id="5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5867" y="418665"/>
                          <a:ext cx="1108997" cy="997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AutoShape 24"/>
            <p:cNvSpPr>
              <a:spLocks noChangeArrowheads="1"/>
            </p:cNvSpPr>
            <p:nvPr/>
          </p:nvSpPr>
          <p:spPr bwMode="auto">
            <a:xfrm>
              <a:off x="7496593" y="200688"/>
              <a:ext cx="1018757" cy="660958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solidFill>
              <a:srgbClr val="FFFFC5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I </a:t>
              </a:r>
              <a:r>
                <a:rPr kumimoji="0"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really</a:t>
              </a:r>
            </a:p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 did.</a:t>
              </a:r>
              <a:endParaRPr kumimoji="0" lang="en-US" altLang="ja-JP" sz="1600" kern="0" dirty="0">
                <a:solidFill>
                  <a:srgbClr val="FF0000"/>
                </a:solidFill>
                <a:latin typeface="Arial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4379717" y="273958"/>
            <a:ext cx="1938639" cy="1288180"/>
            <a:chOff x="3887352" y="194830"/>
            <a:chExt cx="1938639" cy="1288180"/>
          </a:xfrm>
        </p:grpSpPr>
        <p:sp>
          <p:nvSpPr>
            <p:cNvPr id="9" name="AutoShape 24"/>
            <p:cNvSpPr>
              <a:spLocks noChangeArrowheads="1"/>
            </p:cNvSpPr>
            <p:nvPr/>
          </p:nvSpPr>
          <p:spPr bwMode="auto">
            <a:xfrm>
              <a:off x="5055265" y="194830"/>
              <a:ext cx="770726" cy="666816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solidFill>
              <a:srgbClr val="FFFFC5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I </a:t>
              </a:r>
              <a:r>
                <a:rPr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</a:rPr>
                <a:t>can</a:t>
              </a:r>
            </a:p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 do.</a:t>
              </a:r>
              <a:endParaRPr kumimoji="0" lang="en-US" altLang="ja-JP" sz="1600" kern="0" dirty="0">
                <a:solidFill>
                  <a:srgbClr val="FF0000"/>
                </a:solidFill>
                <a:latin typeface="Arial" charset="0"/>
                <a:ea typeface="ＭＳ Ｐゴシック" panose="020B0600070205080204" pitchFamily="50" charset="-128"/>
                <a:cs typeface="+mn-cs"/>
              </a:endParaRPr>
            </a:p>
          </p:txBody>
        </p:sp>
        <p:pic>
          <p:nvPicPr>
            <p:cNvPr id="10" name="図 9" descr="[無料イラスト] 本を読みながら居眠りしているウサギ ...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7352" y="476189"/>
              <a:ext cx="1167912" cy="1006821"/>
            </a:xfrm>
            <a:prstGeom prst="rect">
              <a:avLst/>
            </a:prstGeom>
          </p:spPr>
        </p:pic>
      </p:grpSp>
      <p:sp>
        <p:nvSpPr>
          <p:cNvPr id="11" name="テキスト ボックス 10"/>
          <p:cNvSpPr txBox="1"/>
          <p:nvPr/>
        </p:nvSpPr>
        <p:spPr>
          <a:xfrm>
            <a:off x="6427178" y="606665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≠</a:t>
            </a:r>
            <a:endParaRPr kumimoji="1" lang="ja-JP" altLang="en-US" sz="4000" dirty="0"/>
          </a:p>
        </p:txBody>
      </p:sp>
      <p:sp>
        <p:nvSpPr>
          <p:cNvPr id="12" name="角丸四角形 11"/>
          <p:cNvSpPr/>
          <p:nvPr/>
        </p:nvSpPr>
        <p:spPr>
          <a:xfrm>
            <a:off x="1380392" y="6040315"/>
            <a:ext cx="6388761" cy="5802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Why don’t we introduce a field to accommodate the explicit 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PoV</a:t>
            </a:r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8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works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563682"/>
            <a:ext cx="8014188" cy="4415087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Advanced experimental evaluation.</a:t>
            </a:r>
          </a:p>
          <a:p>
            <a:pPr lvl="1"/>
            <a:r>
              <a:rPr lang="en-US" altLang="ja-JP" dirty="0" smtClean="0"/>
              <a:t>Experiments so far are not really interesting (and hence, omitted in today’s talk); they are just to confirm that the deployment of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under current parameters does not do significant harm to the performance of honest nodes.</a:t>
            </a:r>
            <a:endParaRPr kumimoji="1" lang="en-US" altLang="ja-JP" dirty="0" smtClean="0"/>
          </a:p>
          <a:p>
            <a:r>
              <a:rPr lang="en-US" altLang="ja-JP" dirty="0" smtClean="0"/>
              <a:t>Advanced theoretical evaluation.</a:t>
            </a:r>
          </a:p>
          <a:p>
            <a:pPr lvl="1"/>
            <a:r>
              <a:rPr lang="en-US" altLang="ja-JP" dirty="0" smtClean="0"/>
              <a:t>Related </a:t>
            </a:r>
            <a:r>
              <a:rPr lang="en-US" altLang="ja-JP" dirty="0"/>
              <a:t>to the security model of </a:t>
            </a:r>
            <a:r>
              <a:rPr lang="en-US" altLang="ja-JP" dirty="0" smtClean="0"/>
              <a:t>SPV.</a:t>
            </a:r>
          </a:p>
          <a:p>
            <a:pPr lvl="1"/>
            <a:r>
              <a:rPr lang="en-US" altLang="ja-JP" dirty="0" smtClean="0"/>
              <a:t>Tradeoff between the proportional cost of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and the value of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.</a:t>
            </a:r>
          </a:p>
          <a:p>
            <a:r>
              <a:rPr kumimoji="1" lang="en-US" altLang="ja-JP" dirty="0" smtClean="0"/>
              <a:t>Proof-of-full-Verification.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Extending </a:t>
            </a:r>
            <a:r>
              <a:rPr kumimoji="1" lang="en-US" altLang="ja-JP" dirty="0" err="1" smtClean="0"/>
              <a:t>PoV</a:t>
            </a:r>
            <a:r>
              <a:rPr kumimoji="1" lang="en-US" altLang="ja-JP" dirty="0" smtClean="0"/>
              <a:t> so that we can verify someone else has confirmed there are no double-spending.</a:t>
            </a:r>
          </a:p>
          <a:p>
            <a:pPr lvl="1"/>
            <a:r>
              <a:rPr lang="en-US" altLang="ja-JP" dirty="0" smtClean="0"/>
              <a:t>Extending </a:t>
            </a:r>
            <a:r>
              <a:rPr lang="en-US" altLang="ja-JP" dirty="0" err="1" smtClean="0"/>
              <a:t>PoV</a:t>
            </a:r>
            <a:r>
              <a:rPr lang="en-US" altLang="ja-JP" dirty="0" smtClean="0"/>
              <a:t> so that we can verify someone else has done </a:t>
            </a:r>
            <a:r>
              <a:rPr lang="en-US" altLang="ja-JP" dirty="0" smtClean="0">
                <a:solidFill>
                  <a:srgbClr val="FF0000"/>
                </a:solidFill>
              </a:rPr>
              <a:t>anti-malware operations on the scripts (e.g. detection)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en-US" altLang="ja-JP" dirty="0" smtClean="0"/>
              <a:t>Maybe more.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22</a:t>
            </a:fld>
            <a:endParaRPr lang="ja-JP" altLang="en-US"/>
          </a:p>
        </p:txBody>
      </p:sp>
      <p:graphicFrame>
        <p:nvGraphicFramePr>
          <p:cNvPr id="6" name="Object 20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1863027"/>
              </p:ext>
            </p:extLst>
          </p:nvPr>
        </p:nvGraphicFramePr>
        <p:xfrm>
          <a:off x="6809582" y="779179"/>
          <a:ext cx="1141412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2" name="ｸﾘｯﾌﾟ" r:id="rId3" imgW="3661458" imgH="2808790" progId="MS_ClipArt_Gallery.2">
                  <p:embed/>
                </p:oleObj>
              </mc:Choice>
              <mc:Fallback>
                <p:oleObj name="ｸﾘｯﾌﾟ" r:id="rId3" imgW="3661458" imgH="2808790" progId="MS_ClipArt_Gallery.2">
                  <p:embed/>
                  <p:pic>
                    <p:nvPicPr>
                      <p:cNvPr id="34834" name="Object 205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9582" y="779179"/>
                        <a:ext cx="1141412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6129341" y="460379"/>
            <a:ext cx="2395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2060"/>
                </a:solidFill>
              </a:rPr>
              <a:t>Collaborators welcome.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5447568" y="5407268"/>
            <a:ext cx="2028645" cy="1128471"/>
            <a:chOff x="5447568" y="5407268"/>
            <a:chExt cx="2028645" cy="1128471"/>
          </a:xfrm>
        </p:grpSpPr>
        <p:grpSp>
          <p:nvGrpSpPr>
            <p:cNvPr id="8" name="グループ化 12"/>
            <p:cNvGrpSpPr>
              <a:grpSpLocks/>
            </p:cNvGrpSpPr>
            <p:nvPr/>
          </p:nvGrpSpPr>
          <p:grpSpPr bwMode="auto">
            <a:xfrm>
              <a:off x="5447568" y="5407268"/>
              <a:ext cx="1357680" cy="972893"/>
              <a:chOff x="2123727" y="5085187"/>
              <a:chExt cx="1872209" cy="1409245"/>
            </a:xfrm>
          </p:grpSpPr>
          <p:pic>
            <p:nvPicPr>
              <p:cNvPr id="9" name="Picture 3" descr="C:\Users\kanta\AppData\Local\Microsoft\Windows\Temporary Internet Files\Content.IE5\Z2KD14GU\lgi01a201308200000[1]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23727" y="5085187"/>
                <a:ext cx="1022527" cy="1409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" name="直線矢印コネクタ 9"/>
              <p:cNvCxnSpPr/>
              <p:nvPr/>
            </p:nvCxnSpPr>
            <p:spPr>
              <a:xfrm>
                <a:off x="3132085" y="5661260"/>
                <a:ext cx="863851" cy="504662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1" name="Picture 13" descr="C:\Users\kanta\AppData\Local\Microsoft\Windows\Temporary Internet Files\Content.IE5\9QSC1PSC\sgi01a201412121200[1]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4069" y="5889735"/>
              <a:ext cx="642144" cy="646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角丸四角形 11"/>
          <p:cNvSpPr/>
          <p:nvPr/>
        </p:nvSpPr>
        <p:spPr>
          <a:xfrm>
            <a:off x="712177" y="5969977"/>
            <a:ext cx="4414540" cy="6811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Why don’t we introduce a field to accommodate the explicit </a:t>
            </a:r>
            <a:r>
              <a:rPr kumimoji="1" lang="en-US" altLang="ja-JP" dirty="0" err="1" smtClean="0">
                <a:solidFill>
                  <a:srgbClr val="FF0000"/>
                </a:solidFill>
              </a:rPr>
              <a:t>PoV</a:t>
            </a:r>
            <a:r>
              <a:rPr kumimoji="1" lang="en-US" altLang="ja-JP" dirty="0" smtClean="0">
                <a:solidFill>
                  <a:srgbClr val="FF0000"/>
                </a:solidFill>
              </a:rPr>
              <a:t>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3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Thank you for your attention.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A435F5-EA6A-824F-84F8-15AD11044F3D}" type="slidenum">
              <a:rPr lang="ja-JP" altLang="en-US" smtClean="0"/>
              <a:pPr>
                <a:defRPr/>
              </a:pPr>
              <a:t>23</a:t>
            </a:fld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0030" y="4392451"/>
            <a:ext cx="7175607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Extended abstract is available at</a:t>
            </a:r>
          </a:p>
          <a:p>
            <a:r>
              <a:rPr kumimoji="1" lang="en-US" altLang="ja-JP" sz="2800" dirty="0"/>
              <a:t>http://</a:t>
            </a:r>
            <a:r>
              <a:rPr kumimoji="1" lang="en-US" altLang="ja-JP" sz="2800" dirty="0" smtClean="0"/>
              <a:t>kmlab.iis.u-tokyo.ac.jp/papers/scaling19-matsuura-final.pdf</a:t>
            </a:r>
            <a:endParaRPr kumimoji="1" lang="en-US" altLang="ja-JP" sz="2800" dirty="0"/>
          </a:p>
        </p:txBody>
      </p:sp>
      <p:pic>
        <p:nvPicPr>
          <p:cNvPr id="5" name="図 4" descr="[無料イラスト] お辞儀する男性会社員 - パブリックドメインQ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934" y="1695136"/>
            <a:ext cx="917080" cy="221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87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3" name="タイトル 2"/>
          <p:cNvSpPr txBox="1">
            <a:spLocks/>
          </p:cNvSpPr>
          <p:nvPr/>
        </p:nvSpPr>
        <p:spPr>
          <a:xfrm>
            <a:off x="61546" y="144041"/>
            <a:ext cx="4914900" cy="1195753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 smtClean="0">
                <a:solidFill>
                  <a:srgbClr val="FF0000"/>
                </a:solidFill>
              </a:rPr>
              <a:t>Revisit a technical origin of Bitcoin from the viewpoint of digital evidence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4384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2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528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3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72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4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816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5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960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6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0104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7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924800" y="51908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H(x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8</a:t>
            </a: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)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981200" y="42764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Y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1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3810000" y="42764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Y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2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638800" y="42764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Y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3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7467600" y="42764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Y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4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V="1">
            <a:off x="19050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 flipV="1">
            <a:off x="24384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196850" y="3427113"/>
            <a:ext cx="2609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defTabSz="914400"/>
            <a:r>
              <a:rPr lang="en-US" altLang="ja-JP" sz="24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Y</a:t>
            </a:r>
            <a:r>
              <a:rPr lang="en-US" altLang="ja-JP" sz="2400" baseline="-250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1</a:t>
            </a:r>
            <a:r>
              <a:rPr lang="en-US" altLang="ja-JP" sz="24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=H(H(x</a:t>
            </a:r>
            <a:r>
              <a:rPr lang="en-US" altLang="ja-JP" sz="2400" baseline="-250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1</a:t>
            </a:r>
            <a:r>
              <a:rPr lang="en-US" altLang="ja-JP" sz="24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), H(x</a:t>
            </a:r>
            <a:r>
              <a:rPr lang="en-US" altLang="ja-JP" sz="2400" baseline="-250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en-US" altLang="ja-JP" sz="2400" smtClean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))</a:t>
            </a: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2895600" y="32096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1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6553200" y="3209626"/>
            <a:ext cx="685800" cy="533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H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2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" name="Line 27"/>
          <p:cNvSpPr>
            <a:spLocks noChangeShapeType="1"/>
          </p:cNvSpPr>
          <p:nvPr/>
        </p:nvSpPr>
        <p:spPr bwMode="auto">
          <a:xfrm flipV="1">
            <a:off x="2286000" y="3743026"/>
            <a:ext cx="83820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" name="Line 28"/>
          <p:cNvSpPr>
            <a:spLocks noChangeShapeType="1"/>
          </p:cNvSpPr>
          <p:nvPr/>
        </p:nvSpPr>
        <p:spPr bwMode="auto">
          <a:xfrm flipV="1">
            <a:off x="5943600" y="3743026"/>
            <a:ext cx="83820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" name="Line 29"/>
          <p:cNvSpPr>
            <a:spLocks noChangeShapeType="1"/>
          </p:cNvSpPr>
          <p:nvPr/>
        </p:nvSpPr>
        <p:spPr bwMode="auto">
          <a:xfrm flipH="1" flipV="1">
            <a:off x="3352800" y="3743026"/>
            <a:ext cx="83820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 flipH="1" flipV="1">
            <a:off x="7010400" y="3743026"/>
            <a:ext cx="83820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3962400" y="2295226"/>
            <a:ext cx="22098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Root Hash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n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429000" y="2752426"/>
            <a:ext cx="8382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8" name="AutoShape 38"/>
          <p:cNvSpPr>
            <a:spLocks noChangeArrowheads="1"/>
          </p:cNvSpPr>
          <p:nvPr/>
        </p:nvSpPr>
        <p:spPr bwMode="auto">
          <a:xfrm>
            <a:off x="4495800" y="1457026"/>
            <a:ext cx="1066800" cy="457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SRH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n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9" name="AutoShape 40"/>
          <p:cNvSpPr>
            <a:spLocks noChangeArrowheads="1"/>
          </p:cNvSpPr>
          <p:nvPr/>
        </p:nvSpPr>
        <p:spPr bwMode="auto">
          <a:xfrm>
            <a:off x="2590800" y="1457026"/>
            <a:ext cx="1066800" cy="457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SRH</a:t>
            </a:r>
            <a:r>
              <a:rPr kumimoji="0" lang="en-US" altLang="ja-JP" sz="2400" kern="0" baseline="-25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n-1</a:t>
            </a:r>
            <a:endParaRPr kumimoji="0" lang="en-US" altLang="ja-JP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0" name="Line 41"/>
          <p:cNvSpPr>
            <a:spLocks noChangeShapeType="1"/>
          </p:cNvSpPr>
          <p:nvPr/>
        </p:nvSpPr>
        <p:spPr bwMode="auto">
          <a:xfrm flipV="1">
            <a:off x="5029200" y="1914226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1" name="Line 42"/>
          <p:cNvSpPr>
            <a:spLocks noChangeShapeType="1"/>
          </p:cNvSpPr>
          <p:nvPr/>
        </p:nvSpPr>
        <p:spPr bwMode="auto">
          <a:xfrm>
            <a:off x="3657600" y="1685626"/>
            <a:ext cx="83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2" name="Line 43"/>
          <p:cNvSpPr>
            <a:spLocks noChangeShapeType="1"/>
          </p:cNvSpPr>
          <p:nvPr/>
        </p:nvSpPr>
        <p:spPr bwMode="auto">
          <a:xfrm>
            <a:off x="1752600" y="1685626"/>
            <a:ext cx="83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33" name="Group 47"/>
          <p:cNvGrpSpPr>
            <a:grpSpLocks/>
          </p:cNvGrpSpPr>
          <p:nvPr/>
        </p:nvGrpSpPr>
        <p:grpSpPr bwMode="auto">
          <a:xfrm>
            <a:off x="1143000" y="1609426"/>
            <a:ext cx="381000" cy="76200"/>
            <a:chOff x="576" y="1152"/>
            <a:chExt cx="240" cy="48"/>
          </a:xfrm>
        </p:grpSpPr>
        <p:sp>
          <p:nvSpPr>
            <p:cNvPr id="34" name="Oval 44"/>
            <p:cNvSpPr>
              <a:spLocks noChangeArrowheads="1"/>
            </p:cNvSpPr>
            <p:nvPr/>
          </p:nvSpPr>
          <p:spPr bwMode="auto">
            <a:xfrm>
              <a:off x="576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5" name="Oval 45"/>
            <p:cNvSpPr>
              <a:spLocks noChangeArrowheads="1"/>
            </p:cNvSpPr>
            <p:nvPr/>
          </p:nvSpPr>
          <p:spPr bwMode="auto">
            <a:xfrm>
              <a:off x="672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6" name="Oval 46"/>
            <p:cNvSpPr>
              <a:spLocks noChangeArrowheads="1"/>
            </p:cNvSpPr>
            <p:nvPr/>
          </p:nvSpPr>
          <p:spPr bwMode="auto">
            <a:xfrm>
              <a:off x="768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37" name="AutoShape 48"/>
          <p:cNvSpPr>
            <a:spLocks noChangeArrowheads="1"/>
          </p:cNvSpPr>
          <p:nvPr/>
        </p:nvSpPr>
        <p:spPr bwMode="auto">
          <a:xfrm>
            <a:off x="4800600" y="466426"/>
            <a:ext cx="1295400" cy="9906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38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091406"/>
              </p:ext>
            </p:extLst>
          </p:nvPr>
        </p:nvGraphicFramePr>
        <p:xfrm>
          <a:off x="6129338" y="487063"/>
          <a:ext cx="15240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7" name="ｸﾘｯﾌﾟ" r:id="rId3" imgW="1228954" imgH="686714" progId="MS_ClipArt_Gallery.2">
                  <p:embed/>
                </p:oleObj>
              </mc:Choice>
              <mc:Fallback>
                <p:oleObj name="ｸﾘｯﾌﾟ" r:id="rId3" imgW="1228954" imgH="686714" progId="MS_ClipArt_Gallery.2">
                  <p:embed/>
                  <p:pic>
                    <p:nvPicPr>
                      <p:cNvPr id="38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487063"/>
                        <a:ext cx="15240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Line 58"/>
          <p:cNvSpPr>
            <a:spLocks noChangeShapeType="1"/>
          </p:cNvSpPr>
          <p:nvPr/>
        </p:nvSpPr>
        <p:spPr bwMode="auto">
          <a:xfrm flipV="1">
            <a:off x="37338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0" name="Line 59"/>
          <p:cNvSpPr>
            <a:spLocks noChangeShapeType="1"/>
          </p:cNvSpPr>
          <p:nvPr/>
        </p:nvSpPr>
        <p:spPr bwMode="auto">
          <a:xfrm flipH="1" flipV="1">
            <a:off x="42672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1" name="Line 60"/>
          <p:cNvSpPr>
            <a:spLocks noChangeShapeType="1"/>
          </p:cNvSpPr>
          <p:nvPr/>
        </p:nvSpPr>
        <p:spPr bwMode="auto">
          <a:xfrm flipV="1">
            <a:off x="55626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2" name="Line 61"/>
          <p:cNvSpPr>
            <a:spLocks noChangeShapeType="1"/>
          </p:cNvSpPr>
          <p:nvPr/>
        </p:nvSpPr>
        <p:spPr bwMode="auto">
          <a:xfrm flipH="1" flipV="1">
            <a:off x="60960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3" name="Line 62"/>
          <p:cNvSpPr>
            <a:spLocks noChangeShapeType="1"/>
          </p:cNvSpPr>
          <p:nvPr/>
        </p:nvSpPr>
        <p:spPr bwMode="auto">
          <a:xfrm flipV="1">
            <a:off x="73914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4" name="Line 63"/>
          <p:cNvSpPr>
            <a:spLocks noChangeShapeType="1"/>
          </p:cNvSpPr>
          <p:nvPr/>
        </p:nvSpPr>
        <p:spPr bwMode="auto">
          <a:xfrm flipH="1" flipV="1">
            <a:off x="7924800" y="4809826"/>
            <a:ext cx="30480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5" name="Line 65"/>
          <p:cNvSpPr>
            <a:spLocks noChangeShapeType="1"/>
          </p:cNvSpPr>
          <p:nvPr/>
        </p:nvSpPr>
        <p:spPr bwMode="auto">
          <a:xfrm>
            <a:off x="5562600" y="1685626"/>
            <a:ext cx="838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46" name="Group 66"/>
          <p:cNvGrpSpPr>
            <a:grpSpLocks/>
          </p:cNvGrpSpPr>
          <p:nvPr/>
        </p:nvGrpSpPr>
        <p:grpSpPr bwMode="auto">
          <a:xfrm>
            <a:off x="6629400" y="1609426"/>
            <a:ext cx="381000" cy="76200"/>
            <a:chOff x="576" y="1152"/>
            <a:chExt cx="240" cy="48"/>
          </a:xfrm>
        </p:grpSpPr>
        <p:sp>
          <p:nvSpPr>
            <p:cNvPr id="47" name="Oval 67"/>
            <p:cNvSpPr>
              <a:spLocks noChangeArrowheads="1"/>
            </p:cNvSpPr>
            <p:nvPr/>
          </p:nvSpPr>
          <p:spPr bwMode="auto">
            <a:xfrm>
              <a:off x="576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8" name="Oval 68"/>
            <p:cNvSpPr>
              <a:spLocks noChangeArrowheads="1"/>
            </p:cNvSpPr>
            <p:nvPr/>
          </p:nvSpPr>
          <p:spPr bwMode="auto">
            <a:xfrm>
              <a:off x="672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9" name="Oval 69"/>
            <p:cNvSpPr>
              <a:spLocks noChangeArrowheads="1"/>
            </p:cNvSpPr>
            <p:nvPr/>
          </p:nvSpPr>
          <p:spPr bwMode="auto">
            <a:xfrm>
              <a:off x="768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sz="2400" kern="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50" name="テキスト ボックス 56"/>
          <p:cNvSpPr txBox="1">
            <a:spLocks noChangeArrowheads="1"/>
          </p:cNvSpPr>
          <p:nvPr/>
        </p:nvSpPr>
        <p:spPr bwMode="auto">
          <a:xfrm>
            <a:off x="2052638" y="1877390"/>
            <a:ext cx="18293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Super Root Hash</a:t>
            </a:r>
            <a:endParaRPr kumimoji="1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262678" y="1875802"/>
            <a:ext cx="280988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/>
              <a:t>Resolution is very limited.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>
                <a:solidFill>
                  <a:srgbClr val="FF0000"/>
                </a:solidFill>
              </a:rPr>
              <a:t>Verification/validation</a:t>
            </a:r>
            <a:r>
              <a:rPr kumimoji="1" lang="en-US" altLang="ja-JP" dirty="0" smtClean="0"/>
              <a:t> is assumed to be very infrequent.</a:t>
            </a:r>
            <a:endParaRPr kumimoji="1" lang="ja-JP" altLang="en-US" dirty="0"/>
          </a:p>
        </p:txBody>
      </p:sp>
      <p:sp>
        <p:nvSpPr>
          <p:cNvPr id="52" name="テキスト ボックス 56"/>
          <p:cNvSpPr txBox="1">
            <a:spLocks noChangeArrowheads="1"/>
          </p:cNvSpPr>
          <p:nvPr/>
        </p:nvSpPr>
        <p:spPr bwMode="auto">
          <a:xfrm>
            <a:off x="1034629" y="5789835"/>
            <a:ext cx="6831718" cy="954107"/>
          </a:xfrm>
          <a:prstGeom prst="rect">
            <a:avLst/>
          </a:prstGeom>
          <a:solidFill>
            <a:srgbClr val="8064A2">
              <a:lumMod val="20000"/>
              <a:lumOff val="80000"/>
            </a:srgb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lvl="0" eaLnBrk="0" hangingPunct="0">
              <a:defRPr/>
            </a:pPr>
            <a:r>
              <a:rPr lang="en-US" altLang="ja-JP" sz="1400" kern="0" dirty="0">
                <a:solidFill>
                  <a:srgbClr val="1F497D"/>
                </a:solidFill>
              </a:rPr>
              <a:t>S. Haber, W.S. </a:t>
            </a:r>
            <a:r>
              <a:rPr lang="en-US" altLang="ja-JP" sz="1400" kern="0" dirty="0" err="1">
                <a:solidFill>
                  <a:srgbClr val="1F497D"/>
                </a:solidFill>
              </a:rPr>
              <a:t>Stornetta</a:t>
            </a:r>
            <a:r>
              <a:rPr lang="en-US" altLang="ja-JP" sz="1400" kern="0" dirty="0">
                <a:solidFill>
                  <a:srgbClr val="1F497D"/>
                </a:solidFill>
              </a:rPr>
              <a:t>, "How to time-stamp a digital document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," </a:t>
            </a:r>
            <a:r>
              <a:rPr lang="en-US" altLang="ja-JP" sz="1400" kern="0" dirty="0">
                <a:solidFill>
                  <a:srgbClr val="1F497D"/>
                </a:solidFill>
              </a:rPr>
              <a:t>Journal of Cryptology, 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vol.3</a:t>
            </a:r>
            <a:r>
              <a:rPr lang="en-US" altLang="ja-JP" sz="1400" kern="0" dirty="0">
                <a:solidFill>
                  <a:srgbClr val="1F497D"/>
                </a:solidFill>
              </a:rPr>
              <a:t>, 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no.2</a:t>
            </a:r>
            <a:r>
              <a:rPr lang="en-US" altLang="ja-JP" sz="1400" kern="0" dirty="0">
                <a:solidFill>
                  <a:srgbClr val="1F497D"/>
                </a:solidFill>
              </a:rPr>
              <a:t>, 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pp.99-111</a:t>
            </a:r>
            <a:r>
              <a:rPr lang="en-US" altLang="ja-JP" sz="1400" kern="0" dirty="0">
                <a:solidFill>
                  <a:srgbClr val="1F497D"/>
                </a:solidFill>
              </a:rPr>
              <a:t>, </a:t>
            </a:r>
            <a:r>
              <a:rPr lang="en-US" altLang="ja-JP" sz="1400" kern="0" dirty="0" smtClean="0">
                <a:solidFill>
                  <a:srgbClr val="FF0000"/>
                </a:solidFill>
              </a:rPr>
              <a:t>1991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.</a:t>
            </a:r>
          </a:p>
          <a:p>
            <a:pPr lvl="0" eaLnBrk="0" hangingPunct="0">
              <a:defRPr/>
            </a:pPr>
            <a:r>
              <a:rPr lang="en-US" altLang="ja-JP" sz="1400" kern="0" dirty="0" smtClean="0">
                <a:solidFill>
                  <a:srgbClr val="1F497D"/>
                </a:solidFill>
              </a:rPr>
              <a:t>A. </a:t>
            </a:r>
            <a:r>
              <a:rPr lang="en-US" altLang="ja-JP" sz="1400" kern="0" dirty="0" err="1" smtClean="0">
                <a:solidFill>
                  <a:srgbClr val="1F497D"/>
                </a:solidFill>
              </a:rPr>
              <a:t>Buldas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 et. al.: ``</a:t>
            </a:r>
            <a:r>
              <a:rPr lang="en-US" altLang="ja-JP" sz="1400" kern="0" dirty="0">
                <a:solidFill>
                  <a:srgbClr val="1F497D"/>
                </a:solidFill>
              </a:rPr>
              <a:t>Time-Stamping with Binary Linking Schemes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,'‘ Proc</a:t>
            </a:r>
            <a:r>
              <a:rPr lang="en-US" altLang="ja-JP" sz="1400" kern="0" dirty="0">
                <a:solidFill>
                  <a:srgbClr val="1F497D"/>
                </a:solidFill>
              </a:rPr>
              <a:t>. CRYPTO '98, 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LNCS 1462, pp.486-501, </a:t>
            </a:r>
            <a:r>
              <a:rPr lang="en-US" altLang="ja-JP" sz="1400" kern="0" dirty="0" smtClean="0">
                <a:solidFill>
                  <a:srgbClr val="FF0000"/>
                </a:solidFill>
              </a:rPr>
              <a:t>1998</a:t>
            </a:r>
            <a:r>
              <a:rPr lang="en-US" altLang="ja-JP" sz="1400" kern="0" dirty="0" smtClean="0">
                <a:solidFill>
                  <a:srgbClr val="1F497D"/>
                </a:solidFill>
              </a:rPr>
              <a:t>.</a:t>
            </a:r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 flipH="1" flipV="1">
            <a:off x="5867400" y="2752426"/>
            <a:ext cx="8382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sz="2400" kern="0">
              <a:solidFill>
                <a:srgbClr val="00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6324600" y="123096"/>
            <a:ext cx="1764907" cy="369332"/>
            <a:chOff x="6324600" y="123096"/>
            <a:chExt cx="1764907" cy="369332"/>
          </a:xfrm>
        </p:grpSpPr>
        <p:sp>
          <p:nvSpPr>
            <p:cNvPr id="53" name="テキスト ボックス 52"/>
            <p:cNvSpPr txBox="1"/>
            <p:nvPr/>
          </p:nvSpPr>
          <p:spPr>
            <a:xfrm>
              <a:off x="6324600" y="123096"/>
              <a:ext cx="17649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Resolution</a:t>
              </a:r>
              <a:r>
                <a:rPr kumimoji="1" lang="ja-JP" altLang="en-US" dirty="0" smtClean="0"/>
                <a:t>～</a:t>
              </a:r>
              <a:r>
                <a:rPr kumimoji="1" lang="en-US" altLang="ja-JP" dirty="0" smtClean="0"/>
                <a:t>Day</a:t>
              </a:r>
              <a:endParaRPr kumimoji="1" lang="ja-JP" altLang="en-US" dirty="0"/>
            </a:p>
          </p:txBody>
        </p:sp>
        <p:cxnSp>
          <p:nvCxnSpPr>
            <p:cNvPr id="55" name="直線コネクタ 54"/>
            <p:cNvCxnSpPr/>
            <p:nvPr/>
          </p:nvCxnSpPr>
          <p:spPr>
            <a:xfrm flipV="1">
              <a:off x="7423640" y="369277"/>
              <a:ext cx="185738" cy="87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877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  <p:sp>
        <p:nvSpPr>
          <p:cNvPr id="3" name="タイトル 2"/>
          <p:cNvSpPr txBox="1">
            <a:spLocks/>
          </p:cNvSpPr>
          <p:nvPr/>
        </p:nvSpPr>
        <p:spPr>
          <a:xfrm>
            <a:off x="628650" y="274638"/>
            <a:ext cx="7886700" cy="132556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 smtClean="0"/>
              <a:t>Digital Publicizing of SRH</a:t>
            </a:r>
            <a:endParaRPr lang="ja-JP" altLang="en-US" dirty="0"/>
          </a:p>
        </p:txBody>
      </p:sp>
      <p:sp>
        <p:nvSpPr>
          <p:cNvPr id="4" name="AutoShape 57"/>
          <p:cNvSpPr>
            <a:spLocks noChangeArrowheads="1"/>
          </p:cNvSpPr>
          <p:nvPr/>
        </p:nvSpPr>
        <p:spPr bwMode="auto">
          <a:xfrm>
            <a:off x="3662119" y="2212975"/>
            <a:ext cx="1066800" cy="4572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SRH</a:t>
            </a:r>
            <a:r>
              <a:rPr kumimoji="1" lang="en-US" altLang="ja-JP" sz="2400" b="0" i="0" u="none" strike="noStrike" kern="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n</a:t>
            </a:r>
            <a:endParaRPr kumimoji="1" lang="en-US" altLang="ja-JP" sz="24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AutoShape 58"/>
          <p:cNvSpPr>
            <a:spLocks noChangeArrowheads="1"/>
          </p:cNvSpPr>
          <p:nvPr/>
        </p:nvSpPr>
        <p:spPr bwMode="auto">
          <a:xfrm>
            <a:off x="1757119" y="2212975"/>
            <a:ext cx="1066800" cy="4572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SRH</a:t>
            </a:r>
            <a:r>
              <a:rPr kumimoji="1" lang="en-US" altLang="ja-JP" sz="2400" b="0" i="0" u="none" strike="noStrike" kern="0" cap="none" spc="0" normalizeH="0" baseline="-2500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n-1</a:t>
            </a:r>
            <a:endParaRPr kumimoji="1" lang="en-US" altLang="ja-JP" sz="24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Line 59"/>
          <p:cNvSpPr>
            <a:spLocks noChangeShapeType="1"/>
          </p:cNvSpPr>
          <p:nvPr/>
        </p:nvSpPr>
        <p:spPr bwMode="auto">
          <a:xfrm flipV="1">
            <a:off x="3838331" y="2670175"/>
            <a:ext cx="357188" cy="407988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Line 60"/>
          <p:cNvSpPr>
            <a:spLocks noChangeShapeType="1"/>
          </p:cNvSpPr>
          <p:nvPr/>
        </p:nvSpPr>
        <p:spPr bwMode="auto">
          <a:xfrm>
            <a:off x="2823919" y="2441575"/>
            <a:ext cx="8382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Line 61"/>
          <p:cNvSpPr>
            <a:spLocks noChangeShapeType="1"/>
          </p:cNvSpPr>
          <p:nvPr/>
        </p:nvSpPr>
        <p:spPr bwMode="auto">
          <a:xfrm>
            <a:off x="918919" y="2441575"/>
            <a:ext cx="8382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309319" y="2365375"/>
            <a:ext cx="381000" cy="76200"/>
            <a:chOff x="576" y="1152"/>
            <a:chExt cx="240" cy="48"/>
          </a:xfrm>
        </p:grpSpPr>
        <p:sp>
          <p:nvSpPr>
            <p:cNvPr id="10" name="Oval 63"/>
            <p:cNvSpPr>
              <a:spLocks noChangeArrowheads="1"/>
            </p:cNvSpPr>
            <p:nvPr/>
          </p:nvSpPr>
          <p:spPr bwMode="auto">
            <a:xfrm>
              <a:off x="576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ja-JP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" name="Oval 64"/>
            <p:cNvSpPr>
              <a:spLocks noChangeArrowheads="1"/>
            </p:cNvSpPr>
            <p:nvPr/>
          </p:nvSpPr>
          <p:spPr bwMode="auto">
            <a:xfrm>
              <a:off x="672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ja-JP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2" name="Oval 65"/>
            <p:cNvSpPr>
              <a:spLocks noChangeArrowheads="1"/>
            </p:cNvSpPr>
            <p:nvPr/>
          </p:nvSpPr>
          <p:spPr bwMode="auto">
            <a:xfrm>
              <a:off x="768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ja-JP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13" name="AutoShape 66"/>
          <p:cNvSpPr>
            <a:spLocks noChangeArrowheads="1"/>
          </p:cNvSpPr>
          <p:nvPr/>
        </p:nvSpPr>
        <p:spPr bwMode="auto">
          <a:xfrm>
            <a:off x="3966919" y="1493838"/>
            <a:ext cx="1320800" cy="7143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FF99CC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" name="Line 69"/>
          <p:cNvSpPr>
            <a:spLocks noChangeShapeType="1"/>
          </p:cNvSpPr>
          <p:nvPr/>
        </p:nvSpPr>
        <p:spPr bwMode="auto">
          <a:xfrm>
            <a:off x="4728919" y="2441575"/>
            <a:ext cx="838200" cy="0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6" name="Group 70"/>
          <p:cNvGrpSpPr>
            <a:grpSpLocks/>
          </p:cNvGrpSpPr>
          <p:nvPr/>
        </p:nvGrpSpPr>
        <p:grpSpPr bwMode="auto">
          <a:xfrm>
            <a:off x="5795719" y="2365375"/>
            <a:ext cx="381000" cy="76200"/>
            <a:chOff x="576" y="1152"/>
            <a:chExt cx="240" cy="48"/>
          </a:xfrm>
        </p:grpSpPr>
        <p:sp>
          <p:nvSpPr>
            <p:cNvPr id="17" name="Oval 71"/>
            <p:cNvSpPr>
              <a:spLocks noChangeArrowheads="1"/>
            </p:cNvSpPr>
            <p:nvPr/>
          </p:nvSpPr>
          <p:spPr bwMode="auto">
            <a:xfrm>
              <a:off x="576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ja-JP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8" name="Oval 72"/>
            <p:cNvSpPr>
              <a:spLocks noChangeArrowheads="1"/>
            </p:cNvSpPr>
            <p:nvPr/>
          </p:nvSpPr>
          <p:spPr bwMode="auto">
            <a:xfrm>
              <a:off x="672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ja-JP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9" name="Oval 73"/>
            <p:cNvSpPr>
              <a:spLocks noChangeArrowheads="1"/>
            </p:cNvSpPr>
            <p:nvPr/>
          </p:nvSpPr>
          <p:spPr bwMode="auto">
            <a:xfrm>
              <a:off x="768" y="1152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2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defRPr>
              </a:lvl9pPr>
            </a:lstStyle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ja-JP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20" name="AutoShape 53"/>
          <p:cNvSpPr>
            <a:spLocks noChangeArrowheads="1"/>
          </p:cNvSpPr>
          <p:nvPr/>
        </p:nvSpPr>
        <p:spPr bwMode="auto">
          <a:xfrm>
            <a:off x="2182569" y="3078163"/>
            <a:ext cx="3311525" cy="1295400"/>
          </a:xfrm>
          <a:prstGeom prst="upArrowCallout">
            <a:avLst>
              <a:gd name="adj1" fmla="val 63909"/>
              <a:gd name="adj2" fmla="val 63909"/>
              <a:gd name="adj3" fmla="val 16667"/>
              <a:gd name="adj4" fmla="val 66667"/>
            </a:avLst>
          </a:prstGeom>
          <a:solidFill>
            <a:srgbClr val="FF99CC"/>
          </a:solidFill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2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kern="0" dirty="0" smtClean="0">
                <a:solidFill>
                  <a:srgbClr val="1F497D"/>
                </a:solidFill>
              </a:rPr>
              <a:t>Root Hash of the requests</a:t>
            </a:r>
            <a:endParaRPr kumimoji="1" lang="ja-JP" alt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79400" y="5152775"/>
            <a:ext cx="8769350" cy="923925"/>
          </a:xfrm>
          <a:prstGeom prst="rect">
            <a:avLst/>
          </a:prstGeom>
          <a:solidFill>
            <a:srgbClr val="8064A2">
              <a:lumMod val="20000"/>
              <a:lumOff val="80000"/>
            </a:srgbClr>
          </a:solidFill>
        </p:spPr>
        <p:txBody>
          <a:bodyPr>
            <a:spAutoFit/>
          </a:bodyPr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Tsutomu </a:t>
            </a:r>
            <a:r>
              <a:rPr kumimoji="0" lang="en-US" altLang="ja-JP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Morigaki</a:t>
            </a: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, </a:t>
            </a:r>
            <a:r>
              <a:rPr kumimoji="0" lang="en-US" altLang="ja-JP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Kanta</a:t>
            </a: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Matsuura, Osamu </a:t>
            </a:r>
            <a:r>
              <a:rPr kumimoji="0" lang="en-US" altLang="ja-JP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Sudo</a:t>
            </a: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: ``An Analysis of Detailed Electronic Time-Stamping Using Digital TV'', Proceedings of the 2004 IEEE International Conference on e-Technology, e-Commerce, and e-Service (EEE04), 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pp.277-284, 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2004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.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3" name="Group 75"/>
          <p:cNvGrpSpPr>
            <a:grpSpLocks/>
          </p:cNvGrpSpPr>
          <p:nvPr/>
        </p:nvGrpSpPr>
        <p:grpSpPr bwMode="auto">
          <a:xfrm>
            <a:off x="5391661" y="1037878"/>
            <a:ext cx="1296987" cy="936625"/>
            <a:chOff x="3600" y="2640"/>
            <a:chExt cx="1232" cy="900"/>
          </a:xfrm>
        </p:grpSpPr>
        <p:sp>
          <p:nvSpPr>
            <p:cNvPr id="25" name="AutoShape 76"/>
            <p:cNvSpPr>
              <a:spLocks noChangeArrowheads="1"/>
            </p:cNvSpPr>
            <p:nvPr/>
          </p:nvSpPr>
          <p:spPr bwMode="auto">
            <a:xfrm>
              <a:off x="3600" y="2640"/>
              <a:ext cx="1232" cy="84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C0C0C0"/>
                </a:gs>
                <a:gs pos="50000">
                  <a:sysClr val="window" lastClr="FFFFFF"/>
                </a:gs>
                <a:gs pos="100000">
                  <a:srgbClr val="C0C0C0"/>
                </a:gs>
              </a:gsLst>
              <a:lin ang="5400000" scaled="1"/>
            </a:gradFill>
            <a:ln w="9525">
              <a:solidFill>
                <a:sysClr val="windowText" lastClr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EEECE1"/>
              </a:outerShdw>
            </a:effectLst>
          </p:spPr>
          <p:txBody>
            <a:bodyPr wrap="none" anchor="ctr"/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Tahoma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graphicFrame>
          <p:nvGraphicFramePr>
            <p:cNvPr id="26" name="Object 77"/>
            <p:cNvGraphicFramePr>
              <a:graphicFrameLocks noChangeAspect="1"/>
            </p:cNvGraphicFramePr>
            <p:nvPr/>
          </p:nvGraphicFramePr>
          <p:xfrm>
            <a:off x="3600" y="2850"/>
            <a:ext cx="713" cy="6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3" name="ﾛｰﾀｽ ﾌﾘｰﾗﾝｽ 2000 ｵﾌﾞｼﾞｪｸﾄ" r:id="rId3" imgW="1605274" imgH="1260505" progId="FLW3Drawing">
                    <p:embed/>
                  </p:oleObj>
                </mc:Choice>
                <mc:Fallback>
                  <p:oleObj name="ﾛｰﾀｽ ﾌﾘｰﾗﾝｽ 2000 ｵﾌﾞｼﾞｪｸﾄ" r:id="rId3" imgW="1605274" imgH="1260505" progId="FLW3Drawing">
                    <p:embed/>
                    <p:pic>
                      <p:nvPicPr>
                        <p:cNvPr id="22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2850"/>
                          <a:ext cx="713" cy="6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gradFill rotWithShape="0">
                                <a:gsLst>
                                  <a:gs pos="0">
                                    <a:srgbClr val="FF0000"/>
                                  </a:gs>
                                  <a:gs pos="50000">
                                    <a:srgbClr val="FFFFFF"/>
                                  </a:gs>
                                  <a:gs pos="100000">
                                    <a:srgbClr val="FF0000"/>
                                  </a:gs>
                                </a:gsLst>
                                <a:lin ang="5400000" scaled="1"/>
                              </a:gra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7" name="Picture 78" descr="プラズマテレビ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08" y="2710"/>
              <a:ext cx="796" cy="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" name="テキスト ボックス 28"/>
          <p:cNvSpPr txBox="1"/>
          <p:nvPr/>
        </p:nvSpPr>
        <p:spPr>
          <a:xfrm>
            <a:off x="6122004" y="2807787"/>
            <a:ext cx="280988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/>
              <a:t>Resolution is better.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>
                <a:solidFill>
                  <a:srgbClr val="FF0000"/>
                </a:solidFill>
              </a:rPr>
              <a:t>Verification/validation</a:t>
            </a:r>
            <a:r>
              <a:rPr kumimoji="1" lang="en-US" altLang="ja-JP" dirty="0" smtClean="0"/>
              <a:t> is assumed to be infrequent.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914900" y="1997193"/>
            <a:ext cx="2959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Embedded in digital TV (data)</a:t>
            </a:r>
            <a:endParaRPr kumimoji="1" lang="ja-JP" altLang="en-US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6333392" y="633047"/>
            <a:ext cx="2094291" cy="369332"/>
            <a:chOff x="6324600" y="123096"/>
            <a:chExt cx="2094291" cy="369332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6324600" y="123096"/>
              <a:ext cx="20942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Resolution</a:t>
              </a:r>
              <a:r>
                <a:rPr kumimoji="1" lang="ja-JP" altLang="en-US" dirty="0" smtClean="0"/>
                <a:t>～</a:t>
              </a:r>
              <a:r>
                <a:rPr kumimoji="1" lang="en-US" altLang="ja-JP" dirty="0" smtClean="0"/>
                <a:t>Second</a:t>
              </a:r>
              <a:endParaRPr kumimoji="1" lang="ja-JP" altLang="en-US" dirty="0"/>
            </a:p>
          </p:txBody>
        </p:sp>
        <p:cxnSp>
          <p:nvCxnSpPr>
            <p:cNvPr id="33" name="直線コネクタ 32"/>
            <p:cNvCxnSpPr/>
            <p:nvPr/>
          </p:nvCxnSpPr>
          <p:spPr>
            <a:xfrm flipV="1">
              <a:off x="7423640" y="369277"/>
              <a:ext cx="185738" cy="87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567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430826" y="5969970"/>
            <a:ext cx="17427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However,</a:t>
            </a:r>
            <a:endParaRPr kumimoji="1" lang="ja-JP" altLang="en-US" sz="32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  <p:sp>
        <p:nvSpPr>
          <p:cNvPr id="3" name="タイトル 2"/>
          <p:cNvSpPr txBox="1">
            <a:spLocks/>
          </p:cNvSpPr>
          <p:nvPr/>
        </p:nvSpPr>
        <p:spPr>
          <a:xfrm>
            <a:off x="628650" y="274638"/>
            <a:ext cx="7886700" cy="132556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dirty="0" smtClean="0"/>
              <a:t>Avoiding TTP</a:t>
            </a:r>
            <a:endParaRPr lang="ja-JP" altLang="en-US" dirty="0"/>
          </a:p>
        </p:txBody>
      </p:sp>
      <p:sp>
        <p:nvSpPr>
          <p:cNvPr id="4" name="コンテンツ プレースホルダー 3"/>
          <p:cNvSpPr txBox="1">
            <a:spLocks/>
          </p:cNvSpPr>
          <p:nvPr/>
        </p:nvSpPr>
        <p:spPr>
          <a:xfrm>
            <a:off x="199949" y="1936343"/>
            <a:ext cx="6266953" cy="4376324"/>
          </a:xfrm>
          <a:prstGeom prst="rect">
            <a:avLst/>
          </a:prstGeom>
        </p:spPr>
        <p:txBody>
          <a:bodyPr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Witness-based digital publicizing</a:t>
            </a:r>
            <a:endParaRPr lang="ja-JP" altLang="en-US" dirty="0" smtClean="0"/>
          </a:p>
          <a:p>
            <a:pPr lvl="1"/>
            <a:r>
              <a:rPr lang="en-US" altLang="ja-JP" dirty="0" smtClean="0"/>
              <a:t>Incentive is needed.</a:t>
            </a:r>
            <a:endParaRPr lang="ja-JP" altLang="en-US" dirty="0" smtClean="0"/>
          </a:p>
          <a:p>
            <a:pPr lvl="1"/>
            <a:r>
              <a:rPr lang="en-US" altLang="ja-JP" dirty="0" smtClean="0"/>
              <a:t>An answer is to give a reward.</a:t>
            </a:r>
            <a:endParaRPr lang="ja-JP" altLang="en-US" dirty="0" smtClean="0">
              <a:solidFill>
                <a:srgbClr val="FF0000"/>
              </a:solidFill>
            </a:endParaRPr>
          </a:p>
          <a:p>
            <a:r>
              <a:rPr lang="en-US" altLang="ja-JP" dirty="0" smtClean="0"/>
              <a:t>Public verifiability in a </a:t>
            </a:r>
            <a:r>
              <a:rPr lang="en-US" altLang="ja-JP" u="sng" dirty="0" smtClean="0"/>
              <a:t>P2P network</a:t>
            </a:r>
            <a:endParaRPr lang="ja-JP" altLang="en-US" u="sng" dirty="0" smtClean="0"/>
          </a:p>
          <a:p>
            <a:pPr lvl="1"/>
            <a:r>
              <a:rPr lang="en-US" altLang="ja-JP" dirty="0" smtClean="0"/>
              <a:t>Append-only database is (ideally) replicated at ledger nodes.</a:t>
            </a:r>
            <a:endParaRPr lang="ja-JP" altLang="en-US" dirty="0" smtClean="0"/>
          </a:p>
          <a:p>
            <a:pPr lvl="1"/>
            <a:r>
              <a:rPr lang="en-US" altLang="ja-JP" dirty="0" smtClean="0"/>
              <a:t>Each transaction is digitally signed by the current owner of the coin.</a:t>
            </a:r>
          </a:p>
          <a:p>
            <a:pPr lvl="1"/>
            <a:r>
              <a:rPr lang="en-US" altLang="ja-JP" dirty="0" smtClean="0"/>
              <a:t>The payee is identified by the hashed value of his public key (the idea proposed by </a:t>
            </a:r>
            <a:r>
              <a:rPr lang="en-US" altLang="ja-JP" dirty="0" err="1" smtClean="0"/>
              <a:t>Chaum</a:t>
            </a:r>
            <a:r>
              <a:rPr lang="en-US" altLang="ja-JP" dirty="0" smtClean="0"/>
              <a:t> in </a:t>
            </a:r>
            <a:r>
              <a:rPr lang="en-US" altLang="ja-JP" dirty="0" smtClean="0">
                <a:solidFill>
                  <a:srgbClr val="FF0000"/>
                </a:solidFill>
              </a:rPr>
              <a:t>1981</a:t>
            </a:r>
            <a:r>
              <a:rPr lang="en-US" altLang="ja-JP" dirty="0" smtClean="0"/>
              <a:t>).</a:t>
            </a:r>
            <a:endParaRPr lang="ja-JP" altLang="en-US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35877" y="1110074"/>
            <a:ext cx="6370637" cy="646112"/>
          </a:xfrm>
          <a:prstGeom prst="rect">
            <a:avLst/>
          </a:prstGeom>
          <a:solidFill>
            <a:srgbClr val="8064A2">
              <a:lumMod val="20000"/>
              <a:lumOff val="80000"/>
            </a:srgbClr>
          </a:solidFill>
        </p:spPr>
        <p:txBody>
          <a:bodyPr>
            <a:spAutoFit/>
          </a:bodyPr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S. </a:t>
            </a:r>
            <a:r>
              <a:rPr kumimoji="0" lang="en-US" altLang="ja-JP" sz="1800" b="0" i="0" u="none" strike="noStrike" kern="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Nakamoto</a:t>
            </a: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. Bitcoin: A Peer-to-Peer Electronic Cash System. http://bitcoin.org/bitcoin.pdf, </a:t>
            </a: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2008</a:t>
            </a: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.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3458" y="4792338"/>
            <a:ext cx="2445366" cy="1243261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8652075" y="5798916"/>
            <a:ext cx="318304" cy="312517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284215" y="6104321"/>
            <a:ext cx="81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7030A0"/>
                </a:solidFill>
              </a:rPr>
              <a:t>Reward</a:t>
            </a:r>
            <a:endParaRPr kumimoji="1" lang="ja-JP" altLang="en-US" sz="1600" dirty="0">
              <a:solidFill>
                <a:srgbClr val="7030A0"/>
              </a:solidFill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4926624" y="2989387"/>
            <a:ext cx="2095317" cy="369332"/>
            <a:chOff x="6324600" y="123096"/>
            <a:chExt cx="2095317" cy="369332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6324600" y="123096"/>
              <a:ext cx="20953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Resolution</a:t>
              </a:r>
              <a:r>
                <a:rPr kumimoji="1" lang="ja-JP" altLang="en-US" dirty="0" smtClean="0"/>
                <a:t>～</a:t>
              </a:r>
              <a:r>
                <a:rPr kumimoji="1" lang="en-US" altLang="ja-JP" dirty="0" smtClean="0"/>
                <a:t>Minute</a:t>
              </a:r>
              <a:endParaRPr kumimoji="1" lang="ja-JP" altLang="en-US" dirty="0"/>
            </a:p>
          </p:txBody>
        </p:sp>
        <p:cxnSp>
          <p:nvCxnSpPr>
            <p:cNvPr id="11" name="直線コネクタ 10"/>
            <p:cNvCxnSpPr/>
            <p:nvPr/>
          </p:nvCxnSpPr>
          <p:spPr>
            <a:xfrm flipV="1">
              <a:off x="7423640" y="369277"/>
              <a:ext cx="185738" cy="879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グループ化 15"/>
          <p:cNvGrpSpPr/>
          <p:nvPr/>
        </p:nvGrpSpPr>
        <p:grpSpPr>
          <a:xfrm>
            <a:off x="386863" y="3156438"/>
            <a:ext cx="5443637" cy="3415908"/>
            <a:chOff x="386863" y="3156438"/>
            <a:chExt cx="5443637" cy="3415908"/>
          </a:xfrm>
        </p:grpSpPr>
        <p:sp>
          <p:nvSpPr>
            <p:cNvPr id="12" name="楕円 11"/>
            <p:cNvSpPr/>
            <p:nvPr/>
          </p:nvSpPr>
          <p:spPr>
            <a:xfrm>
              <a:off x="1248508" y="3156438"/>
              <a:ext cx="1565030" cy="50116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" name="直線矢印コネクタ 13"/>
            <p:cNvCxnSpPr/>
            <p:nvPr/>
          </p:nvCxnSpPr>
          <p:spPr>
            <a:xfrm flipH="1">
              <a:off x="1406769" y="3657600"/>
              <a:ext cx="325316" cy="226841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>
              <a:off x="386863" y="5926015"/>
              <a:ext cx="5443637" cy="646331"/>
            </a:xfrm>
            <a:prstGeom prst="rect">
              <a:avLst/>
            </a:prstGeom>
            <a:solidFill>
              <a:srgbClr val="FFCCFF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“Verifiability” does not ensure that someone has really verified it.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9932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 research question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Are we (any nodes) certain that another node has really verified the transactions to be included in the block of the current concern?</a:t>
            </a:r>
          </a:p>
          <a:p>
            <a:r>
              <a:rPr kumimoji="1" lang="en-US" altLang="ja-JP" dirty="0" smtClean="0"/>
              <a:t>In this talk, we focus on the verification of the signatures on transactions.</a:t>
            </a:r>
          </a:p>
          <a:p>
            <a:pPr lvl="1"/>
            <a:r>
              <a:rPr lang="en-US" altLang="ja-JP" dirty="0" smtClean="0"/>
              <a:t>In order to fully verify the transaction, a node must also confirm that it is not an attempt of double-spending. This aspect is not explicitly considered here. However, it is worth noting </a:t>
            </a:r>
            <a:r>
              <a:rPr lang="en-US" altLang="ja-JP" dirty="0"/>
              <a:t>that a node must </a:t>
            </a:r>
            <a:r>
              <a:rPr lang="en-US" altLang="ja-JP" dirty="0" smtClean="0"/>
              <a:t>visit the input transactions and confirm the </a:t>
            </a:r>
            <a:r>
              <a:rPr lang="en-US" altLang="ja-JP" dirty="0"/>
              <a:t>public key corresponds to the </a:t>
            </a:r>
            <a:r>
              <a:rPr lang="en-US" altLang="ja-JP" dirty="0" smtClean="0"/>
              <a:t>recipient </a:t>
            </a:r>
            <a:r>
              <a:rPr lang="en-US" altLang="ja-JP" dirty="0"/>
              <a:t>of the </a:t>
            </a:r>
            <a:r>
              <a:rPr lang="en-US" altLang="ja-JP" dirty="0" smtClean="0"/>
              <a:t>inputs in order to fully verify the signature.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6998428" y="262232"/>
            <a:ext cx="1789483" cy="1215214"/>
            <a:chOff x="6725867" y="200688"/>
            <a:chExt cx="1789483" cy="1215214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8814157"/>
                </p:ext>
              </p:extLst>
            </p:nvPr>
          </p:nvGraphicFramePr>
          <p:xfrm>
            <a:off x="6725867" y="418665"/>
            <a:ext cx="1108997" cy="997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5" name="ｸﾘｯﾌﾟ" r:id="rId3" imgW="2328977" imgH="2326234" progId="MS_ClipArt_Gallery.2">
                    <p:embed/>
                  </p:oleObj>
                </mc:Choice>
                <mc:Fallback>
                  <p:oleObj name="ｸﾘｯﾌﾟ" r:id="rId3" imgW="2328977" imgH="2326234" progId="MS_ClipArt_Gallery.2">
                    <p:embed/>
                    <p:pic>
                      <p:nvPicPr>
                        <p:cNvPr id="13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5867" y="418665"/>
                          <a:ext cx="1108997" cy="997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AutoShape 24"/>
            <p:cNvSpPr>
              <a:spLocks noChangeArrowheads="1"/>
            </p:cNvSpPr>
            <p:nvPr/>
          </p:nvSpPr>
          <p:spPr bwMode="auto">
            <a:xfrm>
              <a:off x="7496593" y="200688"/>
              <a:ext cx="1018757" cy="660958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solidFill>
              <a:srgbClr val="FFFFC5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I </a:t>
              </a:r>
              <a:r>
                <a:rPr kumimoji="0"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really</a:t>
              </a:r>
            </a:p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 verified</a:t>
              </a:r>
              <a:r>
                <a:rPr kumimoji="0" lang="en-US" altLang="ja-JP" sz="1600" kern="0" dirty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.</a:t>
              </a: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379717" y="273958"/>
            <a:ext cx="1938639" cy="1288180"/>
            <a:chOff x="3887352" y="194830"/>
            <a:chExt cx="1938639" cy="1288180"/>
          </a:xfrm>
        </p:grpSpPr>
        <p:sp>
          <p:nvSpPr>
            <p:cNvPr id="8" name="AutoShape 24"/>
            <p:cNvSpPr>
              <a:spLocks noChangeArrowheads="1"/>
            </p:cNvSpPr>
            <p:nvPr/>
          </p:nvSpPr>
          <p:spPr bwMode="auto">
            <a:xfrm>
              <a:off x="5055265" y="194830"/>
              <a:ext cx="770726" cy="666816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solidFill>
              <a:srgbClr val="FFFFC5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I </a:t>
              </a:r>
              <a:r>
                <a:rPr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</a:rPr>
                <a:t>can</a:t>
              </a:r>
            </a:p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ja-JP" sz="1600" kern="0" dirty="0" smtClean="0">
                  <a:solidFill>
                    <a:srgbClr val="FF0000"/>
                  </a:solidFill>
                  <a:latin typeface="Arial" charset="0"/>
                  <a:ea typeface="ＭＳ Ｐゴシック" panose="020B0600070205080204" pitchFamily="50" charset="-128"/>
                  <a:cs typeface="+mn-cs"/>
                </a:rPr>
                <a:t> verify.</a:t>
              </a:r>
              <a:endParaRPr kumimoji="0" lang="en-US" altLang="ja-JP" sz="1600" kern="0" dirty="0">
                <a:solidFill>
                  <a:srgbClr val="FF0000"/>
                </a:solidFill>
                <a:latin typeface="Arial" charset="0"/>
                <a:ea typeface="ＭＳ Ｐゴシック" panose="020B0600070205080204" pitchFamily="50" charset="-128"/>
                <a:cs typeface="+mn-cs"/>
              </a:endParaRPr>
            </a:p>
          </p:txBody>
        </p:sp>
        <p:pic>
          <p:nvPicPr>
            <p:cNvPr id="9" name="図 8" descr="[無料イラスト] 本を読みながら居眠りしているウサギ ...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7352" y="476189"/>
              <a:ext cx="1167912" cy="1006821"/>
            </a:xfrm>
            <a:prstGeom prst="rect">
              <a:avLst/>
            </a:prstGeom>
          </p:spPr>
        </p:pic>
      </p:grpSp>
      <p:sp>
        <p:nvSpPr>
          <p:cNvPr id="12" name="テキスト ボックス 11"/>
          <p:cNvSpPr txBox="1"/>
          <p:nvPr/>
        </p:nvSpPr>
        <p:spPr>
          <a:xfrm>
            <a:off x="6427178" y="606665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≠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20639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Possible stories of the problem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  <p:sp>
        <p:nvSpPr>
          <p:cNvPr id="3" name="コンテンツ プレースホルダー 2"/>
          <p:cNvSpPr txBox="1">
            <a:spLocks/>
          </p:cNvSpPr>
          <p:nvPr/>
        </p:nvSpPr>
        <p:spPr>
          <a:xfrm>
            <a:off x="628650" y="1335079"/>
            <a:ext cx="7886700" cy="4351337"/>
          </a:xfrm>
          <a:prstGeom prst="rect">
            <a:avLst/>
          </a:prstGeom>
        </p:spPr>
        <p:txBody>
          <a:bodyPr/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Rushing miners may </a:t>
            </a:r>
            <a:r>
              <a:rPr lang="en-US" altLang="ja-JP" i="1" dirty="0" smtClean="0"/>
              <a:t>skip</a:t>
            </a:r>
            <a:r>
              <a:rPr lang="en-US" altLang="ja-JP" dirty="0" smtClean="0"/>
              <a:t> the verification so that they are in a better position in the competition of getting rewards.</a:t>
            </a:r>
          </a:p>
          <a:p>
            <a:pPr lvl="1"/>
            <a:r>
              <a:rPr lang="en-US" altLang="ja-JP" dirty="0" smtClean="0"/>
              <a:t>Signature verification is much more computationally expensive than hashing.</a:t>
            </a:r>
          </a:p>
          <a:p>
            <a:pPr lvl="1"/>
            <a:r>
              <a:rPr lang="en-US" altLang="ja-JP" dirty="0" smtClean="0"/>
              <a:t>The risk may get more significant if scalability innovation dramatically increases the number of transactions in a block.</a:t>
            </a:r>
          </a:p>
          <a:p>
            <a:r>
              <a:rPr lang="en-US" altLang="ja-JP" dirty="0" smtClean="0"/>
              <a:t>Colluding nodes may </a:t>
            </a:r>
            <a:r>
              <a:rPr lang="en-US" altLang="ja-JP" i="1" dirty="0" smtClean="0"/>
              <a:t>skip</a:t>
            </a:r>
            <a:r>
              <a:rPr lang="en-US" altLang="ja-JP" dirty="0" smtClean="0"/>
              <a:t> the verification </a:t>
            </a:r>
            <a:r>
              <a:rPr lang="en-US" altLang="ja-JP" dirty="0" smtClean="0"/>
              <a:t>for the purpose of </a:t>
            </a:r>
            <a:r>
              <a:rPr lang="en-US" altLang="ja-JP" dirty="0" smtClean="0"/>
              <a:t>attacks.</a:t>
            </a:r>
            <a:endParaRPr lang="en-US" altLang="ja-JP" dirty="0"/>
          </a:p>
        </p:txBody>
      </p:sp>
      <p:sp>
        <p:nvSpPr>
          <p:cNvPr id="4" name="角丸四角形 3"/>
          <p:cNvSpPr/>
          <p:nvPr/>
        </p:nvSpPr>
        <p:spPr>
          <a:xfrm>
            <a:off x="7415233" y="4571991"/>
            <a:ext cx="1471593" cy="9572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Comp. cost of one hashing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5210185" y="4425933"/>
            <a:ext cx="1828801" cy="134620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Coefficient controlled by the target value in </a:t>
            </a:r>
            <a:r>
              <a:rPr kumimoji="1" lang="en-US" altLang="ja-JP" sz="2000" dirty="0" err="1" smtClean="0">
                <a:solidFill>
                  <a:srgbClr val="FF0000"/>
                </a:solidFill>
              </a:rPr>
              <a:t>PoW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53274" y="482917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7" name="角丸四角形 6"/>
          <p:cNvSpPr/>
          <p:nvPr/>
        </p:nvSpPr>
        <p:spPr>
          <a:xfrm>
            <a:off x="2324110" y="4398344"/>
            <a:ext cx="1514781" cy="9572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Comp. cost of sig. verification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19062" y="4384055"/>
            <a:ext cx="1852613" cy="97156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Number of transactions in a block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62151" y="4622178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10" name="テキスト ボックス 9"/>
          <p:cNvSpPr txBox="1"/>
          <p:nvPr/>
        </p:nvSpPr>
        <p:spPr>
          <a:xfrm rot="5400000">
            <a:off x="2782030" y="533398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&gt;&gt;</a:t>
            </a:r>
            <a:endParaRPr kumimoji="1" lang="ja-JP" altLang="en-US" sz="2800" dirty="0"/>
          </a:p>
        </p:txBody>
      </p:sp>
      <p:pic>
        <p:nvPicPr>
          <p:cNvPr id="12" name="図 11" descr="File:Johnny-automatic-scales-of-justice.sv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179" y="5399483"/>
            <a:ext cx="1437641" cy="1243802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 rot="5400000">
            <a:off x="2782030" y="533398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&gt;&gt;</a:t>
            </a:r>
            <a:endParaRPr kumimoji="1" lang="ja-JP" altLang="en-US" sz="2800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2385709" y="5749427"/>
            <a:ext cx="1343446" cy="1016009"/>
            <a:chOff x="2385709" y="5705467"/>
            <a:chExt cx="1343446" cy="1016009"/>
          </a:xfrm>
        </p:grpSpPr>
        <p:sp>
          <p:nvSpPr>
            <p:cNvPr id="15" name="角丸四角形 14"/>
            <p:cNvSpPr/>
            <p:nvPr/>
          </p:nvSpPr>
          <p:spPr>
            <a:xfrm>
              <a:off x="2385709" y="5772139"/>
              <a:ext cx="1343446" cy="94933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385709" y="5705467"/>
              <a:ext cx="134344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000" dirty="0" smtClean="0"/>
                <a:t>Comp. cost</a:t>
              </a:r>
            </a:p>
            <a:p>
              <a:pPr algn="ctr"/>
              <a:r>
                <a:rPr kumimoji="1" lang="en-US" altLang="ja-JP" sz="2000" dirty="0" smtClean="0"/>
                <a:t> of one</a:t>
              </a:r>
            </a:p>
            <a:p>
              <a:pPr algn="ctr"/>
              <a:r>
                <a:rPr kumimoji="1" lang="en-US" altLang="ja-JP" sz="2000" dirty="0"/>
                <a:t> </a:t>
              </a:r>
              <a:r>
                <a:rPr kumimoji="1" lang="en-US" altLang="ja-JP" sz="2000" dirty="0" smtClean="0"/>
                <a:t>hashing</a:t>
              </a:r>
              <a:endParaRPr kumimoji="1" lang="ja-JP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893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Possible stories of the problem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335079"/>
            <a:ext cx="7886700" cy="4351337"/>
          </a:xfrm>
        </p:spPr>
        <p:txBody>
          <a:bodyPr/>
          <a:lstStyle/>
          <a:p>
            <a:r>
              <a:rPr lang="en-US" altLang="ja-JP" dirty="0"/>
              <a:t>Rushing miners may skip the verification so that they are in a better position in the competition of getting rewards.</a:t>
            </a:r>
          </a:p>
          <a:p>
            <a:pPr lvl="1"/>
            <a:r>
              <a:rPr lang="en-US" altLang="ja-JP" dirty="0"/>
              <a:t>Signature verification is much more computationally expensive than hashing.</a:t>
            </a:r>
          </a:p>
          <a:p>
            <a:pPr lvl="1"/>
            <a:r>
              <a:rPr lang="en-US" altLang="ja-JP" dirty="0" smtClean="0"/>
              <a:t>The risk may get </a:t>
            </a:r>
            <a:r>
              <a:rPr lang="en-US" altLang="ja-JP" dirty="0"/>
              <a:t>more significant if scalability innovation dramatically increases the number of transactions in a block.</a:t>
            </a:r>
          </a:p>
          <a:p>
            <a:r>
              <a:rPr lang="en-US" altLang="ja-JP" dirty="0"/>
              <a:t>Colluding nodes may skip the verification to allow some attacks</a:t>
            </a:r>
            <a:r>
              <a:rPr lang="en-US" altLang="ja-JP" dirty="0" smtClean="0"/>
              <a:t>.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4F2322-85CD-F741-B072-F4641594F8ED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7415233" y="4571991"/>
            <a:ext cx="1471593" cy="9572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Comp. cost of one hashing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210185" y="4425933"/>
            <a:ext cx="1828801" cy="134620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Coefficient controlled by the target value in </a:t>
            </a:r>
            <a:r>
              <a:rPr kumimoji="1" lang="en-US" altLang="ja-JP" sz="2000" dirty="0" err="1" smtClean="0">
                <a:solidFill>
                  <a:srgbClr val="FF0000"/>
                </a:solidFill>
              </a:rPr>
              <a:t>PoW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pic>
        <p:nvPicPr>
          <p:cNvPr id="7" name="図 6" descr="File:Johnny-automatic-scales-of-justice.sv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179" y="5399483"/>
            <a:ext cx="1437641" cy="1243802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7053274" y="482917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9" name="角丸四角形 8"/>
          <p:cNvSpPr/>
          <p:nvPr/>
        </p:nvSpPr>
        <p:spPr>
          <a:xfrm>
            <a:off x="2324110" y="4398344"/>
            <a:ext cx="1514781" cy="9572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Comp. cost of sig. verification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19062" y="4384055"/>
            <a:ext cx="1852613" cy="97156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FF0000"/>
                </a:solidFill>
              </a:rPr>
              <a:t>Number of transactions in a block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62151" y="4622178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X</a:t>
            </a:r>
            <a:endParaRPr kumimoji="1" lang="ja-JP" altLang="en-US" sz="2800" dirty="0"/>
          </a:p>
        </p:txBody>
      </p:sp>
      <p:sp>
        <p:nvSpPr>
          <p:cNvPr id="14" name="テキスト ボックス 13"/>
          <p:cNvSpPr txBox="1"/>
          <p:nvPr/>
        </p:nvSpPr>
        <p:spPr>
          <a:xfrm rot="5400000">
            <a:off x="2782030" y="533398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&gt;&gt;</a:t>
            </a:r>
            <a:endParaRPr kumimoji="1" lang="ja-JP" altLang="en-US" sz="2800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2385709" y="5749427"/>
            <a:ext cx="1343446" cy="1016009"/>
            <a:chOff x="2385709" y="5705467"/>
            <a:chExt cx="1343446" cy="1016009"/>
          </a:xfrm>
        </p:grpSpPr>
        <p:sp>
          <p:nvSpPr>
            <p:cNvPr id="16" name="角丸四角形 15"/>
            <p:cNvSpPr/>
            <p:nvPr/>
          </p:nvSpPr>
          <p:spPr>
            <a:xfrm>
              <a:off x="2385709" y="5772139"/>
              <a:ext cx="1343446" cy="94933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2385709" y="5705467"/>
              <a:ext cx="134344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000" dirty="0" smtClean="0"/>
                <a:t>Comp. cost</a:t>
              </a:r>
            </a:p>
            <a:p>
              <a:pPr algn="ctr"/>
              <a:r>
                <a:rPr kumimoji="1" lang="en-US" altLang="ja-JP" sz="2000" dirty="0" smtClean="0"/>
                <a:t> of one</a:t>
              </a:r>
            </a:p>
            <a:p>
              <a:pPr algn="ctr"/>
              <a:r>
                <a:rPr kumimoji="1" lang="en-US" altLang="ja-JP" sz="2000" dirty="0"/>
                <a:t> </a:t>
              </a:r>
              <a:r>
                <a:rPr kumimoji="1" lang="en-US" altLang="ja-JP" sz="2000" dirty="0" smtClean="0"/>
                <a:t>hashing</a:t>
              </a:r>
              <a:endParaRPr kumimoji="1" lang="ja-JP" altLang="en-US" sz="2000" dirty="0"/>
            </a:p>
          </p:txBody>
        </p:sp>
      </p:grpSp>
      <p:sp>
        <p:nvSpPr>
          <p:cNvPr id="19" name="楕円 18"/>
          <p:cNvSpPr/>
          <p:nvPr/>
        </p:nvSpPr>
        <p:spPr>
          <a:xfrm>
            <a:off x="3174024" y="5345858"/>
            <a:ext cx="2699239" cy="102855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rgbClr val="002060"/>
                </a:solidFill>
              </a:rPr>
              <a:t>Many implementation issues</a:t>
            </a:r>
            <a:endParaRPr kumimoji="1" lang="ja-JP" alt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7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AC022A-B4A6-E94C-AEB1-C91843D79815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  <p:sp>
        <p:nvSpPr>
          <p:cNvPr id="3" name="メモ 2"/>
          <p:cNvSpPr/>
          <p:nvPr/>
        </p:nvSpPr>
        <p:spPr>
          <a:xfrm>
            <a:off x="764931" y="1362808"/>
            <a:ext cx="7499838" cy="4255477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0" dirty="0" smtClean="0">
                <a:solidFill>
                  <a:schemeClr val="tx1"/>
                </a:solidFill>
              </a:rPr>
              <a:t>Proposal</a:t>
            </a:r>
          </a:p>
        </p:txBody>
      </p:sp>
    </p:spTree>
    <p:extLst>
      <p:ext uri="{BB962C8B-B14F-4D97-AF65-F5344CB8AC3E}">
        <p14:creationId xmlns:p14="http://schemas.microsoft.com/office/powerpoint/2010/main" val="188542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TM02836342[[fn=イオン]]</Template>
  <TotalTime>4681</TotalTime>
  <Words>1812</Words>
  <Application>Microsoft Office PowerPoint</Application>
  <PresentationFormat>画面に合わせる (4:3)</PresentationFormat>
  <Paragraphs>236</Paragraphs>
  <Slides>23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4</vt:i4>
      </vt:variant>
      <vt:variant>
        <vt:lpstr>スライド タイトル</vt:lpstr>
      </vt:variant>
      <vt:variant>
        <vt:i4>23</vt:i4>
      </vt:variant>
    </vt:vector>
  </HeadingPairs>
  <TitlesOfParts>
    <vt:vector size="37" baseType="lpstr">
      <vt:lpstr>HGPｺﾞｼｯｸE</vt:lpstr>
      <vt:lpstr>HGｺﾞｼｯｸE</vt:lpstr>
      <vt:lpstr>ＭＳ Ｐゴシック</vt:lpstr>
      <vt:lpstr>Arial</vt:lpstr>
      <vt:lpstr>Calibri</vt:lpstr>
      <vt:lpstr>Gill Sans MT</vt:lpstr>
      <vt:lpstr>Tahoma</vt:lpstr>
      <vt:lpstr>Times New Roman</vt:lpstr>
      <vt:lpstr>Wingdings</vt:lpstr>
      <vt:lpstr>Blank</vt:lpstr>
      <vt:lpstr>ｸﾘｯﾌﾟ</vt:lpstr>
      <vt:lpstr>ﾛｰﾀｽ ﾌﾘｰﾗﾝｽ 2000 ｵﾌﾞｼﾞｪｸﾄ</vt:lpstr>
      <vt:lpstr>Equation</vt:lpstr>
      <vt:lpstr>MathType 6.0 Equation</vt:lpstr>
      <vt:lpstr>Proof-of-Verification for Proof-of-Work:  Miners Must Verify the Signatures on Bitcoin Transactions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A research question</vt:lpstr>
      <vt:lpstr>Possible stories of the problem</vt:lpstr>
      <vt:lpstr>Possible stories of the problem</vt:lpstr>
      <vt:lpstr>PowerPoint プレゼンテーション</vt:lpstr>
      <vt:lpstr>PoV: Proof-of-Verification</vt:lpstr>
      <vt:lpstr>Schnorr’s digital signature scheme　(1/2)</vt:lpstr>
      <vt:lpstr>Schnorr’s digital signature scheme (2/2)</vt:lpstr>
      <vt:lpstr>PowerPoint プレゼンテーション</vt:lpstr>
      <vt:lpstr>Applicability</vt:lpstr>
      <vt:lpstr>Computational cost for honest nodes (1/2)</vt:lpstr>
      <vt:lpstr>PowerPoint プレゼンテーション</vt:lpstr>
      <vt:lpstr>Computational cost for honest nodes (2/2)</vt:lpstr>
      <vt:lpstr>Communication overhead</vt:lpstr>
      <vt:lpstr>If we accept larger communication overhead,</vt:lpstr>
      <vt:lpstr>PowerPoint プレゼンテーション</vt:lpstr>
      <vt:lpstr>Summary</vt:lpstr>
      <vt:lpstr>Future works</vt:lpstr>
      <vt:lpstr>Thank you for your attention.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Rie Shigetomi YAMAGUCHI</dc:creator>
  <cp:lastModifiedBy>kmlab</cp:lastModifiedBy>
  <cp:revision>475</cp:revision>
  <cp:lastPrinted>2018-07-05T04:48:57Z</cp:lastPrinted>
  <dcterms:created xsi:type="dcterms:W3CDTF">2015-01-27T08:10:41Z</dcterms:created>
  <dcterms:modified xsi:type="dcterms:W3CDTF">2019-09-11T19:39:36Z</dcterms:modified>
</cp:coreProperties>
</file>