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66" r:id="rId4"/>
    <p:sldId id="268" r:id="rId5"/>
    <p:sldId id="282" r:id="rId6"/>
    <p:sldId id="257" r:id="rId7"/>
    <p:sldId id="283" r:id="rId8"/>
    <p:sldId id="269" r:id="rId9"/>
    <p:sldId id="272" r:id="rId10"/>
    <p:sldId id="270" r:id="rId11"/>
    <p:sldId id="285" r:id="rId12"/>
    <p:sldId id="284" r:id="rId13"/>
    <p:sldId id="267" r:id="rId14"/>
    <p:sldId id="261" r:id="rId15"/>
    <p:sldId id="273" r:id="rId16"/>
    <p:sldId id="259" r:id="rId17"/>
    <p:sldId id="286" r:id="rId18"/>
    <p:sldId id="274" r:id="rId19"/>
    <p:sldId id="275" r:id="rId20"/>
    <p:sldId id="260" r:id="rId21"/>
    <p:sldId id="276" r:id="rId22"/>
    <p:sldId id="271" r:id="rId23"/>
    <p:sldId id="277" r:id="rId24"/>
    <p:sldId id="279" r:id="rId25"/>
    <p:sldId id="291" r:id="rId26"/>
    <p:sldId id="288" r:id="rId27"/>
    <p:sldId id="280" r:id="rId28"/>
    <p:sldId id="264" r:id="rId29"/>
    <p:sldId id="287" r:id="rId30"/>
    <p:sldId id="289" r:id="rId31"/>
    <p:sldId id="290"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c Le" initials="DL" lastIdx="1" clrIdx="0">
    <p:extLst>
      <p:ext uri="{19B8F6BF-5375-455C-9EA6-DF929625EA0E}">
        <p15:presenceInfo xmlns:p15="http://schemas.microsoft.com/office/powerpoint/2012/main" userId="5c0dad86f86bbb47" providerId="Windows Live"/>
      </p:ext>
    </p:extLst>
  </p:cmAuthor>
  <p:cmAuthor id="2" name="Guest User" initials="GU" lastIdx="9" clrIdx="1">
    <p:extLst>
      <p:ext uri="{19B8F6BF-5375-455C-9EA6-DF929625EA0E}">
        <p15:presenceInfo xmlns:p15="http://schemas.microsoft.com/office/powerpoint/2012/main" userId="S::urn:spo:anon#ea9b324ddec118bf1f21a6671c8e1280ff2726f0a993e7b484e63cbb4e19f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234" autoAdjust="0"/>
  </p:normalViewPr>
  <p:slideViewPr>
    <p:cSldViewPr snapToGrid="0">
      <p:cViewPr varScale="1">
        <p:scale>
          <a:sx n="58" d="100"/>
          <a:sy n="58" d="100"/>
        </p:scale>
        <p:origin x="43"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9-08T09:19:42.487" idx="5">
    <p:pos x="10" y="10"/>
    <p:text>It will be good to keep this slide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08T12:38:31.065" idx="8">
    <p:pos x="10" y="10"/>
    <p:text>You need a summary/conclusion
</p:text>
    <p:extLst>
      <p:ext uri="{C676402C-5697-4E1C-873F-D02D1690AC5C}">
        <p15:threadingInfo xmlns:p15="http://schemas.microsoft.com/office/powerpoint/2012/main" timeZoneBias="420"/>
      </p:ext>
    </p:extLst>
  </p:cm>
  <p:cm authorId="2" dt="2019-09-08T12:39:01.207" idx="9">
    <p:pos x="106" y="106"/>
    <p:text>You need to include contact information so that they can contact you.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FE188-DE3E-4330-81CB-953A09968CB3}"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8F470-1199-4A16-9B79-B4808B8F64F5}" type="slidenum">
              <a:rPr lang="en-US" smtClean="0"/>
              <a:t>‹#›</a:t>
            </a:fld>
            <a:endParaRPr lang="en-US"/>
          </a:p>
        </p:txBody>
      </p:sp>
    </p:spTree>
    <p:extLst>
      <p:ext uri="{BB962C8B-B14F-4D97-AF65-F5344CB8AC3E}">
        <p14:creationId xmlns:p14="http://schemas.microsoft.com/office/powerpoint/2010/main" val="410483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we all know, the size of the blockchain data has become too large to store in a resource constrain devices like mobile phones. </a:t>
            </a:r>
          </a:p>
          <a:p>
            <a:pPr marL="171450" indent="-171450">
              <a:buFontTx/>
              <a:buChar char="-"/>
            </a:pPr>
            <a:r>
              <a:rPr lang="en-US" dirty="0"/>
              <a:t>The current solution to address the storage issue is the Simplified Payment verification client. The design of this solution comes from Nakamoto’s idea in the white paper and is later standardized in the Bitcoin improvement proposal  37</a:t>
            </a:r>
          </a:p>
          <a:p>
            <a:pPr marL="171450" indent="-171450">
              <a:buFontTx/>
              <a:buChar char="-"/>
            </a:pPr>
            <a:r>
              <a:rPr lang="en-US" dirty="0"/>
              <a:t>In this setting, the </a:t>
            </a:r>
            <a:r>
              <a:rPr lang="en-US" dirty="0" err="1"/>
              <a:t>rc</a:t>
            </a:r>
            <a:r>
              <a:rPr lang="en-US" dirty="0"/>
              <a:t> clients have to rely on the full clients. However, there is privacy implication on this approach as the full clients can be malicious</a:t>
            </a:r>
          </a:p>
        </p:txBody>
      </p:sp>
      <p:sp>
        <p:nvSpPr>
          <p:cNvPr id="4" name="Slide Number Placeholder 3"/>
          <p:cNvSpPr>
            <a:spLocks noGrp="1"/>
          </p:cNvSpPr>
          <p:nvPr>
            <p:ph type="sldNum" sz="quarter" idx="5"/>
          </p:nvPr>
        </p:nvSpPr>
        <p:spPr/>
        <p:txBody>
          <a:bodyPr/>
          <a:lstStyle/>
          <a:p>
            <a:fld id="{2348F470-1199-4A16-9B79-B4808B8F64F5}" type="slidenum">
              <a:rPr lang="en-US" smtClean="0"/>
              <a:t>2</a:t>
            </a:fld>
            <a:endParaRPr lang="en-US"/>
          </a:p>
        </p:txBody>
      </p:sp>
    </p:spTree>
    <p:extLst>
      <p:ext uri="{BB962C8B-B14F-4D97-AF65-F5344CB8AC3E}">
        <p14:creationId xmlns:p14="http://schemas.microsoft.com/office/powerpoint/2010/main" val="47108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challenge of using </a:t>
            </a:r>
            <a:r>
              <a:rPr lang="en-US" dirty="0" err="1"/>
              <a:t>oram</a:t>
            </a:r>
            <a:r>
              <a:rPr lang="en-US" dirty="0"/>
              <a:t> is the constant storage blowup</a:t>
            </a:r>
          </a:p>
          <a:p>
            <a:r>
              <a:rPr lang="en-US" dirty="0"/>
              <a:t>-</a:t>
            </a:r>
          </a:p>
        </p:txBody>
      </p:sp>
      <p:sp>
        <p:nvSpPr>
          <p:cNvPr id="4" name="Slide Number Placeholder 3"/>
          <p:cNvSpPr>
            <a:spLocks noGrp="1"/>
          </p:cNvSpPr>
          <p:nvPr>
            <p:ph type="sldNum" sz="quarter" idx="5"/>
          </p:nvPr>
        </p:nvSpPr>
        <p:spPr/>
        <p:txBody>
          <a:bodyPr/>
          <a:lstStyle/>
          <a:p>
            <a:fld id="{2348F470-1199-4A16-9B79-B4808B8F64F5}" type="slidenum">
              <a:rPr lang="en-US" smtClean="0"/>
              <a:t>13</a:t>
            </a:fld>
            <a:endParaRPr lang="en-US"/>
          </a:p>
        </p:txBody>
      </p:sp>
    </p:spTree>
    <p:extLst>
      <p:ext uri="{BB962C8B-B14F-4D97-AF65-F5344CB8AC3E}">
        <p14:creationId xmlns:p14="http://schemas.microsoft.com/office/powerpoint/2010/main" val="35210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thing client, knowing those </a:t>
            </a:r>
            <a:r>
              <a:rPr lang="en-US" dirty="0" err="1"/>
              <a:t>utxos</a:t>
            </a:r>
            <a:r>
              <a:rPr lang="en-US" dirty="0"/>
              <a:t> is enough to determine balance and form new transactions</a:t>
            </a:r>
          </a:p>
        </p:txBody>
      </p:sp>
      <p:sp>
        <p:nvSpPr>
          <p:cNvPr id="4" name="Slide Number Placeholder 3"/>
          <p:cNvSpPr>
            <a:spLocks noGrp="1"/>
          </p:cNvSpPr>
          <p:nvPr>
            <p:ph type="sldNum" sz="quarter" idx="5"/>
          </p:nvPr>
        </p:nvSpPr>
        <p:spPr/>
        <p:txBody>
          <a:bodyPr/>
          <a:lstStyle/>
          <a:p>
            <a:fld id="{2348F470-1199-4A16-9B79-B4808B8F64F5}" type="slidenum">
              <a:rPr lang="en-US" smtClean="0"/>
              <a:t>14</a:t>
            </a:fld>
            <a:endParaRPr lang="en-US"/>
          </a:p>
        </p:txBody>
      </p:sp>
    </p:spTree>
    <p:extLst>
      <p:ext uri="{BB962C8B-B14F-4D97-AF65-F5344CB8AC3E}">
        <p14:creationId xmlns:p14="http://schemas.microsoft.com/office/powerpoint/2010/main" val="252989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15</a:t>
            </a:fld>
            <a:endParaRPr lang="en-US"/>
          </a:p>
        </p:txBody>
      </p:sp>
    </p:spTree>
    <p:extLst>
      <p:ext uri="{BB962C8B-B14F-4D97-AF65-F5344CB8AC3E}">
        <p14:creationId xmlns:p14="http://schemas.microsoft.com/office/powerpoint/2010/main" val="427623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before, </a:t>
            </a:r>
            <a:r>
              <a:rPr lang="en-US" dirty="0" err="1"/>
              <a:t>oram</a:t>
            </a:r>
            <a:r>
              <a:rPr lang="en-US" dirty="0"/>
              <a:t> access contains two operations: read, and eviction where eviction cause writing on the </a:t>
            </a:r>
            <a:r>
              <a:rPr lang="en-US" dirty="0" err="1"/>
              <a:t>oram</a:t>
            </a:r>
            <a:r>
              <a:rPr lang="en-US" dirty="0"/>
              <a:t> tree</a:t>
            </a:r>
          </a:p>
          <a:p>
            <a:r>
              <a:rPr lang="en-US" dirty="0"/>
              <a:t>This is a blocking operation which prevents other client from performing ORAM access</a:t>
            </a:r>
          </a:p>
        </p:txBody>
      </p:sp>
      <p:sp>
        <p:nvSpPr>
          <p:cNvPr id="4" name="Slide Number Placeholder 3"/>
          <p:cNvSpPr>
            <a:spLocks noGrp="1"/>
          </p:cNvSpPr>
          <p:nvPr>
            <p:ph type="sldNum" sz="quarter" idx="5"/>
          </p:nvPr>
        </p:nvSpPr>
        <p:spPr/>
        <p:txBody>
          <a:bodyPr/>
          <a:lstStyle/>
          <a:p>
            <a:fld id="{2348F470-1199-4A16-9B79-B4808B8F64F5}" type="slidenum">
              <a:rPr lang="en-US" smtClean="0"/>
              <a:t>16</a:t>
            </a:fld>
            <a:endParaRPr lang="en-US"/>
          </a:p>
        </p:txBody>
      </p:sp>
    </p:spTree>
    <p:extLst>
      <p:ext uri="{BB962C8B-B14F-4D97-AF65-F5344CB8AC3E}">
        <p14:creationId xmlns:p14="http://schemas.microsoft.com/office/powerpoint/2010/main" val="2176041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setting, the problem becomes more prominent. Because: </a:t>
            </a:r>
          </a:p>
          <a:p>
            <a:r>
              <a:rPr lang="en-US" dirty="0"/>
              <a:t>….</a:t>
            </a:r>
          </a:p>
          <a:p>
            <a:r>
              <a:rPr lang="en-US" dirty="0"/>
              <a:t>Blocking all requests from the client</a:t>
            </a:r>
          </a:p>
        </p:txBody>
      </p:sp>
      <p:sp>
        <p:nvSpPr>
          <p:cNvPr id="4" name="Slide Number Placeholder 3"/>
          <p:cNvSpPr>
            <a:spLocks noGrp="1"/>
          </p:cNvSpPr>
          <p:nvPr>
            <p:ph type="sldNum" sz="quarter" idx="5"/>
          </p:nvPr>
        </p:nvSpPr>
        <p:spPr/>
        <p:txBody>
          <a:bodyPr/>
          <a:lstStyle/>
          <a:p>
            <a:fld id="{2348F470-1199-4A16-9B79-B4808B8F64F5}" type="slidenum">
              <a:rPr lang="en-US" smtClean="0"/>
              <a:t>17</a:t>
            </a:fld>
            <a:endParaRPr lang="en-US"/>
          </a:p>
        </p:txBody>
      </p:sp>
    </p:spTree>
    <p:extLst>
      <p:ext uri="{BB962C8B-B14F-4D97-AF65-F5344CB8AC3E}">
        <p14:creationId xmlns:p14="http://schemas.microsoft.com/office/powerpoint/2010/main" val="309295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this step</a:t>
            </a:r>
          </a:p>
        </p:txBody>
      </p:sp>
      <p:sp>
        <p:nvSpPr>
          <p:cNvPr id="4" name="Slide Number Placeholder 3"/>
          <p:cNvSpPr>
            <a:spLocks noGrp="1"/>
          </p:cNvSpPr>
          <p:nvPr>
            <p:ph type="sldNum" sz="quarter" idx="5"/>
          </p:nvPr>
        </p:nvSpPr>
        <p:spPr/>
        <p:txBody>
          <a:bodyPr/>
          <a:lstStyle/>
          <a:p>
            <a:fld id="{2348F470-1199-4A16-9B79-B4808B8F64F5}" type="slidenum">
              <a:rPr lang="en-US" smtClean="0"/>
              <a:t>18</a:t>
            </a:fld>
            <a:endParaRPr lang="en-US"/>
          </a:p>
        </p:txBody>
      </p:sp>
    </p:spTree>
    <p:extLst>
      <p:ext uri="{BB962C8B-B14F-4D97-AF65-F5344CB8AC3E}">
        <p14:creationId xmlns:p14="http://schemas.microsoft.com/office/powerpoint/2010/main" val="348847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better</a:t>
            </a:r>
          </a:p>
          <a:p>
            <a:r>
              <a:rPr lang="en-US" dirty="0"/>
              <a:t>Recall that the enclave storing the position map and the stash</a:t>
            </a:r>
          </a:p>
          <a:p>
            <a:r>
              <a:rPr lang="en-US" dirty="0"/>
              <a:t>Bring the picture</a:t>
            </a:r>
          </a:p>
        </p:txBody>
      </p:sp>
      <p:sp>
        <p:nvSpPr>
          <p:cNvPr id="4" name="Slide Number Placeholder 3"/>
          <p:cNvSpPr>
            <a:spLocks noGrp="1"/>
          </p:cNvSpPr>
          <p:nvPr>
            <p:ph type="sldNum" sz="quarter" idx="5"/>
          </p:nvPr>
        </p:nvSpPr>
        <p:spPr/>
        <p:txBody>
          <a:bodyPr/>
          <a:lstStyle/>
          <a:p>
            <a:fld id="{2348F470-1199-4A16-9B79-B4808B8F64F5}" type="slidenum">
              <a:rPr lang="en-US" smtClean="0"/>
              <a:t>20</a:t>
            </a:fld>
            <a:endParaRPr lang="en-US"/>
          </a:p>
        </p:txBody>
      </p:sp>
    </p:spTree>
    <p:extLst>
      <p:ext uri="{BB962C8B-B14F-4D97-AF65-F5344CB8AC3E}">
        <p14:creationId xmlns:p14="http://schemas.microsoft.com/office/powerpoint/2010/main" val="2545486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21</a:t>
            </a:fld>
            <a:endParaRPr lang="en-US"/>
          </a:p>
        </p:txBody>
      </p:sp>
    </p:spTree>
    <p:extLst>
      <p:ext uri="{BB962C8B-B14F-4D97-AF65-F5344CB8AC3E}">
        <p14:creationId xmlns:p14="http://schemas.microsoft.com/office/powerpoint/2010/main" val="516904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paper, we define different mappings to allow trade off between performance and storage overhead</a:t>
            </a:r>
          </a:p>
        </p:txBody>
      </p:sp>
      <p:sp>
        <p:nvSpPr>
          <p:cNvPr id="4" name="Slide Number Placeholder 3"/>
          <p:cNvSpPr>
            <a:spLocks noGrp="1"/>
          </p:cNvSpPr>
          <p:nvPr>
            <p:ph type="sldNum" sz="quarter" idx="5"/>
          </p:nvPr>
        </p:nvSpPr>
        <p:spPr/>
        <p:txBody>
          <a:bodyPr/>
          <a:lstStyle/>
          <a:p>
            <a:fld id="{2348F470-1199-4A16-9B79-B4808B8F64F5}" type="slidenum">
              <a:rPr lang="en-US" smtClean="0"/>
              <a:t>23</a:t>
            </a:fld>
            <a:endParaRPr lang="en-US"/>
          </a:p>
        </p:txBody>
      </p:sp>
    </p:spTree>
    <p:extLst>
      <p:ext uri="{BB962C8B-B14F-4D97-AF65-F5344CB8AC3E}">
        <p14:creationId xmlns:p14="http://schemas.microsoft.com/office/powerpoint/2010/main" val="1747419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a:t>
            </a:r>
            <a:r>
              <a:rPr lang="en-US" dirty="0" err="1"/>
              <a:t>Oram</a:t>
            </a:r>
            <a:r>
              <a:rPr lang="en-US" dirty="0"/>
              <a:t> block will have less than</a:t>
            </a:r>
            <a:r>
              <a:rPr lang="en-US" baseline="0" dirty="0"/>
              <a:t> certain number of </a:t>
            </a:r>
            <a:r>
              <a:rPr lang="en-US" baseline="0" dirty="0" err="1"/>
              <a:t>utxo</a:t>
            </a:r>
            <a:r>
              <a:rPr lang="en-US" baseline="0" dirty="0"/>
              <a:t> w</a:t>
            </a:r>
            <a:r>
              <a:rPr lang="en-US" dirty="0"/>
              <a:t>ith overwhelm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24</a:t>
            </a:fld>
            <a:endParaRPr lang="en-US"/>
          </a:p>
        </p:txBody>
      </p:sp>
    </p:spTree>
    <p:extLst>
      <p:ext uri="{BB962C8B-B14F-4D97-AF65-F5344CB8AC3E}">
        <p14:creationId xmlns:p14="http://schemas.microsoft.com/office/powerpoint/2010/main" val="419261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solution relies on the use of Bloom filter. </a:t>
            </a:r>
          </a:p>
          <a:p>
            <a:r>
              <a:rPr lang="en-US" dirty="0"/>
              <a:t>In a simple term, Bloom filter is probabilistic </a:t>
            </a:r>
            <a:r>
              <a:rPr lang="en-US" sz="1200" b="0" i="0" kern="1200" dirty="0">
                <a:solidFill>
                  <a:schemeClr val="tx1"/>
                </a:solidFill>
                <a:effectLst/>
                <a:latin typeface="+mn-lt"/>
                <a:ea typeface="+mn-ea"/>
                <a:cs typeface="+mn-cs"/>
              </a:rPr>
              <a:t>memory-efficient data structure that allows users to test membership of elements that have been inserted in side the filter. </a:t>
            </a:r>
          </a:p>
          <a:p>
            <a:r>
              <a:rPr lang="en-US" sz="1200" b="0" i="0" kern="1200" dirty="0">
                <a:solidFill>
                  <a:schemeClr val="tx1"/>
                </a:solidFill>
                <a:effectLst/>
                <a:latin typeface="+mn-lt"/>
                <a:ea typeface="+mn-ea"/>
                <a:cs typeface="+mn-cs"/>
              </a:rPr>
              <a:t>User can load addresses and transaction into the filter</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Bloom filter provides a notion of efficiency and privacy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3</a:t>
            </a:fld>
            <a:endParaRPr lang="en-US"/>
          </a:p>
        </p:txBody>
      </p:sp>
    </p:spTree>
    <p:extLst>
      <p:ext uri="{BB962C8B-B14F-4D97-AF65-F5344CB8AC3E}">
        <p14:creationId xmlns:p14="http://schemas.microsoft.com/office/powerpoint/2010/main" val="157856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find that 92% addresses have less than 2 </a:t>
            </a:r>
            <a:r>
              <a:rPr lang="en-US" dirty="0" err="1"/>
              <a:t>utxo</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system designer can decide a threshold for the number of output each address can have</a:t>
            </a:r>
          </a:p>
          <a:p>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25</a:t>
            </a:fld>
            <a:endParaRPr lang="en-US"/>
          </a:p>
        </p:txBody>
      </p:sp>
    </p:spTree>
    <p:extLst>
      <p:ext uri="{BB962C8B-B14F-4D97-AF65-F5344CB8AC3E}">
        <p14:creationId xmlns:p14="http://schemas.microsoft.com/office/powerpoint/2010/main" val="2689252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read request comes in burst, this allow to amortize the cost of evictions over the block interval .</a:t>
            </a:r>
          </a:p>
        </p:txBody>
      </p:sp>
      <p:sp>
        <p:nvSpPr>
          <p:cNvPr id="4" name="Slide Number Placeholder 3"/>
          <p:cNvSpPr>
            <a:spLocks noGrp="1"/>
          </p:cNvSpPr>
          <p:nvPr>
            <p:ph type="sldNum" sz="quarter" idx="5"/>
          </p:nvPr>
        </p:nvSpPr>
        <p:spPr/>
        <p:txBody>
          <a:bodyPr/>
          <a:lstStyle/>
          <a:p>
            <a:fld id="{2348F470-1199-4A16-9B79-B4808B8F64F5}" type="slidenum">
              <a:rPr lang="en-US" smtClean="0"/>
              <a:t>27</a:t>
            </a:fld>
            <a:endParaRPr lang="en-US"/>
          </a:p>
        </p:txBody>
      </p:sp>
    </p:spTree>
    <p:extLst>
      <p:ext uri="{BB962C8B-B14F-4D97-AF65-F5344CB8AC3E}">
        <p14:creationId xmlns:p14="http://schemas.microsoft.com/office/powerpoint/2010/main" val="3223219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which one is ours.</a:t>
            </a:r>
            <a:br>
              <a:rPr lang="en-US" dirty="0"/>
            </a:br>
            <a:r>
              <a:rPr lang="en-US" dirty="0"/>
              <a:t>We compare the prototype performance with other solutions including the current </a:t>
            </a:r>
            <a:r>
              <a:rPr lang="en-US" dirty="0" err="1"/>
              <a:t>spv</a:t>
            </a:r>
            <a:r>
              <a:rPr lang="en-US" dirty="0"/>
              <a:t> client with bloom filter</a:t>
            </a:r>
          </a:p>
          <a:p>
            <a:r>
              <a:rPr lang="en-US" dirty="0"/>
              <a:t>And </a:t>
            </a:r>
          </a:p>
          <a:p>
            <a:r>
              <a:rPr lang="en-US" dirty="0"/>
              <a:t>Bite system which uses ORAM as it is </a:t>
            </a:r>
          </a:p>
          <a:p>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29</a:t>
            </a:fld>
            <a:endParaRPr lang="en-US"/>
          </a:p>
        </p:txBody>
      </p:sp>
    </p:spTree>
    <p:extLst>
      <p:ext uri="{BB962C8B-B14F-4D97-AF65-F5344CB8AC3E}">
        <p14:creationId xmlns:p14="http://schemas.microsoft.com/office/powerpoint/2010/main" val="6597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showed that the bandwidth overhead is much lower compare to the current solution of SPV client.</a:t>
            </a:r>
          </a:p>
          <a:p>
            <a:r>
              <a:rPr lang="en-US" dirty="0"/>
              <a:t>The reason is because </a:t>
            </a:r>
          </a:p>
          <a:p>
            <a:r>
              <a:rPr lang="en-US" dirty="0"/>
              <a:t>Mobile phone uses less data</a:t>
            </a:r>
          </a:p>
        </p:txBody>
      </p:sp>
      <p:sp>
        <p:nvSpPr>
          <p:cNvPr id="4" name="Slide Number Placeholder 3"/>
          <p:cNvSpPr>
            <a:spLocks noGrp="1"/>
          </p:cNvSpPr>
          <p:nvPr>
            <p:ph type="sldNum" sz="quarter" idx="5"/>
          </p:nvPr>
        </p:nvSpPr>
        <p:spPr/>
        <p:txBody>
          <a:bodyPr/>
          <a:lstStyle/>
          <a:p>
            <a:fld id="{2348F470-1199-4A16-9B79-B4808B8F64F5}" type="slidenum">
              <a:rPr lang="en-US" smtClean="0"/>
              <a:t>30</a:t>
            </a:fld>
            <a:endParaRPr lang="en-US"/>
          </a:p>
        </p:txBody>
      </p:sp>
    </p:spTree>
    <p:extLst>
      <p:ext uri="{BB962C8B-B14F-4D97-AF65-F5344CB8AC3E}">
        <p14:creationId xmlns:p14="http://schemas.microsoft.com/office/powerpoint/2010/main" val="3766991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conclusion from the paper </a:t>
            </a:r>
          </a:p>
          <a:p>
            <a:r>
              <a:rPr lang="en-US" dirty="0"/>
              <a:t>2-3 </a:t>
            </a:r>
          </a:p>
        </p:txBody>
      </p:sp>
      <p:sp>
        <p:nvSpPr>
          <p:cNvPr id="4" name="Slide Number Placeholder 3"/>
          <p:cNvSpPr>
            <a:spLocks noGrp="1"/>
          </p:cNvSpPr>
          <p:nvPr>
            <p:ph type="sldNum" sz="quarter" idx="5"/>
          </p:nvPr>
        </p:nvSpPr>
        <p:spPr/>
        <p:txBody>
          <a:bodyPr/>
          <a:lstStyle/>
          <a:p>
            <a:fld id="{2348F470-1199-4A16-9B79-B4808B8F64F5}" type="slidenum">
              <a:rPr lang="en-US" smtClean="0"/>
              <a:t>31</a:t>
            </a:fld>
            <a:endParaRPr lang="en-US"/>
          </a:p>
        </p:txBody>
      </p:sp>
    </p:spTree>
    <p:extLst>
      <p:ext uri="{BB962C8B-B14F-4D97-AF65-F5344CB8AC3E}">
        <p14:creationId xmlns:p14="http://schemas.microsoft.com/office/powerpoint/2010/main" val="5259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and I am ready to answer any question you may help</a:t>
            </a:r>
          </a:p>
        </p:txBody>
      </p:sp>
      <p:sp>
        <p:nvSpPr>
          <p:cNvPr id="4" name="Slide Number Placeholder 3"/>
          <p:cNvSpPr>
            <a:spLocks noGrp="1"/>
          </p:cNvSpPr>
          <p:nvPr>
            <p:ph type="sldNum" sz="quarter" idx="5"/>
          </p:nvPr>
        </p:nvSpPr>
        <p:spPr/>
        <p:txBody>
          <a:bodyPr/>
          <a:lstStyle/>
          <a:p>
            <a:fld id="{2348F470-1199-4A16-9B79-B4808B8F64F5}" type="slidenum">
              <a:rPr lang="en-US" smtClean="0"/>
              <a:t>32</a:t>
            </a:fld>
            <a:endParaRPr lang="en-US"/>
          </a:p>
        </p:txBody>
      </p:sp>
    </p:spTree>
    <p:extLst>
      <p:ext uri="{BB962C8B-B14F-4D97-AF65-F5344CB8AC3E}">
        <p14:creationId xmlns:p14="http://schemas.microsoft.com/office/powerpoint/2010/main" val="408343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studied problem in crypto community known as Private Information Retrieval</a:t>
            </a:r>
          </a:p>
          <a:p>
            <a:r>
              <a:rPr lang="en-US" dirty="0"/>
              <a:t>To our limited understanding, pure cryptographic approaches of PIR are not practical. In term of performance and bandwidth overhead</a:t>
            </a:r>
          </a:p>
          <a:p>
            <a:endParaRPr lang="en-US" dirty="0"/>
          </a:p>
          <a:p>
            <a:r>
              <a:rPr lang="en-US" dirty="0"/>
              <a:t>Trusted hardware resides on the server side the client can trust. </a:t>
            </a:r>
          </a:p>
          <a:p>
            <a:r>
              <a:rPr lang="en-US" dirty="0"/>
              <a:t>It secures the communication channel between the client and hardware</a:t>
            </a:r>
          </a:p>
          <a:p>
            <a:r>
              <a:rPr lang="en-US" dirty="0"/>
              <a:t>And use ORAM to hide access patterns on the encrypted database</a:t>
            </a:r>
          </a:p>
          <a:p>
            <a:endParaRPr lang="en-US" dirty="0"/>
          </a:p>
          <a:p>
            <a:r>
              <a:rPr lang="en-US" dirty="0"/>
              <a:t>The encrypted database here is the blockchain data </a:t>
            </a:r>
          </a:p>
        </p:txBody>
      </p:sp>
      <p:sp>
        <p:nvSpPr>
          <p:cNvPr id="4" name="Slide Number Placeholder 3"/>
          <p:cNvSpPr>
            <a:spLocks noGrp="1"/>
          </p:cNvSpPr>
          <p:nvPr>
            <p:ph type="sldNum" sz="quarter" idx="5"/>
          </p:nvPr>
        </p:nvSpPr>
        <p:spPr/>
        <p:txBody>
          <a:bodyPr/>
          <a:lstStyle/>
          <a:p>
            <a:fld id="{2348F470-1199-4A16-9B79-B4808B8F64F5}" type="slidenum">
              <a:rPr lang="en-US" smtClean="0"/>
              <a:t>6</a:t>
            </a:fld>
            <a:endParaRPr lang="en-US"/>
          </a:p>
        </p:txBody>
      </p:sp>
    </p:spTree>
    <p:extLst>
      <p:ext uri="{BB962C8B-B14F-4D97-AF65-F5344CB8AC3E}">
        <p14:creationId xmlns:p14="http://schemas.microsoft.com/office/powerpoint/2010/main" val="380377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more about </a:t>
            </a:r>
            <a:r>
              <a:rPr lang="en-US" dirty="0" err="1"/>
              <a:t>oram</a:t>
            </a:r>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7</a:t>
            </a:fld>
            <a:endParaRPr lang="en-US"/>
          </a:p>
        </p:txBody>
      </p:sp>
    </p:spTree>
    <p:extLst>
      <p:ext uri="{BB962C8B-B14F-4D97-AF65-F5344CB8AC3E}">
        <p14:creationId xmlns:p14="http://schemas.microsoft.com/office/powerpoint/2010/main" val="29392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how tree-based </a:t>
            </a:r>
          </a:p>
          <a:p>
            <a:r>
              <a:rPr lang="en-US" dirty="0"/>
              <a:t>Server stores all encrypted ORAM block data in a tree structure</a:t>
            </a:r>
          </a:p>
          <a:p>
            <a:endParaRPr lang="en-US" dirty="0"/>
          </a:p>
          <a:p>
            <a:r>
              <a:rPr lang="en-US" dirty="0"/>
              <a:t>On the client side, </a:t>
            </a:r>
          </a:p>
        </p:txBody>
      </p:sp>
      <p:sp>
        <p:nvSpPr>
          <p:cNvPr id="4" name="Slide Number Placeholder 3"/>
          <p:cNvSpPr>
            <a:spLocks noGrp="1"/>
          </p:cNvSpPr>
          <p:nvPr>
            <p:ph type="sldNum" sz="quarter" idx="5"/>
          </p:nvPr>
        </p:nvSpPr>
        <p:spPr/>
        <p:txBody>
          <a:bodyPr/>
          <a:lstStyle/>
          <a:p>
            <a:fld id="{2348F470-1199-4A16-9B79-B4808B8F64F5}" type="slidenum">
              <a:rPr lang="en-US" smtClean="0"/>
              <a:t>8</a:t>
            </a:fld>
            <a:endParaRPr lang="en-US"/>
          </a:p>
        </p:txBody>
      </p:sp>
    </p:spTree>
    <p:extLst>
      <p:ext uri="{BB962C8B-B14F-4D97-AF65-F5344CB8AC3E}">
        <p14:creationId xmlns:p14="http://schemas.microsoft.com/office/powerpoint/2010/main" val="205201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logics and data structures used on the client side are known as the ORAM controller</a:t>
            </a:r>
          </a:p>
          <a:p>
            <a:endParaRPr lang="en-US" dirty="0"/>
          </a:p>
          <a:p>
            <a:r>
              <a:rPr lang="en-US" dirty="0"/>
              <a:t>Tree based </a:t>
            </a:r>
            <a:r>
              <a:rPr lang="en-US" dirty="0" err="1"/>
              <a:t>oram</a:t>
            </a:r>
            <a:r>
              <a:rPr lang="en-US" dirty="0"/>
              <a:t> access can be generalized as a combination of </a:t>
            </a:r>
            <a:r>
              <a:rPr lang="en-US" dirty="0" err="1"/>
              <a:t>readpath</a:t>
            </a:r>
            <a:r>
              <a:rPr lang="en-US" dirty="0"/>
              <a:t> and eviction. </a:t>
            </a:r>
          </a:p>
          <a:p>
            <a:r>
              <a:rPr lang="en-US" dirty="0"/>
              <a:t>Different schemes offer different eviction strategy. </a:t>
            </a:r>
          </a:p>
          <a:p>
            <a:endParaRPr lang="en-US" dirty="0"/>
          </a:p>
          <a:p>
            <a:r>
              <a:rPr lang="en-US" dirty="0"/>
              <a:t>Take away ideas here are: </a:t>
            </a:r>
          </a:p>
          <a:p>
            <a:r>
              <a:rPr lang="en-US" dirty="0"/>
              <a:t>One can use ORAM to hide the access pattern of the thin client on the blockchain data</a:t>
            </a:r>
          </a:p>
        </p:txBody>
      </p:sp>
      <p:sp>
        <p:nvSpPr>
          <p:cNvPr id="4" name="Slide Number Placeholder 3"/>
          <p:cNvSpPr>
            <a:spLocks noGrp="1"/>
          </p:cNvSpPr>
          <p:nvPr>
            <p:ph type="sldNum" sz="quarter" idx="5"/>
          </p:nvPr>
        </p:nvSpPr>
        <p:spPr/>
        <p:txBody>
          <a:bodyPr/>
          <a:lstStyle/>
          <a:p>
            <a:fld id="{2348F470-1199-4A16-9B79-B4808B8F64F5}" type="slidenum">
              <a:rPr lang="en-US" smtClean="0"/>
              <a:t>9</a:t>
            </a:fld>
            <a:endParaRPr lang="en-US"/>
          </a:p>
        </p:txBody>
      </p:sp>
    </p:spTree>
    <p:extLst>
      <p:ext uri="{BB962C8B-B14F-4D97-AF65-F5344CB8AC3E}">
        <p14:creationId xmlns:p14="http://schemas.microsoft.com/office/powerpoint/2010/main" val="6904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instantiation of TEE is Intel SGX</a:t>
            </a:r>
          </a:p>
          <a:p>
            <a:r>
              <a:rPr lang="en-US" dirty="0"/>
              <a:t>Code isolation</a:t>
            </a:r>
          </a:p>
          <a:p>
            <a:r>
              <a:rPr lang="en-US" dirty="0" err="1"/>
              <a:t>Cpu</a:t>
            </a:r>
            <a:r>
              <a:rPr lang="en-US" dirty="0"/>
              <a:t> with secret keys</a:t>
            </a:r>
          </a:p>
          <a:p>
            <a:r>
              <a:rPr lang="en-US" dirty="0"/>
              <a:t>Set a side a subset of RAM known as PRM at </a:t>
            </a:r>
            <a:r>
              <a:rPr lang="en-US" dirty="0" err="1"/>
              <a:t>boottime</a:t>
            </a:r>
            <a:endParaRPr lang="en-US" dirty="0"/>
          </a:p>
        </p:txBody>
      </p:sp>
      <p:sp>
        <p:nvSpPr>
          <p:cNvPr id="4" name="Slide Number Placeholder 3"/>
          <p:cNvSpPr>
            <a:spLocks noGrp="1"/>
          </p:cNvSpPr>
          <p:nvPr>
            <p:ph type="sldNum" sz="quarter" idx="5"/>
          </p:nvPr>
        </p:nvSpPr>
        <p:spPr/>
        <p:txBody>
          <a:bodyPr/>
          <a:lstStyle/>
          <a:p>
            <a:fld id="{2348F470-1199-4A16-9B79-B4808B8F64F5}" type="slidenum">
              <a:rPr lang="en-US" smtClean="0"/>
              <a:t>10</a:t>
            </a:fld>
            <a:endParaRPr lang="en-US"/>
          </a:p>
        </p:txBody>
      </p:sp>
    </p:spTree>
    <p:extLst>
      <p:ext uri="{BB962C8B-B14F-4D97-AF65-F5344CB8AC3E}">
        <p14:creationId xmlns:p14="http://schemas.microsoft.com/office/powerpoint/2010/main" val="55148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going back to the example:</a:t>
            </a:r>
          </a:p>
          <a:p>
            <a:r>
              <a:rPr lang="en-US" dirty="0"/>
              <a:t>Used to client and server. </a:t>
            </a:r>
          </a:p>
          <a:p>
            <a:r>
              <a:rPr lang="en-US" dirty="0"/>
              <a:t>ORAM tree can be stored and encrypted outside in the untrusted memory reason.</a:t>
            </a:r>
          </a:p>
          <a:p>
            <a:r>
              <a:rPr lang="en-US" dirty="0"/>
              <a:t>Even though, the program reside on the full client,  the server cannot access those data structures.</a:t>
            </a:r>
          </a:p>
        </p:txBody>
      </p:sp>
      <p:sp>
        <p:nvSpPr>
          <p:cNvPr id="4" name="Slide Number Placeholder 3"/>
          <p:cNvSpPr>
            <a:spLocks noGrp="1"/>
          </p:cNvSpPr>
          <p:nvPr>
            <p:ph type="sldNum" sz="quarter" idx="5"/>
          </p:nvPr>
        </p:nvSpPr>
        <p:spPr/>
        <p:txBody>
          <a:bodyPr/>
          <a:lstStyle/>
          <a:p>
            <a:fld id="{2348F470-1199-4A16-9B79-B4808B8F64F5}" type="slidenum">
              <a:rPr lang="en-US" smtClean="0"/>
              <a:t>11</a:t>
            </a:fld>
            <a:endParaRPr lang="en-US"/>
          </a:p>
        </p:txBody>
      </p:sp>
    </p:spTree>
    <p:extLst>
      <p:ext uri="{BB962C8B-B14F-4D97-AF65-F5344CB8AC3E}">
        <p14:creationId xmlns:p14="http://schemas.microsoft.com/office/powerpoint/2010/main" val="155184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slides, I will explain it in more detailed. </a:t>
            </a:r>
          </a:p>
          <a:p>
            <a:r>
              <a:rPr lang="en-US" dirty="0"/>
              <a:t>And how our work addressed these challenges</a:t>
            </a:r>
          </a:p>
        </p:txBody>
      </p:sp>
      <p:sp>
        <p:nvSpPr>
          <p:cNvPr id="4" name="Slide Number Placeholder 3"/>
          <p:cNvSpPr>
            <a:spLocks noGrp="1"/>
          </p:cNvSpPr>
          <p:nvPr>
            <p:ph type="sldNum" sz="quarter" idx="5"/>
          </p:nvPr>
        </p:nvSpPr>
        <p:spPr/>
        <p:txBody>
          <a:bodyPr/>
          <a:lstStyle/>
          <a:p>
            <a:fld id="{2348F470-1199-4A16-9B79-B4808B8F64F5}" type="slidenum">
              <a:rPr lang="en-US" smtClean="0"/>
              <a:t>12</a:t>
            </a:fld>
            <a:endParaRPr lang="en-US"/>
          </a:p>
        </p:txBody>
      </p:sp>
    </p:spTree>
    <p:extLst>
      <p:ext uri="{BB962C8B-B14F-4D97-AF65-F5344CB8AC3E}">
        <p14:creationId xmlns:p14="http://schemas.microsoft.com/office/powerpoint/2010/main" val="3128454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9785-FA70-4F41-8133-7D85ED7365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5C9BE5-F757-448F-8F2F-232384476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E63D0E-8749-4120-BADF-CAD74161B21B}"/>
              </a:ext>
            </a:extLst>
          </p:cNvPr>
          <p:cNvSpPr>
            <a:spLocks noGrp="1"/>
          </p:cNvSpPr>
          <p:nvPr>
            <p:ph type="dt" sz="half" idx="10"/>
          </p:nvPr>
        </p:nvSpPr>
        <p:spPr/>
        <p:txBody>
          <a:bodyPr/>
          <a:lstStyle/>
          <a:p>
            <a:fld id="{2442A223-4CD2-4562-B601-B6C7F1AF40D9}" type="datetime1">
              <a:rPr lang="en-US" smtClean="0"/>
              <a:t>9/11/2019</a:t>
            </a:fld>
            <a:endParaRPr lang="en-US"/>
          </a:p>
        </p:txBody>
      </p:sp>
      <p:sp>
        <p:nvSpPr>
          <p:cNvPr id="5" name="Footer Placeholder 4">
            <a:extLst>
              <a:ext uri="{FF2B5EF4-FFF2-40B4-BE49-F238E27FC236}">
                <a16:creationId xmlns:a16="http://schemas.microsoft.com/office/drawing/2014/main" id="{4A2F0F3E-122A-4F13-8FE1-655EA1420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5D267-26AD-427C-AD20-20ABDB5241D2}"/>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104276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0EA8-4AA4-4E4C-94FE-566EB44BC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007A3-2833-4EEF-AEC7-219C0EE8FD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A66A0-DD9A-4EAE-9FDA-92BA8D312CEE}"/>
              </a:ext>
            </a:extLst>
          </p:cNvPr>
          <p:cNvSpPr>
            <a:spLocks noGrp="1"/>
          </p:cNvSpPr>
          <p:nvPr>
            <p:ph type="dt" sz="half" idx="10"/>
          </p:nvPr>
        </p:nvSpPr>
        <p:spPr/>
        <p:txBody>
          <a:bodyPr/>
          <a:lstStyle/>
          <a:p>
            <a:fld id="{DDD23CE8-A55A-4FD1-A1CB-D878810314A5}" type="datetime1">
              <a:rPr lang="en-US" smtClean="0"/>
              <a:t>9/11/2019</a:t>
            </a:fld>
            <a:endParaRPr lang="en-US"/>
          </a:p>
        </p:txBody>
      </p:sp>
      <p:sp>
        <p:nvSpPr>
          <p:cNvPr id="5" name="Footer Placeholder 4">
            <a:extLst>
              <a:ext uri="{FF2B5EF4-FFF2-40B4-BE49-F238E27FC236}">
                <a16:creationId xmlns:a16="http://schemas.microsoft.com/office/drawing/2014/main" id="{34FE7DE3-C97A-4374-B610-CD4DE2C41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98ADE-E2A8-499B-8391-DD7B14BF07C8}"/>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209832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EF1575-FBD4-4F3C-A35D-F1CB171A4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AB3B25-04B9-4D8B-8DE4-D630EBC86E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29332-5378-45F8-A1C1-B369C3E80391}"/>
              </a:ext>
            </a:extLst>
          </p:cNvPr>
          <p:cNvSpPr>
            <a:spLocks noGrp="1"/>
          </p:cNvSpPr>
          <p:nvPr>
            <p:ph type="dt" sz="half" idx="10"/>
          </p:nvPr>
        </p:nvSpPr>
        <p:spPr/>
        <p:txBody>
          <a:bodyPr/>
          <a:lstStyle/>
          <a:p>
            <a:fld id="{0179D7A2-717A-4191-89DF-5F6C6C24D66D}" type="datetime1">
              <a:rPr lang="en-US" smtClean="0"/>
              <a:t>9/11/2019</a:t>
            </a:fld>
            <a:endParaRPr lang="en-US"/>
          </a:p>
        </p:txBody>
      </p:sp>
      <p:sp>
        <p:nvSpPr>
          <p:cNvPr id="5" name="Footer Placeholder 4">
            <a:extLst>
              <a:ext uri="{FF2B5EF4-FFF2-40B4-BE49-F238E27FC236}">
                <a16:creationId xmlns:a16="http://schemas.microsoft.com/office/drawing/2014/main" id="{BE90C41E-2F4E-488E-A946-9118AFB90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F9A21-D405-46D2-98DA-3313B0095166}"/>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51575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F4CA-673F-4779-8A24-848EB3C8B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BB62E-604F-46FC-8498-DB30DF2A11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75142-E33A-4E2E-9A35-FCEC8C41D49E}"/>
              </a:ext>
            </a:extLst>
          </p:cNvPr>
          <p:cNvSpPr>
            <a:spLocks noGrp="1"/>
          </p:cNvSpPr>
          <p:nvPr>
            <p:ph type="dt" sz="half" idx="10"/>
          </p:nvPr>
        </p:nvSpPr>
        <p:spPr/>
        <p:txBody>
          <a:bodyPr/>
          <a:lstStyle/>
          <a:p>
            <a:fld id="{FF77A2B9-7518-4AA6-B56D-37F4632E3714}" type="datetime1">
              <a:rPr lang="en-US" smtClean="0"/>
              <a:t>9/11/2019</a:t>
            </a:fld>
            <a:endParaRPr lang="en-US"/>
          </a:p>
        </p:txBody>
      </p:sp>
      <p:sp>
        <p:nvSpPr>
          <p:cNvPr id="5" name="Footer Placeholder 4">
            <a:extLst>
              <a:ext uri="{FF2B5EF4-FFF2-40B4-BE49-F238E27FC236}">
                <a16:creationId xmlns:a16="http://schemas.microsoft.com/office/drawing/2014/main" id="{2ECEB54E-3366-437E-AE99-1B394EF98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DF8D5-510D-4615-963A-303757C8D1B9}"/>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18142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25909-8474-4BE5-9F5C-1F9ADE1299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5A7B24-4962-45FA-83B1-ED87C034C2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504EFB-8727-4EBE-996D-32ECEFFA4882}"/>
              </a:ext>
            </a:extLst>
          </p:cNvPr>
          <p:cNvSpPr>
            <a:spLocks noGrp="1"/>
          </p:cNvSpPr>
          <p:nvPr>
            <p:ph type="dt" sz="half" idx="10"/>
          </p:nvPr>
        </p:nvSpPr>
        <p:spPr/>
        <p:txBody>
          <a:bodyPr/>
          <a:lstStyle/>
          <a:p>
            <a:fld id="{155682BF-7E1D-444A-8B17-5B7121EE0D06}" type="datetime1">
              <a:rPr lang="en-US" smtClean="0"/>
              <a:t>9/11/2019</a:t>
            </a:fld>
            <a:endParaRPr lang="en-US"/>
          </a:p>
        </p:txBody>
      </p:sp>
      <p:sp>
        <p:nvSpPr>
          <p:cNvPr id="5" name="Footer Placeholder 4">
            <a:extLst>
              <a:ext uri="{FF2B5EF4-FFF2-40B4-BE49-F238E27FC236}">
                <a16:creationId xmlns:a16="http://schemas.microsoft.com/office/drawing/2014/main" id="{5A0D3A25-66D5-42A7-9927-55F0EF54A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1362C-7B96-4646-8026-748F03FD37A2}"/>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34178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72FB-1844-42DF-A5C0-0197C3BF2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7765A-E156-41E7-9869-0CB33EB74D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8ACF7-9A25-4F22-9EC0-5E60339208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D5A8B5-96C4-4F31-A2D1-140AB80AEA7F}"/>
              </a:ext>
            </a:extLst>
          </p:cNvPr>
          <p:cNvSpPr>
            <a:spLocks noGrp="1"/>
          </p:cNvSpPr>
          <p:nvPr>
            <p:ph type="dt" sz="half" idx="10"/>
          </p:nvPr>
        </p:nvSpPr>
        <p:spPr/>
        <p:txBody>
          <a:bodyPr/>
          <a:lstStyle/>
          <a:p>
            <a:fld id="{73827ADF-3308-49BC-A000-3C31673C1EF9}" type="datetime1">
              <a:rPr lang="en-US" smtClean="0"/>
              <a:t>9/11/2019</a:t>
            </a:fld>
            <a:endParaRPr lang="en-US"/>
          </a:p>
        </p:txBody>
      </p:sp>
      <p:sp>
        <p:nvSpPr>
          <p:cNvPr id="6" name="Footer Placeholder 5">
            <a:extLst>
              <a:ext uri="{FF2B5EF4-FFF2-40B4-BE49-F238E27FC236}">
                <a16:creationId xmlns:a16="http://schemas.microsoft.com/office/drawing/2014/main" id="{8C9793C6-4BEA-4356-B475-D8D9AA1D1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D274B-C4B2-4CC5-B629-F65D80BB2CFF}"/>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193334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1352-1139-46D3-9B6D-E8D4168670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521FC-5E19-4549-AAB9-98B987766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F23859-C7B6-4588-93A0-B07C6BD9A2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1E2EF-BC9E-4E54-9324-6ABB36365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2F0EDB-5F1F-428D-89B8-40943A70AE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5F959-887D-42E1-B1AD-483E62D2B214}"/>
              </a:ext>
            </a:extLst>
          </p:cNvPr>
          <p:cNvSpPr>
            <a:spLocks noGrp="1"/>
          </p:cNvSpPr>
          <p:nvPr>
            <p:ph type="dt" sz="half" idx="10"/>
          </p:nvPr>
        </p:nvSpPr>
        <p:spPr/>
        <p:txBody>
          <a:bodyPr/>
          <a:lstStyle/>
          <a:p>
            <a:fld id="{30EFCB73-4B30-4226-9F21-0D62A694DB92}" type="datetime1">
              <a:rPr lang="en-US" smtClean="0"/>
              <a:t>9/11/2019</a:t>
            </a:fld>
            <a:endParaRPr lang="en-US"/>
          </a:p>
        </p:txBody>
      </p:sp>
      <p:sp>
        <p:nvSpPr>
          <p:cNvPr id="8" name="Footer Placeholder 7">
            <a:extLst>
              <a:ext uri="{FF2B5EF4-FFF2-40B4-BE49-F238E27FC236}">
                <a16:creationId xmlns:a16="http://schemas.microsoft.com/office/drawing/2014/main" id="{229947A2-C6F2-449C-A48C-BF6C49FC8D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E7B9EA-4D03-40F1-89C1-E24FC7F3AF70}"/>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273007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C769-338E-42A8-AB05-5A3B4C2930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C0970-130A-4073-94B9-4E3078A9D3B3}"/>
              </a:ext>
            </a:extLst>
          </p:cNvPr>
          <p:cNvSpPr>
            <a:spLocks noGrp="1"/>
          </p:cNvSpPr>
          <p:nvPr>
            <p:ph type="dt" sz="half" idx="10"/>
          </p:nvPr>
        </p:nvSpPr>
        <p:spPr/>
        <p:txBody>
          <a:bodyPr/>
          <a:lstStyle/>
          <a:p>
            <a:fld id="{12E124A8-8FE2-4CA0-B53C-FB466C98CD5C}" type="datetime1">
              <a:rPr lang="en-US" smtClean="0"/>
              <a:t>9/11/2019</a:t>
            </a:fld>
            <a:endParaRPr lang="en-US"/>
          </a:p>
        </p:txBody>
      </p:sp>
      <p:sp>
        <p:nvSpPr>
          <p:cNvPr id="4" name="Footer Placeholder 3">
            <a:extLst>
              <a:ext uri="{FF2B5EF4-FFF2-40B4-BE49-F238E27FC236}">
                <a16:creationId xmlns:a16="http://schemas.microsoft.com/office/drawing/2014/main" id="{34514FCA-2080-4433-ABA5-9D3DCBDDF5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306C0D-140D-42D7-B088-42571AAAFB70}"/>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175011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00071-C29F-48A8-9AD8-F48CB9D0B487}"/>
              </a:ext>
            </a:extLst>
          </p:cNvPr>
          <p:cNvSpPr>
            <a:spLocks noGrp="1"/>
          </p:cNvSpPr>
          <p:nvPr>
            <p:ph type="dt" sz="half" idx="10"/>
          </p:nvPr>
        </p:nvSpPr>
        <p:spPr/>
        <p:txBody>
          <a:bodyPr/>
          <a:lstStyle/>
          <a:p>
            <a:fld id="{0FCD835F-D1A3-4B4A-B6CD-EB064CE382EE}" type="datetime1">
              <a:rPr lang="en-US" smtClean="0"/>
              <a:t>9/11/2019</a:t>
            </a:fld>
            <a:endParaRPr lang="en-US"/>
          </a:p>
        </p:txBody>
      </p:sp>
      <p:sp>
        <p:nvSpPr>
          <p:cNvPr id="3" name="Footer Placeholder 2">
            <a:extLst>
              <a:ext uri="{FF2B5EF4-FFF2-40B4-BE49-F238E27FC236}">
                <a16:creationId xmlns:a16="http://schemas.microsoft.com/office/drawing/2014/main" id="{0070DF63-BB82-4569-B5F8-C6B1EFD04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1FCAD6-7E5B-4763-844C-90E177CEF5A1}"/>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30722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3EAF-AA86-48D7-973D-A59A4C536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B571E5-D202-4BC6-856B-6A2604D9F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80BCC5-A7CE-44A3-962D-8473BEEFF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17F6BF-CADD-4460-BFDB-1AD04F51C9C1}"/>
              </a:ext>
            </a:extLst>
          </p:cNvPr>
          <p:cNvSpPr>
            <a:spLocks noGrp="1"/>
          </p:cNvSpPr>
          <p:nvPr>
            <p:ph type="dt" sz="half" idx="10"/>
          </p:nvPr>
        </p:nvSpPr>
        <p:spPr/>
        <p:txBody>
          <a:bodyPr/>
          <a:lstStyle/>
          <a:p>
            <a:fld id="{A375FF28-1AA8-44B5-B343-8A7DA44A348A}" type="datetime1">
              <a:rPr lang="en-US" smtClean="0"/>
              <a:t>9/11/2019</a:t>
            </a:fld>
            <a:endParaRPr lang="en-US"/>
          </a:p>
        </p:txBody>
      </p:sp>
      <p:sp>
        <p:nvSpPr>
          <p:cNvPr id="6" name="Footer Placeholder 5">
            <a:extLst>
              <a:ext uri="{FF2B5EF4-FFF2-40B4-BE49-F238E27FC236}">
                <a16:creationId xmlns:a16="http://schemas.microsoft.com/office/drawing/2014/main" id="{D5C120BF-F7A2-4017-A2C9-C438B0D67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CCB29-A931-4898-826A-BE6D8DAA0717}"/>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69113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97AA-8070-4BE8-A494-96AD480E8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F4536B-AF9B-43CF-BA56-E02DDC3F9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EC6345-D9CF-4DDB-B52D-809CB750D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1BF08-70F5-4F9B-B20A-7F5D6F2C24CA}"/>
              </a:ext>
            </a:extLst>
          </p:cNvPr>
          <p:cNvSpPr>
            <a:spLocks noGrp="1"/>
          </p:cNvSpPr>
          <p:nvPr>
            <p:ph type="dt" sz="half" idx="10"/>
          </p:nvPr>
        </p:nvSpPr>
        <p:spPr/>
        <p:txBody>
          <a:bodyPr/>
          <a:lstStyle/>
          <a:p>
            <a:fld id="{3B74F303-40A1-424F-8786-EE2AAB8B9DB9}" type="datetime1">
              <a:rPr lang="en-US" smtClean="0"/>
              <a:t>9/11/2019</a:t>
            </a:fld>
            <a:endParaRPr lang="en-US"/>
          </a:p>
        </p:txBody>
      </p:sp>
      <p:sp>
        <p:nvSpPr>
          <p:cNvPr id="6" name="Footer Placeholder 5">
            <a:extLst>
              <a:ext uri="{FF2B5EF4-FFF2-40B4-BE49-F238E27FC236}">
                <a16:creationId xmlns:a16="http://schemas.microsoft.com/office/drawing/2014/main" id="{B8FBD599-6868-4A7E-BB52-758C6ED4E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865A5-D1E9-4833-90B3-A9A5A60550BE}"/>
              </a:ext>
            </a:extLst>
          </p:cNvPr>
          <p:cNvSpPr>
            <a:spLocks noGrp="1"/>
          </p:cNvSpPr>
          <p:nvPr>
            <p:ph type="sldNum" sz="quarter" idx="12"/>
          </p:nvPr>
        </p:nvSpPr>
        <p:spPr/>
        <p:txBody>
          <a:bodyPr/>
          <a:lstStyle/>
          <a:p>
            <a:fld id="{E1AD3BE5-6F71-4985-99C8-2D8D33AAA18A}" type="slidenum">
              <a:rPr lang="en-US" smtClean="0"/>
              <a:t>‹#›</a:t>
            </a:fld>
            <a:endParaRPr lang="en-US"/>
          </a:p>
        </p:txBody>
      </p:sp>
    </p:spTree>
    <p:extLst>
      <p:ext uri="{BB962C8B-B14F-4D97-AF65-F5344CB8AC3E}">
        <p14:creationId xmlns:p14="http://schemas.microsoft.com/office/powerpoint/2010/main" val="328210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CC62D-CD2A-4647-B3F6-1407973D1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BEC1F5-7D12-48C7-A7FB-AC343829C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1DABE-7DB3-4C15-B290-4BD8AE76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5CFFD-E5E0-47DA-8CEF-9F3BB0CF539E}" type="datetime1">
              <a:rPr lang="en-US" smtClean="0"/>
              <a:t>9/11/2019</a:t>
            </a:fld>
            <a:endParaRPr lang="en-US"/>
          </a:p>
        </p:txBody>
      </p:sp>
      <p:sp>
        <p:nvSpPr>
          <p:cNvPr id="5" name="Footer Placeholder 4">
            <a:extLst>
              <a:ext uri="{FF2B5EF4-FFF2-40B4-BE49-F238E27FC236}">
                <a16:creationId xmlns:a16="http://schemas.microsoft.com/office/drawing/2014/main" id="{E285E089-0DEB-477E-B1DD-BB8D61EEA2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76CD52-7896-4F70-AB52-725E5B4BD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D3BE5-6F71-4985-99C8-2D8D33AAA18A}" type="slidenum">
              <a:rPr lang="en-US" smtClean="0"/>
              <a:t>‹#›</a:t>
            </a:fld>
            <a:endParaRPr lang="en-US"/>
          </a:p>
        </p:txBody>
      </p:sp>
    </p:spTree>
    <p:extLst>
      <p:ext uri="{BB962C8B-B14F-4D97-AF65-F5344CB8AC3E}">
        <p14:creationId xmlns:p14="http://schemas.microsoft.com/office/powerpoint/2010/main" val="3989146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52@purdue.edu"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aniket@purdu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de/cpu-prozessor-intel-amd-chip-15265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Block_chain_%28transaction_database%29" TargetMode="External"/><Relationship Id="rId5" Type="http://schemas.openxmlformats.org/officeDocument/2006/relationships/image" Target="../media/image4.png"/><Relationship Id="rId4" Type="http://schemas.openxmlformats.org/officeDocument/2006/relationships/hyperlink" Target="http://stockpicturesforeveryone.blogspot.com/2011/12/cell-or-mobile-phone-images-and.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e52@purdue.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tockpicturesforeveryone.blogspot.com/2011/12/cell-or-mobile-phone-images-and.html" TargetMode="External"/><Relationship Id="rId7" Type="http://schemas.openxmlformats.org/officeDocument/2006/relationships/hyperlink" Target="https://pixabay.com/ko/%EC%82%AC%EB%8B%A8-%EC%95%85%EB%A7%88-%EA%B8%B0%ED%98%B8-%EB%A0%88%EB%93%9C-%EB%A7%8C%ED%99%94-%EB%A8%B8%EB%A6%AC-%EC%9C%84%ED%97%98-%EB%AC%B4%EC%84%9C%EC%9A%B4-%EA%B4%B4%EB%AC%BC-2115277/"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n.wikipedia.org/wiki/Block_chain_%28transaction_database%29"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tockpicturesforeveryone.blogspot.com/2011/12/cell-or-mobile-phone-images-and.html" TargetMode="External"/><Relationship Id="rId7" Type="http://schemas.openxmlformats.org/officeDocument/2006/relationships/hyperlink" Target="https://pixabay.com/ko/%EC%82%AC%EB%8B%A8-%EC%95%85%EB%A7%88-%EA%B8%B0%ED%98%B8-%EB%A0%88%EB%93%9C-%EB%A7%8C%ED%99%94-%EB%A8%B8%EB%A6%AC-%EC%9C%84%ED%97%98-%EB%AC%B4%EC%84%9C%EC%9A%B4-%EA%B4%B4%EB%AC%BC-2115277/"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n.wikipedia.org/wiki/Block_chain_%28transaction_database%29"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de/cpu-prozessor-intel-amd-chip-152656/" TargetMode="External"/><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ko/%EC%82%AC%EB%8B%A8-%EC%95%85%EB%A7%88-%EA%B8%B0%ED%98%B8-%EB%A0%88%EB%93%9C-%EB%A7%8C%ED%99%94-%EB%A8%B8%EB%A6%AC-%EC%9C%84%ED%97%98-%EB%AC%B4%EC%84%9C%EC%9A%B4-%EA%B4%B4%EB%AC%BC-2115277/" TargetMode="External"/><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hyperlink" Target="http://stockpicturesforeveryone.blogspot.com/2011/12/cell-or-mobile-phone-images-and.html"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B8DD8E-5F90-46EE-AAB7-3014C2157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922" y="4639897"/>
            <a:ext cx="4668078" cy="2218103"/>
          </a:xfrm>
          <a:prstGeom prst="rect">
            <a:avLst/>
          </a:prstGeom>
        </p:spPr>
      </p:pic>
      <p:sp>
        <p:nvSpPr>
          <p:cNvPr id="2" name="Title 1">
            <a:extLst>
              <a:ext uri="{FF2B5EF4-FFF2-40B4-BE49-F238E27FC236}">
                <a16:creationId xmlns:a16="http://schemas.microsoft.com/office/drawing/2014/main" id="{FA0B5853-4495-42BA-9C87-FB09758BF584}"/>
              </a:ext>
            </a:extLst>
          </p:cNvPr>
          <p:cNvSpPr>
            <a:spLocks noGrp="1"/>
          </p:cNvSpPr>
          <p:nvPr>
            <p:ph type="ctrTitle"/>
          </p:nvPr>
        </p:nvSpPr>
        <p:spPr>
          <a:xfrm>
            <a:off x="52628" y="431629"/>
            <a:ext cx="11978202" cy="2387600"/>
          </a:xfrm>
        </p:spPr>
        <p:txBody>
          <a:bodyPr>
            <a:normAutofit/>
          </a:bodyPr>
          <a:lstStyle/>
          <a:p>
            <a:r>
              <a:rPr lang="en-US" sz="4000" dirty="0">
                <a:latin typeface="Cambria Math" panose="02040503050406030204" pitchFamily="18" charset="0"/>
                <a:ea typeface="Cambria Math" panose="02040503050406030204" pitchFamily="18" charset="0"/>
              </a:rPr>
              <a:t>A Tale of Two Trees: One Writes, and Other Reads</a:t>
            </a:r>
            <a:br>
              <a:rPr lang="en-US" sz="4400" dirty="0">
                <a:latin typeface="Cambria Math" panose="02040503050406030204" pitchFamily="18" charset="0"/>
                <a:ea typeface="Cambria Math" panose="02040503050406030204" pitchFamily="18" charset="0"/>
              </a:rPr>
            </a:br>
            <a:r>
              <a:rPr lang="en-US" sz="3200" dirty="0">
                <a:latin typeface="Cambria Math" panose="02040503050406030204" pitchFamily="18" charset="0"/>
                <a:ea typeface="Cambria Math" panose="02040503050406030204" pitchFamily="18" charset="0"/>
                <a:cs typeface="KodchiangUPC" panose="02020603050405020304" pitchFamily="18" charset="-34"/>
              </a:rPr>
              <a:t>Optimized Oblivious Accesses to Large-Scale Blockchains</a:t>
            </a:r>
            <a:br>
              <a:rPr lang="en-US" sz="4400" dirty="0">
                <a:latin typeface="Cambria Math" panose="02040503050406030204" pitchFamily="18" charset="0"/>
                <a:ea typeface="Cambria Math" panose="02040503050406030204" pitchFamily="18" charset="0"/>
                <a:cs typeface="KodchiangUPC" panose="02020603050405020304" pitchFamily="18" charset="-34"/>
              </a:rPr>
            </a:br>
            <a:endParaRPr lang="en-US" sz="2300" dirty="0">
              <a:latin typeface="Cambria Math" panose="02040503050406030204" pitchFamily="18" charset="0"/>
              <a:ea typeface="Cambria Math" panose="02040503050406030204" pitchFamily="18" charset="0"/>
              <a:cs typeface="KodchiangUPC" panose="02020603050405020304" pitchFamily="18" charset="-34"/>
            </a:endParaRPr>
          </a:p>
        </p:txBody>
      </p:sp>
      <p:sp>
        <p:nvSpPr>
          <p:cNvPr id="3" name="Subtitle 2">
            <a:extLst>
              <a:ext uri="{FF2B5EF4-FFF2-40B4-BE49-F238E27FC236}">
                <a16:creationId xmlns:a16="http://schemas.microsoft.com/office/drawing/2014/main" id="{80C7D76D-C3DF-43FF-BEA5-1596B1C5F682}"/>
              </a:ext>
            </a:extLst>
          </p:cNvPr>
          <p:cNvSpPr>
            <a:spLocks noGrp="1"/>
          </p:cNvSpPr>
          <p:nvPr>
            <p:ph type="subTitle" idx="1"/>
          </p:nvPr>
        </p:nvSpPr>
        <p:spPr>
          <a:xfrm>
            <a:off x="1635834" y="2986600"/>
            <a:ext cx="9144000" cy="1603909"/>
          </a:xfrm>
        </p:spPr>
        <p:txBody>
          <a:bodyPr vert="horz" lIns="91440" tIns="45720" rIns="91440" bIns="45720" rtlCol="0" anchor="t">
            <a:normAutofit/>
          </a:bodyPr>
          <a:lstStyle/>
          <a:p>
            <a:r>
              <a:rPr lang="en-US" b="1" dirty="0">
                <a:latin typeface="Cambria Math" panose="02040503050406030204" pitchFamily="18" charset="0"/>
                <a:ea typeface="Cambria Math" panose="02040503050406030204" pitchFamily="18" charset="0"/>
                <a:cs typeface="+mn-lt"/>
              </a:rPr>
              <a:t>Duc V. Le</a:t>
            </a:r>
            <a:r>
              <a:rPr lang="en-US" dirty="0">
                <a:latin typeface="Cambria Math" panose="02040503050406030204" pitchFamily="18" charset="0"/>
                <a:ea typeface="Cambria Math" panose="02040503050406030204" pitchFamily="18" charset="0"/>
                <a:cs typeface="+mn-lt"/>
              </a:rPr>
              <a:t>, Adil Ahmad, Mohsen </a:t>
            </a:r>
            <a:r>
              <a:rPr lang="en-US" dirty="0" err="1">
                <a:latin typeface="Cambria Math" panose="02040503050406030204" pitchFamily="18" charset="0"/>
                <a:ea typeface="Cambria Math" panose="02040503050406030204" pitchFamily="18" charset="0"/>
                <a:cs typeface="+mn-lt"/>
              </a:rPr>
              <a:t>Minaei</a:t>
            </a:r>
            <a:r>
              <a:rPr lang="en-US" dirty="0">
                <a:latin typeface="Cambria Math" panose="02040503050406030204" pitchFamily="18" charset="0"/>
                <a:ea typeface="Cambria Math" panose="02040503050406030204" pitchFamily="18" charset="0"/>
                <a:cs typeface="+mn-lt"/>
              </a:rPr>
              <a:t>, Aniket Kate (Purdue University), Lizzy Hurtado (National University of Colombia), </a:t>
            </a:r>
            <a:r>
              <a:rPr lang="en-US" dirty="0" err="1">
                <a:latin typeface="Cambria Math" panose="02040503050406030204" pitchFamily="18" charset="0"/>
                <a:ea typeface="Cambria Math" panose="02040503050406030204" pitchFamily="18" charset="0"/>
                <a:cs typeface="+mn-lt"/>
              </a:rPr>
              <a:t>Byoungyoung</a:t>
            </a:r>
            <a:r>
              <a:rPr lang="en-US" dirty="0">
                <a:latin typeface="Cambria Math" panose="02040503050406030204" pitchFamily="18" charset="0"/>
                <a:ea typeface="Cambria Math" panose="02040503050406030204" pitchFamily="18" charset="0"/>
                <a:cs typeface="+mn-lt"/>
              </a:rPr>
              <a:t> Lee (Seoul National University)</a:t>
            </a:r>
            <a:endParaRPr lang="en-US" dirty="0">
              <a:latin typeface="Cambria Math" panose="02040503050406030204" pitchFamily="18" charset="0"/>
              <a:ea typeface="Cambria Math" panose="02040503050406030204" pitchFamily="18" charset="0"/>
            </a:endParaRPr>
          </a:p>
          <a:p>
            <a:r>
              <a:rPr lang="en-US" dirty="0">
                <a:latin typeface="Cambria Math"/>
                <a:ea typeface="Cambria Math"/>
                <a:cs typeface="KodchiangUPC"/>
                <a:hlinkClick r:id="rId3"/>
              </a:rPr>
              <a:t>le52@purdue.edu</a:t>
            </a:r>
            <a:r>
              <a:rPr lang="en-US" dirty="0">
                <a:latin typeface="Cambria Math"/>
                <a:ea typeface="Cambria Math"/>
                <a:cs typeface="KodchiangUPC"/>
              </a:rPr>
              <a:t>, </a:t>
            </a:r>
            <a:r>
              <a:rPr lang="en-US" dirty="0">
                <a:latin typeface="Cambria Math"/>
                <a:ea typeface="Cambria Math"/>
                <a:cs typeface="KodchiangUPC"/>
                <a:hlinkClick r:id="rId4"/>
              </a:rPr>
              <a:t>aniket@purdue.edu</a:t>
            </a:r>
            <a:r>
              <a:rPr lang="en-US" dirty="0">
                <a:latin typeface="Cambria Math"/>
                <a:ea typeface="Cambria Math"/>
                <a:cs typeface="KodchiangUPC"/>
              </a:rPr>
              <a:t> </a:t>
            </a:r>
          </a:p>
        </p:txBody>
      </p:sp>
      <p:sp>
        <p:nvSpPr>
          <p:cNvPr id="6" name="TextBox 5">
            <a:extLst>
              <a:ext uri="{FF2B5EF4-FFF2-40B4-BE49-F238E27FC236}">
                <a16:creationId xmlns:a16="http://schemas.microsoft.com/office/drawing/2014/main" id="{D9945097-43B6-4BA6-B8A7-DFEAF8A09FBB}"/>
              </a:ext>
            </a:extLst>
          </p:cNvPr>
          <p:cNvSpPr txBox="1"/>
          <p:nvPr/>
        </p:nvSpPr>
        <p:spPr>
          <a:xfrm>
            <a:off x="142160" y="5172280"/>
            <a:ext cx="1981183" cy="646331"/>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KodchiangUPC" panose="020B0502040204020203" pitchFamily="18" charset="-34"/>
              </a:rPr>
              <a:t>Link to the paper: </a:t>
            </a:r>
          </a:p>
          <a:p>
            <a:endParaRPr lang="en-US" dirty="0"/>
          </a:p>
        </p:txBody>
      </p:sp>
      <p:pic>
        <p:nvPicPr>
          <p:cNvPr id="8" name="Picture 7">
            <a:extLst>
              <a:ext uri="{FF2B5EF4-FFF2-40B4-BE49-F238E27FC236}">
                <a16:creationId xmlns:a16="http://schemas.microsoft.com/office/drawing/2014/main" id="{7DE75E79-0E16-4E5B-AE82-9795FD6CD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97" y="5613856"/>
            <a:ext cx="1297390" cy="1297390"/>
          </a:xfrm>
          <a:prstGeom prst="rect">
            <a:avLst/>
          </a:prstGeom>
        </p:spPr>
      </p:pic>
      <p:sp>
        <p:nvSpPr>
          <p:cNvPr id="9" name="Slide Number Placeholder 8">
            <a:extLst>
              <a:ext uri="{FF2B5EF4-FFF2-40B4-BE49-F238E27FC236}">
                <a16:creationId xmlns:a16="http://schemas.microsoft.com/office/drawing/2014/main" id="{B51F98D8-B27E-46EE-8C5E-B3E2E5D67E66}"/>
              </a:ext>
            </a:extLst>
          </p:cNvPr>
          <p:cNvSpPr>
            <a:spLocks noGrp="1"/>
          </p:cNvSpPr>
          <p:nvPr>
            <p:ph type="sldNum" sz="quarter" idx="12"/>
          </p:nvPr>
        </p:nvSpPr>
        <p:spPr/>
        <p:txBody>
          <a:bodyPr/>
          <a:lstStyle/>
          <a:p>
            <a:fld id="{E1AD3BE5-6F71-4985-99C8-2D8D33AAA18A}" type="slidenum">
              <a:rPr lang="en-US" smtClean="0"/>
              <a:t>1</a:t>
            </a:fld>
            <a:endParaRPr lang="en-US"/>
          </a:p>
        </p:txBody>
      </p:sp>
    </p:spTree>
    <p:extLst>
      <p:ext uri="{BB962C8B-B14F-4D97-AF65-F5344CB8AC3E}">
        <p14:creationId xmlns:p14="http://schemas.microsoft.com/office/powerpoint/2010/main" val="3366529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81DA-DE0C-43B2-ACAB-5C76CAEDD806}"/>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Trusted Execution Environment (TEE)</a:t>
            </a:r>
          </a:p>
        </p:txBody>
      </p:sp>
      <p:sp>
        <p:nvSpPr>
          <p:cNvPr id="3" name="Content Placeholder 2">
            <a:extLst>
              <a:ext uri="{FF2B5EF4-FFF2-40B4-BE49-F238E27FC236}">
                <a16:creationId xmlns:a16="http://schemas.microsoft.com/office/drawing/2014/main" id="{381B6EE3-658B-44DE-9F2D-FA8461A4E2D4}"/>
              </a:ext>
            </a:extLst>
          </p:cNvPr>
          <p:cNvSpPr>
            <a:spLocks noGrp="1"/>
          </p:cNvSpPr>
          <p:nvPr>
            <p:ph idx="1"/>
          </p:nvPr>
        </p:nvSpPr>
        <p:spPr/>
        <p:txBody>
          <a:bodyPr vert="horz" lIns="91440" tIns="45720" rIns="91440" bIns="45720" rtlCol="0" anchor="t">
            <a:normAutofit/>
          </a:bodyPr>
          <a:lstStyle/>
          <a:p>
            <a:r>
              <a:rPr lang="en-US" dirty="0">
                <a:latin typeface="Cambria Math" panose="02040503050406030204" pitchFamily="18" charset="0"/>
                <a:ea typeface="Cambria Math" panose="02040503050406030204" pitchFamily="18" charset="0"/>
              </a:rPr>
              <a:t>Intel SGX: </a:t>
            </a:r>
          </a:p>
          <a:p>
            <a:pPr lvl="1"/>
            <a:r>
              <a:rPr lang="en-US" dirty="0">
                <a:latin typeface="Cambria Math" panose="02040503050406030204" pitchFamily="18" charset="0"/>
                <a:ea typeface="Cambria Math" panose="02040503050406030204" pitchFamily="18" charset="0"/>
              </a:rPr>
              <a:t>Attestation Mechanism that allows SPV client to remotely authenticate the SGX. </a:t>
            </a:r>
          </a:p>
          <a:p>
            <a:pPr lvl="1"/>
            <a:r>
              <a:rPr lang="en-US" dirty="0">
                <a:latin typeface="Cambria Math" panose="02040503050406030204" pitchFamily="18" charset="0"/>
                <a:ea typeface="Cambria Math" panose="02040503050406030204" pitchFamily="18" charset="0"/>
              </a:rPr>
              <a:t>Set aside trusted memory regions known as </a:t>
            </a:r>
            <a:r>
              <a:rPr lang="en-US" b="1" dirty="0">
                <a:latin typeface="Cambria Math" panose="02040503050406030204" pitchFamily="18" charset="0"/>
                <a:ea typeface="Cambria Math" panose="02040503050406030204" pitchFamily="18" charset="0"/>
              </a:rPr>
              <a:t>enclave</a:t>
            </a:r>
            <a:r>
              <a:rPr lang="en-US" dirty="0">
                <a:latin typeface="Cambria Math" panose="02040503050406030204" pitchFamily="18" charset="0"/>
                <a:ea typeface="Cambria Math" panose="02040503050406030204" pitchFamily="18" charset="0"/>
              </a:rPr>
              <a:t> for code isolation. SGX processor makes sure no other program can access this memory region.</a:t>
            </a:r>
          </a:p>
          <a:p>
            <a:pPr lvl="1"/>
            <a:r>
              <a:rPr lang="en-US" dirty="0">
                <a:latin typeface="Cambria Math" panose="02040503050406030204" pitchFamily="18" charset="0"/>
                <a:ea typeface="Cambria Math" panose="02040503050406030204" pitchFamily="18" charset="0"/>
              </a:rPr>
              <a:t>Idea: </a:t>
            </a:r>
          </a:p>
          <a:p>
            <a:pPr lvl="2"/>
            <a:r>
              <a:rPr lang="en-US" dirty="0">
                <a:latin typeface="Cambria Math" panose="02040503050406030204" pitchFamily="18" charset="0"/>
                <a:ea typeface="Cambria Math" panose="02040503050406030204" pitchFamily="18" charset="0"/>
              </a:rPr>
              <a:t>implement </a:t>
            </a:r>
            <a:r>
              <a:rPr lang="en-US" b="1" dirty="0">
                <a:latin typeface="Cambria Math" panose="02040503050406030204" pitchFamily="18" charset="0"/>
                <a:ea typeface="Cambria Math" panose="02040503050406030204" pitchFamily="18" charset="0"/>
              </a:rPr>
              <a:t>ORAM controllers</a:t>
            </a:r>
            <a:r>
              <a:rPr lang="en-US" dirty="0">
                <a:latin typeface="Cambria Math" panose="02040503050406030204" pitchFamily="18" charset="0"/>
                <a:ea typeface="Cambria Math" panose="02040503050406030204" pitchFamily="18" charset="0"/>
              </a:rPr>
              <a:t> inside an enclave</a:t>
            </a:r>
          </a:p>
          <a:p>
            <a:pPr lvl="2"/>
            <a:r>
              <a:rPr lang="en-US" dirty="0">
                <a:latin typeface="Cambria Math" panose="02040503050406030204" pitchFamily="18" charset="0"/>
                <a:ea typeface="Cambria Math" panose="02040503050406030204" pitchFamily="18" charset="0"/>
              </a:rPr>
              <a:t>use ORAM controller to store and encrypt blockchain data in ORAM structure</a:t>
            </a:r>
          </a:p>
          <a:p>
            <a:pPr lvl="2"/>
            <a:r>
              <a:rPr lang="en-US" dirty="0">
                <a:latin typeface="Cambria Math" panose="02040503050406030204" pitchFamily="18" charset="0"/>
                <a:ea typeface="Cambria Math" panose="02040503050406030204" pitchFamily="18" charset="0"/>
              </a:rPr>
              <a:t>the intel SGX performs ORAM access on behalf of the Client. </a:t>
            </a:r>
            <a:endParaRPr lang="en-US" dirty="0">
              <a:latin typeface="Cambria Math" panose="02040503050406030204" pitchFamily="18" charset="0"/>
              <a:ea typeface="Cambria Math" panose="02040503050406030204" pitchFamily="18" charset="0"/>
              <a:cs typeface="Calibri"/>
            </a:endParaRPr>
          </a:p>
          <a:p>
            <a:pPr lvl="1"/>
            <a:endParaRPr lang="en-US" dirty="0"/>
          </a:p>
          <a:p>
            <a:pPr lvl="1"/>
            <a:endParaRPr lang="en-US" dirty="0"/>
          </a:p>
        </p:txBody>
      </p:sp>
      <p:sp>
        <p:nvSpPr>
          <p:cNvPr id="4" name="Slide Number Placeholder 3">
            <a:extLst>
              <a:ext uri="{FF2B5EF4-FFF2-40B4-BE49-F238E27FC236}">
                <a16:creationId xmlns:a16="http://schemas.microsoft.com/office/drawing/2014/main" id="{008B2A94-947E-4E51-8F16-663941437F3A}"/>
              </a:ext>
            </a:extLst>
          </p:cNvPr>
          <p:cNvSpPr>
            <a:spLocks noGrp="1"/>
          </p:cNvSpPr>
          <p:nvPr>
            <p:ph type="sldNum" sz="quarter" idx="12"/>
          </p:nvPr>
        </p:nvSpPr>
        <p:spPr/>
        <p:txBody>
          <a:bodyPr/>
          <a:lstStyle/>
          <a:p>
            <a:fld id="{E1AD3BE5-6F71-4985-99C8-2D8D33AAA18A}" type="slidenum">
              <a:rPr lang="en-US" smtClean="0"/>
              <a:t>10</a:t>
            </a:fld>
            <a:endParaRPr lang="en-US"/>
          </a:p>
        </p:txBody>
      </p:sp>
    </p:spTree>
    <p:extLst>
      <p:ext uri="{BB962C8B-B14F-4D97-AF65-F5344CB8AC3E}">
        <p14:creationId xmlns:p14="http://schemas.microsoft.com/office/powerpoint/2010/main" val="176160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13C71C1E-D559-4BD4-BB95-A91F58BE019F}"/>
              </a:ext>
            </a:extLst>
          </p:cNvPr>
          <p:cNvSpPr/>
          <p:nvPr/>
        </p:nvSpPr>
        <p:spPr>
          <a:xfrm>
            <a:off x="494492" y="800759"/>
            <a:ext cx="3719681" cy="45318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ABD39F09-BB80-4DE2-95B8-AB1076AA48F0}"/>
              </a:ext>
            </a:extLst>
          </p:cNvPr>
          <p:cNvSpPr/>
          <p:nvPr/>
        </p:nvSpPr>
        <p:spPr>
          <a:xfrm>
            <a:off x="1211020" y="3744169"/>
            <a:ext cx="2342052" cy="577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5C17DDF8-FB8E-46F0-B9CD-E3C2BD11A8EF}"/>
              </a:ext>
            </a:extLst>
          </p:cNvPr>
          <p:cNvSpPr txBox="1"/>
          <p:nvPr/>
        </p:nvSpPr>
        <p:spPr>
          <a:xfrm>
            <a:off x="2001524" y="1098312"/>
            <a:ext cx="725968" cy="369332"/>
          </a:xfrm>
          <a:prstGeom prst="rect">
            <a:avLst/>
          </a:prstGeom>
          <a:noFill/>
        </p:spPr>
        <p:txBody>
          <a:bodyPr wrap="none" rtlCol="0">
            <a:spAutoFit/>
          </a:bodyPr>
          <a:lstStyle/>
          <a:p>
            <a:r>
              <a:rPr lang="en-US" dirty="0"/>
              <a:t>Client</a:t>
            </a:r>
          </a:p>
        </p:txBody>
      </p:sp>
      <p:sp>
        <p:nvSpPr>
          <p:cNvPr id="6" name="Rectangle 5">
            <a:extLst>
              <a:ext uri="{FF2B5EF4-FFF2-40B4-BE49-F238E27FC236}">
                <a16:creationId xmlns:a16="http://schemas.microsoft.com/office/drawing/2014/main" id="{19862AE4-AF94-4270-8D17-5D1AAA5983DF}"/>
              </a:ext>
            </a:extLst>
          </p:cNvPr>
          <p:cNvSpPr/>
          <p:nvPr/>
        </p:nvSpPr>
        <p:spPr>
          <a:xfrm>
            <a:off x="7372351" y="1467644"/>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F422680-494E-4BFD-8630-C76A4E6591C8}"/>
              </a:ext>
            </a:extLst>
          </p:cNvPr>
          <p:cNvSpPr/>
          <p:nvPr/>
        </p:nvSpPr>
        <p:spPr>
          <a:xfrm>
            <a:off x="5974045" y="2536665"/>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537127-6A05-49F5-B01A-9E0B9A4B4222}"/>
              </a:ext>
            </a:extLst>
          </p:cNvPr>
          <p:cNvSpPr/>
          <p:nvPr/>
        </p:nvSpPr>
        <p:spPr>
          <a:xfrm>
            <a:off x="8753473" y="2543491"/>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7D818B4A-7241-4223-BD85-C4E07DF87274}"/>
              </a:ext>
            </a:extLst>
          </p:cNvPr>
          <p:cNvSpPr/>
          <p:nvPr/>
        </p:nvSpPr>
        <p:spPr>
          <a:xfrm>
            <a:off x="4982998" y="3693477"/>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9CE881C6-A775-490D-8468-D25311D09C28}"/>
              </a:ext>
            </a:extLst>
          </p:cNvPr>
          <p:cNvSpPr/>
          <p:nvPr/>
        </p:nvSpPr>
        <p:spPr>
          <a:xfrm>
            <a:off x="6631266" y="3693476"/>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DC993374-CE5D-48C8-9EEA-757C18ABD900}"/>
              </a:ext>
            </a:extLst>
          </p:cNvPr>
          <p:cNvSpPr/>
          <p:nvPr/>
        </p:nvSpPr>
        <p:spPr>
          <a:xfrm>
            <a:off x="8279535" y="3693477"/>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4B629E06-F63E-4140-95B7-ACD82E9C2A84}"/>
              </a:ext>
            </a:extLst>
          </p:cNvPr>
          <p:cNvSpPr/>
          <p:nvPr/>
        </p:nvSpPr>
        <p:spPr>
          <a:xfrm>
            <a:off x="9870210" y="3693476"/>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96FDA4-D258-4FEC-965C-0FFB9B7F8539}"/>
              </a:ext>
            </a:extLst>
          </p:cNvPr>
          <p:cNvCxnSpPr>
            <a:stCxn id="6" idx="2"/>
            <a:endCxn id="7" idx="0"/>
          </p:cNvCxnSpPr>
          <p:nvPr/>
        </p:nvCxnSpPr>
        <p:spPr>
          <a:xfrm flipH="1">
            <a:off x="6664606" y="2079705"/>
            <a:ext cx="1398306" cy="45696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2D1CDD7-C756-421E-A7C2-51D8D9F7529B}"/>
              </a:ext>
            </a:extLst>
          </p:cNvPr>
          <p:cNvCxnSpPr>
            <a:stCxn id="6" idx="2"/>
            <a:endCxn id="8" idx="0"/>
          </p:cNvCxnSpPr>
          <p:nvPr/>
        </p:nvCxnSpPr>
        <p:spPr>
          <a:xfrm>
            <a:off x="8062912" y="2079705"/>
            <a:ext cx="1381122" cy="46378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C757F93-7F2C-4911-BD08-4A42B57F259A}"/>
              </a:ext>
            </a:extLst>
          </p:cNvPr>
          <p:cNvCxnSpPr>
            <a:stCxn id="7" idx="2"/>
            <a:endCxn id="9" idx="0"/>
          </p:cNvCxnSpPr>
          <p:nvPr/>
        </p:nvCxnSpPr>
        <p:spPr>
          <a:xfrm flipH="1">
            <a:off x="5673559" y="3148726"/>
            <a:ext cx="991047" cy="54475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752920B-A1B3-4D54-A209-D5FEDCEA5206}"/>
              </a:ext>
            </a:extLst>
          </p:cNvPr>
          <p:cNvCxnSpPr>
            <a:stCxn id="7" idx="2"/>
            <a:endCxn id="10" idx="0"/>
          </p:cNvCxnSpPr>
          <p:nvPr/>
        </p:nvCxnSpPr>
        <p:spPr>
          <a:xfrm>
            <a:off x="6664606" y="3148726"/>
            <a:ext cx="657221" cy="54475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B1CE91-E256-43C7-B480-F41BC3EFCC6C}"/>
              </a:ext>
            </a:extLst>
          </p:cNvPr>
          <p:cNvCxnSpPr>
            <a:stCxn id="8" idx="2"/>
            <a:endCxn id="11" idx="0"/>
          </p:cNvCxnSpPr>
          <p:nvPr/>
        </p:nvCxnSpPr>
        <p:spPr>
          <a:xfrm flipH="1">
            <a:off x="8970096" y="3155552"/>
            <a:ext cx="473938" cy="53792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7360DFE-507A-44A4-A81B-01085E36278B}"/>
              </a:ext>
            </a:extLst>
          </p:cNvPr>
          <p:cNvCxnSpPr>
            <a:stCxn id="8" idx="2"/>
            <a:endCxn id="12" idx="0"/>
          </p:cNvCxnSpPr>
          <p:nvPr/>
        </p:nvCxnSpPr>
        <p:spPr>
          <a:xfrm>
            <a:off x="9444034" y="3155552"/>
            <a:ext cx="1116737" cy="537924"/>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BE4809D-F171-4CD5-9FCE-047191FA1CE9}"/>
              </a:ext>
            </a:extLst>
          </p:cNvPr>
          <p:cNvSpPr txBox="1"/>
          <p:nvPr/>
        </p:nvSpPr>
        <p:spPr>
          <a:xfrm>
            <a:off x="5581650" y="4733925"/>
            <a:ext cx="301686" cy="369332"/>
          </a:xfrm>
          <a:prstGeom prst="rect">
            <a:avLst/>
          </a:prstGeom>
          <a:noFill/>
        </p:spPr>
        <p:txBody>
          <a:bodyPr wrap="none" rtlCol="0">
            <a:spAutoFit/>
          </a:bodyPr>
          <a:lstStyle/>
          <a:p>
            <a:r>
              <a:rPr lang="en-US" dirty="0"/>
              <a:t>1</a:t>
            </a:r>
          </a:p>
        </p:txBody>
      </p:sp>
      <p:sp>
        <p:nvSpPr>
          <p:cNvPr id="20" name="TextBox 19">
            <a:extLst>
              <a:ext uri="{FF2B5EF4-FFF2-40B4-BE49-F238E27FC236}">
                <a16:creationId xmlns:a16="http://schemas.microsoft.com/office/drawing/2014/main" id="{3AA86489-8D1E-4F02-9E81-0AC9B9D004A5}"/>
              </a:ext>
            </a:extLst>
          </p:cNvPr>
          <p:cNvSpPr txBox="1"/>
          <p:nvPr/>
        </p:nvSpPr>
        <p:spPr>
          <a:xfrm>
            <a:off x="7142102" y="4733925"/>
            <a:ext cx="301686" cy="369332"/>
          </a:xfrm>
          <a:prstGeom prst="rect">
            <a:avLst/>
          </a:prstGeom>
          <a:noFill/>
        </p:spPr>
        <p:txBody>
          <a:bodyPr wrap="none" rtlCol="0">
            <a:spAutoFit/>
          </a:bodyPr>
          <a:lstStyle/>
          <a:p>
            <a:r>
              <a:rPr lang="en-US" dirty="0"/>
              <a:t>2</a:t>
            </a:r>
          </a:p>
        </p:txBody>
      </p:sp>
      <p:sp>
        <p:nvSpPr>
          <p:cNvPr id="21" name="TextBox 20">
            <a:extLst>
              <a:ext uri="{FF2B5EF4-FFF2-40B4-BE49-F238E27FC236}">
                <a16:creationId xmlns:a16="http://schemas.microsoft.com/office/drawing/2014/main" id="{12A71B40-E164-44B0-A8BC-EE4AE2076DED}"/>
              </a:ext>
            </a:extLst>
          </p:cNvPr>
          <p:cNvSpPr txBox="1"/>
          <p:nvPr/>
        </p:nvSpPr>
        <p:spPr>
          <a:xfrm>
            <a:off x="8819253" y="4733925"/>
            <a:ext cx="301686" cy="369332"/>
          </a:xfrm>
          <a:prstGeom prst="rect">
            <a:avLst/>
          </a:prstGeom>
          <a:noFill/>
        </p:spPr>
        <p:txBody>
          <a:bodyPr wrap="none" rtlCol="0">
            <a:spAutoFit/>
          </a:bodyPr>
          <a:lstStyle/>
          <a:p>
            <a:r>
              <a:rPr lang="en-US" dirty="0"/>
              <a:t>3</a:t>
            </a:r>
          </a:p>
        </p:txBody>
      </p:sp>
      <p:sp>
        <p:nvSpPr>
          <p:cNvPr id="22" name="TextBox 21">
            <a:extLst>
              <a:ext uri="{FF2B5EF4-FFF2-40B4-BE49-F238E27FC236}">
                <a16:creationId xmlns:a16="http://schemas.microsoft.com/office/drawing/2014/main" id="{6C9B62A4-502C-4524-A747-1E5D87FDBC23}"/>
              </a:ext>
            </a:extLst>
          </p:cNvPr>
          <p:cNvSpPr txBox="1"/>
          <p:nvPr/>
        </p:nvSpPr>
        <p:spPr>
          <a:xfrm>
            <a:off x="10409928" y="4678915"/>
            <a:ext cx="301686" cy="369332"/>
          </a:xfrm>
          <a:prstGeom prst="rect">
            <a:avLst/>
          </a:prstGeom>
          <a:noFill/>
        </p:spPr>
        <p:txBody>
          <a:bodyPr wrap="square" rtlCol="0">
            <a:spAutoFit/>
          </a:bodyPr>
          <a:lstStyle/>
          <a:p>
            <a:r>
              <a:rPr lang="en-US" dirty="0"/>
              <a:t>4</a:t>
            </a:r>
          </a:p>
        </p:txBody>
      </p:sp>
      <p:graphicFrame>
        <p:nvGraphicFramePr>
          <p:cNvPr id="23" name="Table 22">
            <a:extLst>
              <a:ext uri="{FF2B5EF4-FFF2-40B4-BE49-F238E27FC236}">
                <a16:creationId xmlns:a16="http://schemas.microsoft.com/office/drawing/2014/main" id="{CBBB89D8-A22B-48D0-877C-388BD921B3EE}"/>
              </a:ext>
            </a:extLst>
          </p:cNvPr>
          <p:cNvGraphicFramePr>
            <a:graphicFrameLocks noGrp="1"/>
          </p:cNvGraphicFramePr>
          <p:nvPr>
            <p:extLst>
              <p:ext uri="{D42A27DB-BD31-4B8C-83A1-F6EECF244321}">
                <p14:modId xmlns:p14="http://schemas.microsoft.com/office/powerpoint/2010/main" val="2495949908"/>
              </p:ext>
            </p:extLst>
          </p:nvPr>
        </p:nvGraphicFramePr>
        <p:xfrm>
          <a:off x="1225751" y="1525435"/>
          <a:ext cx="2291284" cy="1839310"/>
        </p:xfrm>
        <a:graphic>
          <a:graphicData uri="http://schemas.openxmlformats.org/drawingml/2006/table">
            <a:tbl>
              <a:tblPr firstRow="1" bandRow="1">
                <a:tableStyleId>{073A0DAA-6AF3-43AB-8588-CEC1D06C72B9}</a:tableStyleId>
              </a:tblPr>
              <a:tblGrid>
                <a:gridCol w="1145642">
                  <a:extLst>
                    <a:ext uri="{9D8B030D-6E8A-4147-A177-3AD203B41FA5}">
                      <a16:colId xmlns:a16="http://schemas.microsoft.com/office/drawing/2014/main" val="3246214710"/>
                    </a:ext>
                  </a:extLst>
                </a:gridCol>
                <a:gridCol w="1145642">
                  <a:extLst>
                    <a:ext uri="{9D8B030D-6E8A-4147-A177-3AD203B41FA5}">
                      <a16:colId xmlns:a16="http://schemas.microsoft.com/office/drawing/2014/main" val="3493475152"/>
                    </a:ext>
                  </a:extLst>
                </a:gridCol>
              </a:tblGrid>
              <a:tr h="266523">
                <a:tc>
                  <a:txBody>
                    <a:bodyPr/>
                    <a:lstStyle/>
                    <a:p>
                      <a:r>
                        <a:rPr lang="en-US" sz="1800" dirty="0"/>
                        <a:t>    Block</a:t>
                      </a:r>
                    </a:p>
                  </a:txBody>
                  <a:tcPr marL="93541" marR="93541" marT="46771" marB="46771"/>
                </a:tc>
                <a:tc>
                  <a:txBody>
                    <a:bodyPr/>
                    <a:lstStyle/>
                    <a:p>
                      <a:r>
                        <a:rPr lang="en-US" sz="1800" dirty="0"/>
                        <a:t>       Path</a:t>
                      </a:r>
                    </a:p>
                  </a:txBody>
                  <a:tcPr marL="93541" marR="93541" marT="46771" marB="46771"/>
                </a:tc>
                <a:extLst>
                  <a:ext uri="{0D108BD9-81ED-4DB2-BD59-A6C34878D82A}">
                    <a16:rowId xmlns:a16="http://schemas.microsoft.com/office/drawing/2014/main" val="1089930094"/>
                  </a:ext>
                </a:extLst>
              </a:tr>
              <a:tr h="266523">
                <a:tc>
                  <a:txBody>
                    <a:bodyPr/>
                    <a:lstStyle/>
                    <a:p>
                      <a:endParaRPr lang="en-US" sz="1800" dirty="0"/>
                    </a:p>
                  </a:txBody>
                  <a:tcPr marL="93541" marR="93541" marT="46771" marB="46771"/>
                </a:tc>
                <a:tc>
                  <a:txBody>
                    <a:bodyPr/>
                    <a:lstStyle/>
                    <a:p>
                      <a:pPr algn="ctr"/>
                      <a:r>
                        <a:rPr lang="en-US" sz="1800" dirty="0"/>
                        <a:t>1</a:t>
                      </a:r>
                    </a:p>
                  </a:txBody>
                  <a:tcPr marL="93541" marR="93541" marT="46771" marB="46771"/>
                </a:tc>
                <a:extLst>
                  <a:ext uri="{0D108BD9-81ED-4DB2-BD59-A6C34878D82A}">
                    <a16:rowId xmlns:a16="http://schemas.microsoft.com/office/drawing/2014/main" val="249587875"/>
                  </a:ext>
                </a:extLst>
              </a:tr>
              <a:tr h="266523">
                <a:tc>
                  <a:txBody>
                    <a:bodyPr/>
                    <a:lstStyle/>
                    <a:p>
                      <a:endParaRPr lang="en-US" sz="1800" dirty="0"/>
                    </a:p>
                  </a:txBody>
                  <a:tcPr marL="93541" marR="93541" marT="46771" marB="46771"/>
                </a:tc>
                <a:tc>
                  <a:txBody>
                    <a:bodyPr/>
                    <a:lstStyle/>
                    <a:p>
                      <a:pPr algn="ctr"/>
                      <a:r>
                        <a:rPr lang="en-US" sz="1800" dirty="0"/>
                        <a:t>2</a:t>
                      </a:r>
                    </a:p>
                  </a:txBody>
                  <a:tcPr marL="93541" marR="93541" marT="46771" marB="46771"/>
                </a:tc>
                <a:extLst>
                  <a:ext uri="{0D108BD9-81ED-4DB2-BD59-A6C34878D82A}">
                    <a16:rowId xmlns:a16="http://schemas.microsoft.com/office/drawing/2014/main" val="1066505362"/>
                  </a:ext>
                </a:extLst>
              </a:tr>
              <a:tr h="266523">
                <a:tc>
                  <a:txBody>
                    <a:bodyPr/>
                    <a:lstStyle/>
                    <a:p>
                      <a:endParaRPr lang="en-US" sz="1800" dirty="0"/>
                    </a:p>
                  </a:txBody>
                  <a:tcPr marL="93541" marR="93541" marT="46771" marB="46771"/>
                </a:tc>
                <a:tc>
                  <a:txBody>
                    <a:bodyPr/>
                    <a:lstStyle/>
                    <a:p>
                      <a:pPr algn="ctr"/>
                      <a:r>
                        <a:rPr lang="en-US" sz="1800" dirty="0"/>
                        <a:t>4</a:t>
                      </a:r>
                    </a:p>
                  </a:txBody>
                  <a:tcPr marL="93541" marR="93541" marT="46771" marB="46771"/>
                </a:tc>
                <a:extLst>
                  <a:ext uri="{0D108BD9-81ED-4DB2-BD59-A6C34878D82A}">
                    <a16:rowId xmlns:a16="http://schemas.microsoft.com/office/drawing/2014/main" val="1472694625"/>
                  </a:ext>
                </a:extLst>
              </a:tr>
              <a:tr h="266523">
                <a:tc>
                  <a:txBody>
                    <a:bodyPr/>
                    <a:lstStyle/>
                    <a:p>
                      <a:endParaRPr lang="en-US" sz="1800" dirty="0"/>
                    </a:p>
                  </a:txBody>
                  <a:tcPr marL="93541" marR="93541" marT="46771" marB="46771"/>
                </a:tc>
                <a:tc>
                  <a:txBody>
                    <a:bodyPr/>
                    <a:lstStyle/>
                    <a:p>
                      <a:pPr algn="ctr"/>
                      <a:endParaRPr lang="en-US" sz="1800" dirty="0"/>
                    </a:p>
                  </a:txBody>
                  <a:tcPr marL="93541" marR="93541" marT="46771" marB="46771"/>
                </a:tc>
                <a:extLst>
                  <a:ext uri="{0D108BD9-81ED-4DB2-BD59-A6C34878D82A}">
                    <a16:rowId xmlns:a16="http://schemas.microsoft.com/office/drawing/2014/main" val="1295636863"/>
                  </a:ext>
                </a:extLst>
              </a:tr>
            </a:tbl>
          </a:graphicData>
        </a:graphic>
      </p:graphicFrame>
      <p:sp>
        <p:nvSpPr>
          <p:cNvPr id="24" name="Oval 23">
            <a:extLst>
              <a:ext uri="{FF2B5EF4-FFF2-40B4-BE49-F238E27FC236}">
                <a16:creationId xmlns:a16="http://schemas.microsoft.com/office/drawing/2014/main" id="{B1163E76-0144-4D03-93A0-A975313BB8AA}"/>
              </a:ext>
            </a:extLst>
          </p:cNvPr>
          <p:cNvSpPr/>
          <p:nvPr/>
        </p:nvSpPr>
        <p:spPr>
          <a:xfrm>
            <a:off x="6477469" y="2768560"/>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C400667A-9CAE-4B5C-8EC4-8BB43E2EA3C3}"/>
              </a:ext>
            </a:extLst>
          </p:cNvPr>
          <p:cNvSpPr/>
          <p:nvPr/>
        </p:nvSpPr>
        <p:spPr>
          <a:xfrm>
            <a:off x="6759055" y="2768560"/>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D715EED7-3A79-4805-B047-7922583CA36E}"/>
              </a:ext>
            </a:extLst>
          </p:cNvPr>
          <p:cNvSpPr/>
          <p:nvPr/>
        </p:nvSpPr>
        <p:spPr>
          <a:xfrm>
            <a:off x="7848620" y="1681281"/>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64A3F073-AD68-4A87-A407-3F3C621835E3}"/>
              </a:ext>
            </a:extLst>
          </p:cNvPr>
          <p:cNvSpPr/>
          <p:nvPr/>
        </p:nvSpPr>
        <p:spPr>
          <a:xfrm>
            <a:off x="8130206" y="1681281"/>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E8E00E7C-B972-4F44-B3AB-F8E8604B7A15}"/>
              </a:ext>
            </a:extLst>
          </p:cNvPr>
          <p:cNvSpPr/>
          <p:nvPr/>
        </p:nvSpPr>
        <p:spPr>
          <a:xfrm>
            <a:off x="7096685" y="392473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7559BCDA-0F5D-4586-9E46-A33DCD32BFB3}"/>
              </a:ext>
            </a:extLst>
          </p:cNvPr>
          <p:cNvSpPr/>
          <p:nvPr/>
        </p:nvSpPr>
        <p:spPr>
          <a:xfrm>
            <a:off x="7378271" y="392473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a:extLst>
              <a:ext uri="{FF2B5EF4-FFF2-40B4-BE49-F238E27FC236}">
                <a16:creationId xmlns:a16="http://schemas.microsoft.com/office/drawing/2014/main" id="{DA150CB1-476E-4461-B418-8080E5925BCE}"/>
              </a:ext>
            </a:extLst>
          </p:cNvPr>
          <p:cNvSpPr/>
          <p:nvPr/>
        </p:nvSpPr>
        <p:spPr>
          <a:xfrm>
            <a:off x="9224984" y="2768560"/>
            <a:ext cx="153797" cy="1619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7D971549-BE2A-4571-8F76-10C1291A39D5}"/>
              </a:ext>
            </a:extLst>
          </p:cNvPr>
          <p:cNvSpPr/>
          <p:nvPr/>
        </p:nvSpPr>
        <p:spPr>
          <a:xfrm>
            <a:off x="9506570" y="2768560"/>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6B8F051A-FF2D-48DD-8094-DC49AF2ED9D6}"/>
              </a:ext>
            </a:extLst>
          </p:cNvPr>
          <p:cNvSpPr/>
          <p:nvPr/>
        </p:nvSpPr>
        <p:spPr>
          <a:xfrm>
            <a:off x="8771781" y="3922752"/>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D3E3D25B-FB8B-475C-B441-73F774698572}"/>
              </a:ext>
            </a:extLst>
          </p:cNvPr>
          <p:cNvSpPr/>
          <p:nvPr/>
        </p:nvSpPr>
        <p:spPr>
          <a:xfrm>
            <a:off x="9053367" y="3922752"/>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30F25097-6731-414B-A7B7-A481FD900941}"/>
              </a:ext>
            </a:extLst>
          </p:cNvPr>
          <p:cNvSpPr/>
          <p:nvPr/>
        </p:nvSpPr>
        <p:spPr>
          <a:xfrm>
            <a:off x="5465864" y="3959939"/>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AF70C4EB-0B83-433C-AA02-1C39061710EF}"/>
              </a:ext>
            </a:extLst>
          </p:cNvPr>
          <p:cNvSpPr/>
          <p:nvPr/>
        </p:nvSpPr>
        <p:spPr>
          <a:xfrm>
            <a:off x="5747450" y="3959939"/>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FA86BEA3-D620-4999-B675-2D8A8307CDDC}"/>
              </a:ext>
            </a:extLst>
          </p:cNvPr>
          <p:cNvSpPr/>
          <p:nvPr/>
        </p:nvSpPr>
        <p:spPr>
          <a:xfrm>
            <a:off x="10401049" y="392878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Oval 36">
            <a:extLst>
              <a:ext uri="{FF2B5EF4-FFF2-40B4-BE49-F238E27FC236}">
                <a16:creationId xmlns:a16="http://schemas.microsoft.com/office/drawing/2014/main" id="{27D2F56D-1278-406E-B1C4-B675B18CE558}"/>
              </a:ext>
            </a:extLst>
          </p:cNvPr>
          <p:cNvSpPr/>
          <p:nvPr/>
        </p:nvSpPr>
        <p:spPr>
          <a:xfrm>
            <a:off x="10682635" y="392878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a:extLst>
              <a:ext uri="{FF2B5EF4-FFF2-40B4-BE49-F238E27FC236}">
                <a16:creationId xmlns:a16="http://schemas.microsoft.com/office/drawing/2014/main" id="{2D841D7C-914E-4264-9A35-AD74D5762D56}"/>
              </a:ext>
            </a:extLst>
          </p:cNvPr>
          <p:cNvSpPr/>
          <p:nvPr/>
        </p:nvSpPr>
        <p:spPr>
          <a:xfrm>
            <a:off x="1712191" y="1950324"/>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39" name="Oval 38">
            <a:extLst>
              <a:ext uri="{FF2B5EF4-FFF2-40B4-BE49-F238E27FC236}">
                <a16:creationId xmlns:a16="http://schemas.microsoft.com/office/drawing/2014/main" id="{177E18EC-34B7-455A-9DA1-A610D47E3DAE}"/>
              </a:ext>
            </a:extLst>
          </p:cNvPr>
          <p:cNvSpPr/>
          <p:nvPr/>
        </p:nvSpPr>
        <p:spPr>
          <a:xfrm>
            <a:off x="1712191" y="2327318"/>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4DC284FB-4F4F-42B4-86C8-1C204FCE7BCC}"/>
              </a:ext>
            </a:extLst>
          </p:cNvPr>
          <p:cNvSpPr/>
          <p:nvPr/>
        </p:nvSpPr>
        <p:spPr>
          <a:xfrm>
            <a:off x="1712191" y="2682483"/>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Oval 40">
            <a:extLst>
              <a:ext uri="{FF2B5EF4-FFF2-40B4-BE49-F238E27FC236}">
                <a16:creationId xmlns:a16="http://schemas.microsoft.com/office/drawing/2014/main" id="{7A41102D-F231-4622-ACDD-785970065F81}"/>
              </a:ext>
            </a:extLst>
          </p:cNvPr>
          <p:cNvSpPr/>
          <p:nvPr/>
        </p:nvSpPr>
        <p:spPr>
          <a:xfrm>
            <a:off x="1712191" y="3074589"/>
            <a:ext cx="153797" cy="1619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Oval 41">
            <a:extLst>
              <a:ext uri="{FF2B5EF4-FFF2-40B4-BE49-F238E27FC236}">
                <a16:creationId xmlns:a16="http://schemas.microsoft.com/office/drawing/2014/main" id="{569EDD99-402E-44B0-8CC8-460E83094348}"/>
              </a:ext>
            </a:extLst>
          </p:cNvPr>
          <p:cNvSpPr/>
          <p:nvPr/>
        </p:nvSpPr>
        <p:spPr>
          <a:xfrm>
            <a:off x="1316358" y="3959474"/>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3" name="Oval 42">
            <a:extLst>
              <a:ext uri="{FF2B5EF4-FFF2-40B4-BE49-F238E27FC236}">
                <a16:creationId xmlns:a16="http://schemas.microsoft.com/office/drawing/2014/main" id="{7630F8A2-D78D-40AE-B253-1FFF71288039}"/>
              </a:ext>
            </a:extLst>
          </p:cNvPr>
          <p:cNvSpPr/>
          <p:nvPr/>
        </p:nvSpPr>
        <p:spPr>
          <a:xfrm>
            <a:off x="1597944" y="395947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a:extLst>
              <a:ext uri="{FF2B5EF4-FFF2-40B4-BE49-F238E27FC236}">
                <a16:creationId xmlns:a16="http://schemas.microsoft.com/office/drawing/2014/main" id="{FD87DC64-3101-4459-86CB-F992604365A3}"/>
              </a:ext>
            </a:extLst>
          </p:cNvPr>
          <p:cNvSpPr/>
          <p:nvPr/>
        </p:nvSpPr>
        <p:spPr>
          <a:xfrm>
            <a:off x="2132866" y="3959474"/>
            <a:ext cx="153797" cy="1619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Oval 44">
            <a:extLst>
              <a:ext uri="{FF2B5EF4-FFF2-40B4-BE49-F238E27FC236}">
                <a16:creationId xmlns:a16="http://schemas.microsoft.com/office/drawing/2014/main" id="{68DD33CA-9216-4B32-8708-22A902C011E5}"/>
              </a:ext>
            </a:extLst>
          </p:cNvPr>
          <p:cNvSpPr/>
          <p:nvPr/>
        </p:nvSpPr>
        <p:spPr>
          <a:xfrm>
            <a:off x="2414452" y="395947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Oval 45">
            <a:extLst>
              <a:ext uri="{FF2B5EF4-FFF2-40B4-BE49-F238E27FC236}">
                <a16:creationId xmlns:a16="http://schemas.microsoft.com/office/drawing/2014/main" id="{5CC89368-19B8-426A-8DD0-807F4B67C390}"/>
              </a:ext>
            </a:extLst>
          </p:cNvPr>
          <p:cNvSpPr/>
          <p:nvPr/>
        </p:nvSpPr>
        <p:spPr>
          <a:xfrm>
            <a:off x="2887322" y="3951576"/>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7" name="Oval 46">
            <a:extLst>
              <a:ext uri="{FF2B5EF4-FFF2-40B4-BE49-F238E27FC236}">
                <a16:creationId xmlns:a16="http://schemas.microsoft.com/office/drawing/2014/main" id="{1F5187BC-9438-4C24-8695-114B856CB6CC}"/>
              </a:ext>
            </a:extLst>
          </p:cNvPr>
          <p:cNvSpPr/>
          <p:nvPr/>
        </p:nvSpPr>
        <p:spPr>
          <a:xfrm>
            <a:off x="3168908" y="3951576"/>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8" name="TextBox 47">
            <a:extLst>
              <a:ext uri="{FF2B5EF4-FFF2-40B4-BE49-F238E27FC236}">
                <a16:creationId xmlns:a16="http://schemas.microsoft.com/office/drawing/2014/main" id="{D5FE8629-E81E-4A6C-9234-9AEB022F6F31}"/>
              </a:ext>
            </a:extLst>
          </p:cNvPr>
          <p:cNvSpPr txBox="1"/>
          <p:nvPr/>
        </p:nvSpPr>
        <p:spPr>
          <a:xfrm>
            <a:off x="2797972" y="2970885"/>
            <a:ext cx="301686" cy="369332"/>
          </a:xfrm>
          <a:prstGeom prst="rect">
            <a:avLst/>
          </a:prstGeom>
          <a:noFill/>
        </p:spPr>
        <p:txBody>
          <a:bodyPr wrap="square" rtlCol="0">
            <a:spAutoFit/>
          </a:bodyPr>
          <a:lstStyle/>
          <a:p>
            <a:r>
              <a:rPr lang="en-US" dirty="0"/>
              <a:t>3</a:t>
            </a:r>
          </a:p>
        </p:txBody>
      </p:sp>
      <p:sp>
        <p:nvSpPr>
          <p:cNvPr id="52" name="Oval 51">
            <a:extLst>
              <a:ext uri="{FF2B5EF4-FFF2-40B4-BE49-F238E27FC236}">
                <a16:creationId xmlns:a16="http://schemas.microsoft.com/office/drawing/2014/main" id="{C4F99D75-5C4C-411A-85DC-D33CEF3BDDF7}"/>
              </a:ext>
            </a:extLst>
          </p:cNvPr>
          <p:cNvSpPr/>
          <p:nvPr/>
        </p:nvSpPr>
        <p:spPr>
          <a:xfrm>
            <a:off x="9220381" y="2777065"/>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a:extLst>
              <a:ext uri="{FF2B5EF4-FFF2-40B4-BE49-F238E27FC236}">
                <a16:creationId xmlns:a16="http://schemas.microsoft.com/office/drawing/2014/main" id="{2DD1ED62-DD70-484A-B4B9-6131CBB2294C}"/>
              </a:ext>
            </a:extLst>
          </p:cNvPr>
          <p:cNvSpPr/>
          <p:nvPr/>
        </p:nvSpPr>
        <p:spPr>
          <a:xfrm>
            <a:off x="9501967" y="2777065"/>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a:extLst>
              <a:ext uri="{FF2B5EF4-FFF2-40B4-BE49-F238E27FC236}">
                <a16:creationId xmlns:a16="http://schemas.microsoft.com/office/drawing/2014/main" id="{40964CE6-9576-4482-A5F0-A487ED282DB9}"/>
              </a:ext>
            </a:extLst>
          </p:cNvPr>
          <p:cNvSpPr txBox="1"/>
          <p:nvPr/>
        </p:nvSpPr>
        <p:spPr>
          <a:xfrm>
            <a:off x="2057347" y="3450307"/>
            <a:ext cx="686791" cy="369332"/>
          </a:xfrm>
          <a:prstGeom prst="rect">
            <a:avLst/>
          </a:prstGeom>
          <a:noFill/>
        </p:spPr>
        <p:txBody>
          <a:bodyPr wrap="none" rtlCol="0">
            <a:spAutoFit/>
          </a:bodyPr>
          <a:lstStyle/>
          <a:p>
            <a:r>
              <a:rPr lang="en-US" dirty="0"/>
              <a:t>Stash</a:t>
            </a:r>
          </a:p>
        </p:txBody>
      </p:sp>
      <p:cxnSp>
        <p:nvCxnSpPr>
          <p:cNvPr id="55" name="Straight Connector 54">
            <a:extLst>
              <a:ext uri="{FF2B5EF4-FFF2-40B4-BE49-F238E27FC236}">
                <a16:creationId xmlns:a16="http://schemas.microsoft.com/office/drawing/2014/main" id="{37A4AAC1-99FF-484F-89B3-C644A9E35AFE}"/>
              </a:ext>
            </a:extLst>
          </p:cNvPr>
          <p:cNvCxnSpPr>
            <a:cxnSpLocks/>
          </p:cNvCxnSpPr>
          <p:nvPr/>
        </p:nvCxnSpPr>
        <p:spPr>
          <a:xfrm>
            <a:off x="4371975" y="1253273"/>
            <a:ext cx="0" cy="4089916"/>
          </a:xfrm>
          <a:prstGeom prst="line">
            <a:avLst/>
          </a:prstGeom>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C0597FC7-38B0-4A4B-ADFB-E904906C2F47}"/>
              </a:ext>
            </a:extLst>
          </p:cNvPr>
          <p:cNvSpPr txBox="1"/>
          <p:nvPr/>
        </p:nvSpPr>
        <p:spPr>
          <a:xfrm>
            <a:off x="7646268" y="1034735"/>
            <a:ext cx="785664" cy="369332"/>
          </a:xfrm>
          <a:prstGeom prst="rect">
            <a:avLst/>
          </a:prstGeom>
          <a:noFill/>
        </p:spPr>
        <p:txBody>
          <a:bodyPr wrap="none" rtlCol="0">
            <a:spAutoFit/>
          </a:bodyPr>
          <a:lstStyle/>
          <a:p>
            <a:r>
              <a:rPr lang="en-US" dirty="0"/>
              <a:t>Server</a:t>
            </a:r>
          </a:p>
        </p:txBody>
      </p:sp>
      <p:sp>
        <p:nvSpPr>
          <p:cNvPr id="58" name="TextBox 57">
            <a:extLst>
              <a:ext uri="{FF2B5EF4-FFF2-40B4-BE49-F238E27FC236}">
                <a16:creationId xmlns:a16="http://schemas.microsoft.com/office/drawing/2014/main" id="{59B57337-0FBC-4286-B343-0287C489A7EA}"/>
              </a:ext>
            </a:extLst>
          </p:cNvPr>
          <p:cNvSpPr txBox="1"/>
          <p:nvPr/>
        </p:nvSpPr>
        <p:spPr>
          <a:xfrm>
            <a:off x="1978274" y="1094580"/>
            <a:ext cx="893514" cy="369332"/>
          </a:xfrm>
          <a:prstGeom prst="rect">
            <a:avLst/>
          </a:prstGeom>
          <a:noFill/>
        </p:spPr>
        <p:txBody>
          <a:bodyPr wrap="none" rtlCol="0">
            <a:spAutoFit/>
          </a:bodyPr>
          <a:lstStyle/>
          <a:p>
            <a:r>
              <a:rPr lang="en-US" dirty="0"/>
              <a:t>Enclave</a:t>
            </a:r>
          </a:p>
        </p:txBody>
      </p:sp>
      <p:sp>
        <p:nvSpPr>
          <p:cNvPr id="59" name="TextBox 58">
            <a:extLst>
              <a:ext uri="{FF2B5EF4-FFF2-40B4-BE49-F238E27FC236}">
                <a16:creationId xmlns:a16="http://schemas.microsoft.com/office/drawing/2014/main" id="{B5C06DCA-E736-4688-A9D4-22D3E7275A17}"/>
              </a:ext>
            </a:extLst>
          </p:cNvPr>
          <p:cNvSpPr txBox="1"/>
          <p:nvPr/>
        </p:nvSpPr>
        <p:spPr>
          <a:xfrm>
            <a:off x="7146937" y="1034735"/>
            <a:ext cx="1974002" cy="369332"/>
          </a:xfrm>
          <a:prstGeom prst="rect">
            <a:avLst/>
          </a:prstGeom>
          <a:noFill/>
        </p:spPr>
        <p:txBody>
          <a:bodyPr wrap="none" rtlCol="0">
            <a:spAutoFit/>
          </a:bodyPr>
          <a:lstStyle/>
          <a:p>
            <a:r>
              <a:rPr lang="en-US" dirty="0"/>
              <a:t>Untrusted memory</a:t>
            </a:r>
          </a:p>
        </p:txBody>
      </p:sp>
      <p:sp>
        <p:nvSpPr>
          <p:cNvPr id="60" name="Rectangle 59">
            <a:extLst>
              <a:ext uri="{FF2B5EF4-FFF2-40B4-BE49-F238E27FC236}">
                <a16:creationId xmlns:a16="http://schemas.microsoft.com/office/drawing/2014/main" id="{5D62E66F-16AB-4B61-973B-E589E455F7FE}"/>
              </a:ext>
            </a:extLst>
          </p:cNvPr>
          <p:cNvSpPr/>
          <p:nvPr/>
        </p:nvSpPr>
        <p:spPr>
          <a:xfrm>
            <a:off x="1490334" y="4576420"/>
            <a:ext cx="1930286" cy="5730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cs typeface="Calibri"/>
              </a:rPr>
              <a:t>ORAM controller</a:t>
            </a:r>
            <a:endParaRPr lang="en-US"/>
          </a:p>
        </p:txBody>
      </p:sp>
      <p:cxnSp>
        <p:nvCxnSpPr>
          <p:cNvPr id="61" name="Connector: Curved 60">
            <a:extLst>
              <a:ext uri="{FF2B5EF4-FFF2-40B4-BE49-F238E27FC236}">
                <a16:creationId xmlns:a16="http://schemas.microsoft.com/office/drawing/2014/main" id="{16F8784A-AF95-405F-978E-748BAC002304}"/>
              </a:ext>
            </a:extLst>
          </p:cNvPr>
          <p:cNvCxnSpPr>
            <a:cxnSpLocks/>
          </p:cNvCxnSpPr>
          <p:nvPr/>
        </p:nvCxnSpPr>
        <p:spPr>
          <a:xfrm rot="10800000" flipH="1" flipV="1">
            <a:off x="1238055" y="2445090"/>
            <a:ext cx="264583" cy="2417857"/>
          </a:xfrm>
          <a:prstGeom prst="curvedConnector3">
            <a:avLst>
              <a:gd name="adj1" fmla="val -135000"/>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3C1446F0-A13A-468B-A078-E066A2722E10}"/>
              </a:ext>
            </a:extLst>
          </p:cNvPr>
          <p:cNvCxnSpPr>
            <a:stCxn id="4" idx="2"/>
          </p:cNvCxnSpPr>
          <p:nvPr/>
        </p:nvCxnSpPr>
        <p:spPr>
          <a:xfrm flipH="1">
            <a:off x="2383610" y="4317222"/>
            <a:ext cx="7901" cy="2686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72" name="Picture 71">
            <a:extLst>
              <a:ext uri="{FF2B5EF4-FFF2-40B4-BE49-F238E27FC236}">
                <a16:creationId xmlns:a16="http://schemas.microsoft.com/office/drawing/2014/main" id="{D5B6625B-C362-488D-B81A-40BCA494DC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4492" y="587847"/>
            <a:ext cx="425823" cy="425823"/>
          </a:xfrm>
          <a:prstGeom prst="rect">
            <a:avLst/>
          </a:prstGeom>
        </p:spPr>
      </p:pic>
      <p:sp>
        <p:nvSpPr>
          <p:cNvPr id="73" name="Slide Number Placeholder 72">
            <a:extLst>
              <a:ext uri="{FF2B5EF4-FFF2-40B4-BE49-F238E27FC236}">
                <a16:creationId xmlns:a16="http://schemas.microsoft.com/office/drawing/2014/main" id="{678D3B9F-FEE8-412B-B846-5E59B406ED92}"/>
              </a:ext>
            </a:extLst>
          </p:cNvPr>
          <p:cNvSpPr>
            <a:spLocks noGrp="1"/>
          </p:cNvSpPr>
          <p:nvPr>
            <p:ph type="sldNum" sz="quarter" idx="12"/>
          </p:nvPr>
        </p:nvSpPr>
        <p:spPr/>
        <p:txBody>
          <a:bodyPr/>
          <a:lstStyle/>
          <a:p>
            <a:fld id="{E1AD3BE5-6F71-4985-99C8-2D8D33AAA18A}" type="slidenum">
              <a:rPr lang="en-US" smtClean="0"/>
              <a:t>11</a:t>
            </a:fld>
            <a:endParaRPr lang="en-US"/>
          </a:p>
        </p:txBody>
      </p:sp>
    </p:spTree>
    <p:extLst>
      <p:ext uri="{BB962C8B-B14F-4D97-AF65-F5344CB8AC3E}">
        <p14:creationId xmlns:p14="http://schemas.microsoft.com/office/powerpoint/2010/main" val="413852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p:bldP spid="56"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FFA1-13BD-4398-9AEE-3D55E0FA8C0F}"/>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Challenges</a:t>
            </a:r>
          </a:p>
        </p:txBody>
      </p:sp>
      <p:sp>
        <p:nvSpPr>
          <p:cNvPr id="3" name="Content Placeholder 2">
            <a:extLst>
              <a:ext uri="{FF2B5EF4-FFF2-40B4-BE49-F238E27FC236}">
                <a16:creationId xmlns:a16="http://schemas.microsoft.com/office/drawing/2014/main" id="{72B82DD3-C95D-4320-8259-F58EFE898043}"/>
              </a:ext>
            </a:extLst>
          </p:cNvPr>
          <p:cNvSpPr>
            <a:spLocks noGrp="1"/>
          </p:cNvSpPr>
          <p:nvPr>
            <p:ph idx="1"/>
          </p:nvPr>
        </p:nvSpPr>
        <p:spPr/>
        <p:txBody>
          <a:bodyPr vert="horz" lIns="91440" tIns="45720" rIns="91440" bIns="45720" rtlCol="0" anchor="t">
            <a:normAutofit/>
          </a:bodyPr>
          <a:lstStyle/>
          <a:p>
            <a:r>
              <a:rPr lang="en-US" dirty="0">
                <a:latin typeface="Cambria Math" panose="02040503050406030204" pitchFamily="18" charset="0"/>
                <a:ea typeface="Cambria Math" panose="02040503050406030204" pitchFamily="18" charset="0"/>
              </a:rPr>
              <a:t>Combining ORAM and TEE as solution for blockchain introduces several challenges: </a:t>
            </a:r>
          </a:p>
          <a:p>
            <a:pPr lvl="1"/>
            <a:r>
              <a:rPr lang="en-US" dirty="0">
                <a:latin typeface="Cambria Math" panose="02040503050406030204" pitchFamily="18" charset="0"/>
                <a:ea typeface="Cambria Math" panose="02040503050406030204" pitchFamily="18" charset="0"/>
              </a:rPr>
              <a:t>ORAM storage blowup</a:t>
            </a:r>
          </a:p>
          <a:p>
            <a:pPr lvl="1"/>
            <a:r>
              <a:rPr lang="en-US" dirty="0">
                <a:latin typeface="Cambria Math" panose="02040503050406030204" pitchFamily="18" charset="0"/>
                <a:ea typeface="Cambria Math" panose="02040503050406030204" pitchFamily="18" charset="0"/>
              </a:rPr>
              <a:t>Lack of concurrency</a:t>
            </a:r>
          </a:p>
          <a:p>
            <a:pPr lvl="1"/>
            <a:r>
              <a:rPr lang="en-US" dirty="0">
                <a:latin typeface="Cambria Math" panose="02040503050406030204" pitchFamily="18" charset="0"/>
                <a:ea typeface="Cambria Math" panose="02040503050406030204" pitchFamily="18" charset="0"/>
              </a:rPr>
              <a:t>Mapping between address and ORAM block id</a:t>
            </a:r>
          </a:p>
          <a:p>
            <a:pPr lvl="1"/>
            <a:r>
              <a:rPr lang="en-US" dirty="0">
                <a:latin typeface="Cambria Math" panose="02040503050406030204" pitchFamily="18" charset="0"/>
                <a:ea typeface="Cambria Math" panose="02040503050406030204" pitchFamily="18" charset="0"/>
              </a:rPr>
              <a:t>Several limitations of Intel SGX such as limited secure memory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F2921355-FDE0-439E-A3BB-6427D04BD950}"/>
              </a:ext>
            </a:extLst>
          </p:cNvPr>
          <p:cNvSpPr>
            <a:spLocks noGrp="1"/>
          </p:cNvSpPr>
          <p:nvPr>
            <p:ph type="sldNum" sz="quarter" idx="12"/>
          </p:nvPr>
        </p:nvSpPr>
        <p:spPr/>
        <p:txBody>
          <a:bodyPr/>
          <a:lstStyle/>
          <a:p>
            <a:fld id="{E1AD3BE5-6F71-4985-99C8-2D8D33AAA18A}" type="slidenum">
              <a:rPr lang="en-US" smtClean="0"/>
              <a:t>12</a:t>
            </a:fld>
            <a:endParaRPr lang="en-US"/>
          </a:p>
        </p:txBody>
      </p:sp>
    </p:spTree>
    <p:extLst>
      <p:ext uri="{BB962C8B-B14F-4D97-AF65-F5344CB8AC3E}">
        <p14:creationId xmlns:p14="http://schemas.microsoft.com/office/powerpoint/2010/main" val="134098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2A28-E78F-4A2A-A43B-6ED2840B5B04}"/>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Challenge 1: ORAM Storage overhead</a:t>
            </a:r>
          </a:p>
        </p:txBody>
      </p:sp>
      <p:sp>
        <p:nvSpPr>
          <p:cNvPr id="3" name="Content Placeholder 2">
            <a:extLst>
              <a:ext uri="{FF2B5EF4-FFF2-40B4-BE49-F238E27FC236}">
                <a16:creationId xmlns:a16="http://schemas.microsoft.com/office/drawing/2014/main" id="{24FCD4A9-95B1-4667-B958-77A7F25CD144}"/>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Using ORAM incurs a constant storage blowup: 8x for Path-ORAM, 4x for Circuit ORAM.</a:t>
            </a:r>
          </a:p>
          <a:p>
            <a:r>
              <a:rPr lang="en-US" dirty="0">
                <a:latin typeface="Cambria Math" panose="02040503050406030204" pitchFamily="18" charset="0"/>
                <a:ea typeface="Cambria Math" panose="02040503050406030204" pitchFamily="18" charset="0"/>
              </a:rPr>
              <a:t>Storing Bitcoin Blockchain into ORAM tree results 2TB of blockchain data in a tree structure.</a:t>
            </a:r>
          </a:p>
          <a:p>
            <a:endParaRPr lang="en-US" dirty="0"/>
          </a:p>
          <a:p>
            <a:endParaRPr lang="en-US" dirty="0"/>
          </a:p>
        </p:txBody>
      </p:sp>
      <p:sp>
        <p:nvSpPr>
          <p:cNvPr id="4" name="Slide Number Placeholder 3">
            <a:extLst>
              <a:ext uri="{FF2B5EF4-FFF2-40B4-BE49-F238E27FC236}">
                <a16:creationId xmlns:a16="http://schemas.microsoft.com/office/drawing/2014/main" id="{9410F09B-4AB9-4A50-B73F-108D2395CF33}"/>
              </a:ext>
            </a:extLst>
          </p:cNvPr>
          <p:cNvSpPr>
            <a:spLocks noGrp="1"/>
          </p:cNvSpPr>
          <p:nvPr>
            <p:ph type="sldNum" sz="quarter" idx="12"/>
          </p:nvPr>
        </p:nvSpPr>
        <p:spPr/>
        <p:txBody>
          <a:bodyPr/>
          <a:lstStyle/>
          <a:p>
            <a:fld id="{E1AD3BE5-6F71-4985-99C8-2D8D33AAA18A}" type="slidenum">
              <a:rPr lang="en-US" smtClean="0"/>
              <a:t>13</a:t>
            </a:fld>
            <a:endParaRPr lang="en-US"/>
          </a:p>
        </p:txBody>
      </p:sp>
    </p:spTree>
    <p:extLst>
      <p:ext uri="{BB962C8B-B14F-4D97-AF65-F5344CB8AC3E}">
        <p14:creationId xmlns:p14="http://schemas.microsoft.com/office/powerpoint/2010/main" val="2846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E7AA-1C4E-4214-B24B-801572780031}"/>
              </a:ext>
            </a:extLst>
          </p:cNvPr>
          <p:cNvSpPr>
            <a:spLocks noGrp="1"/>
          </p:cNvSpPr>
          <p:nvPr>
            <p:ph type="title"/>
          </p:nvPr>
        </p:nvSpPr>
        <p:spPr>
          <a:xfrm>
            <a:off x="434788" y="239386"/>
            <a:ext cx="10515600" cy="1325563"/>
          </a:xfrm>
        </p:spPr>
        <p:txBody>
          <a:bodyPr/>
          <a:lstStyle/>
          <a:p>
            <a:r>
              <a:rPr lang="en-US" dirty="0">
                <a:latin typeface="Cambria Math" panose="02040503050406030204" pitchFamily="18" charset="0"/>
                <a:ea typeface="Cambria Math" panose="02040503050406030204" pitchFamily="18" charset="0"/>
              </a:rPr>
              <a:t>Solution for Storage blow up</a:t>
            </a:r>
          </a:p>
        </p:txBody>
      </p:sp>
      <p:sp>
        <p:nvSpPr>
          <p:cNvPr id="16" name="TextBox 15">
            <a:extLst>
              <a:ext uri="{FF2B5EF4-FFF2-40B4-BE49-F238E27FC236}">
                <a16:creationId xmlns:a16="http://schemas.microsoft.com/office/drawing/2014/main" id="{E409904C-4A7E-407C-93BD-771E1AE6CF77}"/>
              </a:ext>
            </a:extLst>
          </p:cNvPr>
          <p:cNvSpPr txBox="1"/>
          <p:nvPr/>
        </p:nvSpPr>
        <p:spPr>
          <a:xfrm>
            <a:off x="619124" y="1380283"/>
            <a:ext cx="10031333" cy="861774"/>
          </a:xfrm>
          <a:prstGeom prst="rect">
            <a:avLst/>
          </a:prstGeom>
          <a:noFill/>
        </p:spPr>
        <p:txBody>
          <a:bodyPr wrap="square" rtlCol="0">
            <a:spAutoFit/>
          </a:bodyPr>
          <a:lstStyle/>
          <a:p>
            <a:pPr marL="342900" indent="-342900">
              <a:buFont typeface="Arial" panose="020B0604020202020204" pitchFamily="34" charset="0"/>
              <a:buChar char="•"/>
            </a:pPr>
            <a:r>
              <a:rPr lang="en-US" sz="2500" dirty="0">
                <a:latin typeface="Cambria Math" panose="02040503050406030204" pitchFamily="18" charset="0"/>
                <a:ea typeface="Cambria Math" panose="02040503050406030204" pitchFamily="18" charset="0"/>
              </a:rPr>
              <a:t> Securing oblivious accesses to the Unspent Transaction Outputs (UTXOs) set is sufficient </a:t>
            </a:r>
          </a:p>
        </p:txBody>
      </p:sp>
      <p:sp>
        <p:nvSpPr>
          <p:cNvPr id="19" name="Rectangle 18">
            <a:extLst>
              <a:ext uri="{FF2B5EF4-FFF2-40B4-BE49-F238E27FC236}">
                <a16:creationId xmlns:a16="http://schemas.microsoft.com/office/drawing/2014/main" id="{DC5C1E15-49BB-4DBB-9BE1-EB4FCF7A6AB9}"/>
              </a:ext>
            </a:extLst>
          </p:cNvPr>
          <p:cNvSpPr/>
          <p:nvPr/>
        </p:nvSpPr>
        <p:spPr>
          <a:xfrm>
            <a:off x="1647825" y="2705846"/>
            <a:ext cx="3143250" cy="1514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D58715C-E8A3-42C0-9632-C9B5E1938765}"/>
              </a:ext>
            </a:extLst>
          </p:cNvPr>
          <p:cNvSpPr/>
          <p:nvPr/>
        </p:nvSpPr>
        <p:spPr>
          <a:xfrm>
            <a:off x="1771650" y="3174255"/>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input</a:t>
            </a:r>
          </a:p>
        </p:txBody>
      </p:sp>
      <p:sp>
        <p:nvSpPr>
          <p:cNvPr id="26" name="Rectangle 25">
            <a:extLst>
              <a:ext uri="{FF2B5EF4-FFF2-40B4-BE49-F238E27FC236}">
                <a16:creationId xmlns:a16="http://schemas.microsoft.com/office/drawing/2014/main" id="{CFF22436-2DC2-4BE0-90AC-4EC751F19F60}"/>
              </a:ext>
            </a:extLst>
          </p:cNvPr>
          <p:cNvSpPr/>
          <p:nvPr/>
        </p:nvSpPr>
        <p:spPr>
          <a:xfrm>
            <a:off x="1771650" y="3697288"/>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input</a:t>
            </a:r>
          </a:p>
        </p:txBody>
      </p:sp>
      <p:sp>
        <p:nvSpPr>
          <p:cNvPr id="21" name="TextBox 20">
            <a:extLst>
              <a:ext uri="{FF2B5EF4-FFF2-40B4-BE49-F238E27FC236}">
                <a16:creationId xmlns:a16="http://schemas.microsoft.com/office/drawing/2014/main" id="{61C06775-42FA-4325-8AD1-7EF7C8672667}"/>
              </a:ext>
            </a:extLst>
          </p:cNvPr>
          <p:cNvSpPr txBox="1"/>
          <p:nvPr/>
        </p:nvSpPr>
        <p:spPr>
          <a:xfrm>
            <a:off x="2714625" y="2705846"/>
            <a:ext cx="1241109" cy="369332"/>
          </a:xfrm>
          <a:prstGeom prst="rect">
            <a:avLst/>
          </a:prstGeom>
          <a:noFill/>
        </p:spPr>
        <p:txBody>
          <a:bodyPr wrap="none" rtlCol="0">
            <a:spAutoFit/>
          </a:bodyPr>
          <a:lstStyle/>
          <a:p>
            <a:r>
              <a:rPr lang="en-US" dirty="0"/>
              <a:t>transaction</a:t>
            </a:r>
          </a:p>
        </p:txBody>
      </p:sp>
      <p:sp>
        <p:nvSpPr>
          <p:cNvPr id="28" name="Rectangle 27">
            <a:extLst>
              <a:ext uri="{FF2B5EF4-FFF2-40B4-BE49-F238E27FC236}">
                <a16:creationId xmlns:a16="http://schemas.microsoft.com/office/drawing/2014/main" id="{3CE0CA6A-A053-462E-89DF-49593D7D28CA}"/>
              </a:ext>
            </a:extLst>
          </p:cNvPr>
          <p:cNvSpPr/>
          <p:nvPr/>
        </p:nvSpPr>
        <p:spPr>
          <a:xfrm>
            <a:off x="3695700" y="3169779"/>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a:t>
            </a:r>
          </a:p>
        </p:txBody>
      </p:sp>
      <p:sp>
        <p:nvSpPr>
          <p:cNvPr id="29" name="Rectangle 28">
            <a:extLst>
              <a:ext uri="{FF2B5EF4-FFF2-40B4-BE49-F238E27FC236}">
                <a16:creationId xmlns:a16="http://schemas.microsoft.com/office/drawing/2014/main" id="{02F1636C-3B1E-4E31-8A6D-D2B184C10B59}"/>
              </a:ext>
            </a:extLst>
          </p:cNvPr>
          <p:cNvSpPr/>
          <p:nvPr/>
        </p:nvSpPr>
        <p:spPr>
          <a:xfrm>
            <a:off x="3695700" y="3713624"/>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a:t>
            </a:r>
          </a:p>
        </p:txBody>
      </p:sp>
      <p:sp>
        <p:nvSpPr>
          <p:cNvPr id="30" name="Rectangle 29">
            <a:extLst>
              <a:ext uri="{FF2B5EF4-FFF2-40B4-BE49-F238E27FC236}">
                <a16:creationId xmlns:a16="http://schemas.microsoft.com/office/drawing/2014/main" id="{B1F1A012-80A0-4EB6-AC67-B9C3F1A7C150}"/>
              </a:ext>
            </a:extLst>
          </p:cNvPr>
          <p:cNvSpPr/>
          <p:nvPr/>
        </p:nvSpPr>
        <p:spPr>
          <a:xfrm>
            <a:off x="5267325" y="2705846"/>
            <a:ext cx="3143250" cy="1514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1EE527A-4808-4AC1-A632-56DBA2D6EAA1}"/>
              </a:ext>
            </a:extLst>
          </p:cNvPr>
          <p:cNvSpPr/>
          <p:nvPr/>
        </p:nvSpPr>
        <p:spPr>
          <a:xfrm>
            <a:off x="5391150" y="3174255"/>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input</a:t>
            </a:r>
          </a:p>
        </p:txBody>
      </p:sp>
      <p:sp>
        <p:nvSpPr>
          <p:cNvPr id="33" name="TextBox 32">
            <a:extLst>
              <a:ext uri="{FF2B5EF4-FFF2-40B4-BE49-F238E27FC236}">
                <a16:creationId xmlns:a16="http://schemas.microsoft.com/office/drawing/2014/main" id="{7AFECD81-687E-45CB-A04A-6DF7474DD25F}"/>
              </a:ext>
            </a:extLst>
          </p:cNvPr>
          <p:cNvSpPr txBox="1"/>
          <p:nvPr/>
        </p:nvSpPr>
        <p:spPr>
          <a:xfrm>
            <a:off x="6334125" y="2705846"/>
            <a:ext cx="1241109" cy="369332"/>
          </a:xfrm>
          <a:prstGeom prst="rect">
            <a:avLst/>
          </a:prstGeom>
          <a:noFill/>
        </p:spPr>
        <p:txBody>
          <a:bodyPr wrap="none" rtlCol="0">
            <a:spAutoFit/>
          </a:bodyPr>
          <a:lstStyle/>
          <a:p>
            <a:r>
              <a:rPr lang="en-US" dirty="0"/>
              <a:t>transaction</a:t>
            </a:r>
          </a:p>
        </p:txBody>
      </p:sp>
      <p:sp>
        <p:nvSpPr>
          <p:cNvPr id="34" name="Rectangle 33">
            <a:extLst>
              <a:ext uri="{FF2B5EF4-FFF2-40B4-BE49-F238E27FC236}">
                <a16:creationId xmlns:a16="http://schemas.microsoft.com/office/drawing/2014/main" id="{80919FE9-0E16-47A7-A55D-5C9BB7781CBB}"/>
              </a:ext>
            </a:extLst>
          </p:cNvPr>
          <p:cNvSpPr/>
          <p:nvPr/>
        </p:nvSpPr>
        <p:spPr>
          <a:xfrm>
            <a:off x="7315200" y="3169779"/>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a:t>
            </a:r>
          </a:p>
        </p:txBody>
      </p:sp>
      <p:sp>
        <p:nvSpPr>
          <p:cNvPr id="35" name="Rectangle 34">
            <a:extLst>
              <a:ext uri="{FF2B5EF4-FFF2-40B4-BE49-F238E27FC236}">
                <a16:creationId xmlns:a16="http://schemas.microsoft.com/office/drawing/2014/main" id="{6486123F-BC46-4F3F-B32A-D9790F927811}"/>
              </a:ext>
            </a:extLst>
          </p:cNvPr>
          <p:cNvSpPr/>
          <p:nvPr/>
        </p:nvSpPr>
        <p:spPr>
          <a:xfrm>
            <a:off x="7315200" y="3713624"/>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a:t>
            </a:r>
          </a:p>
        </p:txBody>
      </p:sp>
      <p:sp>
        <p:nvSpPr>
          <p:cNvPr id="36" name="Rectangle 35">
            <a:extLst>
              <a:ext uri="{FF2B5EF4-FFF2-40B4-BE49-F238E27FC236}">
                <a16:creationId xmlns:a16="http://schemas.microsoft.com/office/drawing/2014/main" id="{0B75CC27-FC07-432A-80A9-89CBACA7B1D9}"/>
              </a:ext>
            </a:extLst>
          </p:cNvPr>
          <p:cNvSpPr/>
          <p:nvPr/>
        </p:nvSpPr>
        <p:spPr>
          <a:xfrm>
            <a:off x="5267325" y="4697144"/>
            <a:ext cx="3143250" cy="1514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C14AF9-B767-490F-8C7C-D10342D3BB55}"/>
              </a:ext>
            </a:extLst>
          </p:cNvPr>
          <p:cNvSpPr/>
          <p:nvPr/>
        </p:nvSpPr>
        <p:spPr>
          <a:xfrm>
            <a:off x="5391150" y="5165553"/>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input</a:t>
            </a:r>
          </a:p>
        </p:txBody>
      </p:sp>
      <p:sp>
        <p:nvSpPr>
          <p:cNvPr id="39" name="TextBox 38">
            <a:extLst>
              <a:ext uri="{FF2B5EF4-FFF2-40B4-BE49-F238E27FC236}">
                <a16:creationId xmlns:a16="http://schemas.microsoft.com/office/drawing/2014/main" id="{B16B91C6-574B-46C8-BA27-D1EC1204753A}"/>
              </a:ext>
            </a:extLst>
          </p:cNvPr>
          <p:cNvSpPr txBox="1"/>
          <p:nvPr/>
        </p:nvSpPr>
        <p:spPr>
          <a:xfrm>
            <a:off x="6218395" y="4714895"/>
            <a:ext cx="1241109" cy="369332"/>
          </a:xfrm>
          <a:prstGeom prst="rect">
            <a:avLst/>
          </a:prstGeom>
          <a:noFill/>
        </p:spPr>
        <p:txBody>
          <a:bodyPr wrap="none" rtlCol="0">
            <a:spAutoFit/>
          </a:bodyPr>
          <a:lstStyle/>
          <a:p>
            <a:r>
              <a:rPr lang="en-US" dirty="0"/>
              <a:t>transaction</a:t>
            </a:r>
          </a:p>
        </p:txBody>
      </p:sp>
      <p:sp>
        <p:nvSpPr>
          <p:cNvPr id="40" name="Rectangle 39">
            <a:extLst>
              <a:ext uri="{FF2B5EF4-FFF2-40B4-BE49-F238E27FC236}">
                <a16:creationId xmlns:a16="http://schemas.microsoft.com/office/drawing/2014/main" id="{AAF5FEAD-8DF8-449B-8638-4E40A7C5BF7C}"/>
              </a:ext>
            </a:extLst>
          </p:cNvPr>
          <p:cNvSpPr/>
          <p:nvPr/>
        </p:nvSpPr>
        <p:spPr>
          <a:xfrm>
            <a:off x="7315200" y="5161077"/>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a:t>
            </a:r>
          </a:p>
        </p:txBody>
      </p:sp>
      <p:sp>
        <p:nvSpPr>
          <p:cNvPr id="41" name="Rectangle 40">
            <a:extLst>
              <a:ext uri="{FF2B5EF4-FFF2-40B4-BE49-F238E27FC236}">
                <a16:creationId xmlns:a16="http://schemas.microsoft.com/office/drawing/2014/main" id="{C9D74614-09FE-4A1C-981B-F2FB66A706AE}"/>
              </a:ext>
            </a:extLst>
          </p:cNvPr>
          <p:cNvSpPr/>
          <p:nvPr/>
        </p:nvSpPr>
        <p:spPr>
          <a:xfrm>
            <a:off x="7315200" y="5704922"/>
            <a:ext cx="857250"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output</a:t>
            </a:r>
          </a:p>
        </p:txBody>
      </p:sp>
      <p:cxnSp>
        <p:nvCxnSpPr>
          <p:cNvPr id="24" name="Straight Arrow Connector 23">
            <a:extLst>
              <a:ext uri="{FF2B5EF4-FFF2-40B4-BE49-F238E27FC236}">
                <a16:creationId xmlns:a16="http://schemas.microsoft.com/office/drawing/2014/main" id="{3EA534E8-B6B7-432F-9406-C8FCDB2B2131}"/>
              </a:ext>
            </a:extLst>
          </p:cNvPr>
          <p:cNvCxnSpPr>
            <a:stCxn id="28" idx="3"/>
            <a:endCxn id="31" idx="1"/>
          </p:cNvCxnSpPr>
          <p:nvPr/>
        </p:nvCxnSpPr>
        <p:spPr>
          <a:xfrm>
            <a:off x="4552950" y="3354445"/>
            <a:ext cx="838200" cy="4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BCC822F0-0AF9-4FD2-8088-909ED3D9EE41}"/>
              </a:ext>
            </a:extLst>
          </p:cNvPr>
          <p:cNvSpPr/>
          <p:nvPr/>
        </p:nvSpPr>
        <p:spPr>
          <a:xfrm>
            <a:off x="7315200" y="3723453"/>
            <a:ext cx="857250" cy="369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output</a:t>
            </a:r>
          </a:p>
        </p:txBody>
      </p:sp>
      <p:cxnSp>
        <p:nvCxnSpPr>
          <p:cNvPr id="27" name="Connector: Elbow 26">
            <a:extLst>
              <a:ext uri="{FF2B5EF4-FFF2-40B4-BE49-F238E27FC236}">
                <a16:creationId xmlns:a16="http://schemas.microsoft.com/office/drawing/2014/main" id="{2F897FC3-9D9B-44FD-8331-427ED199A283}"/>
              </a:ext>
            </a:extLst>
          </p:cNvPr>
          <p:cNvCxnSpPr>
            <a:stCxn id="29" idx="3"/>
            <a:endCxn id="37" idx="1"/>
          </p:cNvCxnSpPr>
          <p:nvPr/>
        </p:nvCxnSpPr>
        <p:spPr>
          <a:xfrm>
            <a:off x="4552950" y="3898290"/>
            <a:ext cx="838200" cy="1451929"/>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nector: Elbow 47">
            <a:extLst>
              <a:ext uri="{FF2B5EF4-FFF2-40B4-BE49-F238E27FC236}">
                <a16:creationId xmlns:a16="http://schemas.microsoft.com/office/drawing/2014/main" id="{73761EDE-21B6-400A-8782-C2F04A2FE7F5}"/>
              </a:ext>
            </a:extLst>
          </p:cNvPr>
          <p:cNvCxnSpPr>
            <a:stCxn id="34" idx="3"/>
          </p:cNvCxnSpPr>
          <p:nvPr/>
        </p:nvCxnSpPr>
        <p:spPr>
          <a:xfrm flipV="1">
            <a:off x="8172450" y="2521180"/>
            <a:ext cx="1057275" cy="83326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075815A8-2203-4352-B176-762962D3430B}"/>
              </a:ext>
            </a:extLst>
          </p:cNvPr>
          <p:cNvSpPr/>
          <p:nvPr/>
        </p:nvSpPr>
        <p:spPr>
          <a:xfrm>
            <a:off x="7315200" y="5704922"/>
            <a:ext cx="857250" cy="3693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output</a:t>
            </a:r>
          </a:p>
        </p:txBody>
      </p:sp>
      <p:cxnSp>
        <p:nvCxnSpPr>
          <p:cNvPr id="51" name="Connector: Elbow 50">
            <a:extLst>
              <a:ext uri="{FF2B5EF4-FFF2-40B4-BE49-F238E27FC236}">
                <a16:creationId xmlns:a16="http://schemas.microsoft.com/office/drawing/2014/main" id="{9AB1E52B-4226-4073-899C-DE79F776904B}"/>
              </a:ext>
            </a:extLst>
          </p:cNvPr>
          <p:cNvCxnSpPr>
            <a:stCxn id="40" idx="3"/>
          </p:cNvCxnSpPr>
          <p:nvPr/>
        </p:nvCxnSpPr>
        <p:spPr>
          <a:xfrm flipV="1">
            <a:off x="8172450" y="4899561"/>
            <a:ext cx="771525" cy="44618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0127B859-F0C4-413C-913D-832D670E7515}"/>
              </a:ext>
            </a:extLst>
          </p:cNvPr>
          <p:cNvSpPr>
            <a:spLocks noGrp="1"/>
          </p:cNvSpPr>
          <p:nvPr>
            <p:ph type="sldNum" sz="quarter" idx="12"/>
          </p:nvPr>
        </p:nvSpPr>
        <p:spPr/>
        <p:txBody>
          <a:bodyPr/>
          <a:lstStyle/>
          <a:p>
            <a:fld id="{E1AD3BE5-6F71-4985-99C8-2D8D33AAA18A}" type="slidenum">
              <a:rPr lang="en-US" smtClean="0"/>
              <a:t>14</a:t>
            </a:fld>
            <a:endParaRPr lang="en-US"/>
          </a:p>
        </p:txBody>
      </p:sp>
    </p:spTree>
    <p:extLst>
      <p:ext uri="{BB962C8B-B14F-4D97-AF65-F5344CB8AC3E}">
        <p14:creationId xmlns:p14="http://schemas.microsoft.com/office/powerpoint/2010/main" val="39360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2E4E-E4B8-4B94-861A-ED23558C7B21}"/>
              </a:ext>
            </a:extLst>
          </p:cNvPr>
          <p:cNvSpPr>
            <a:spLocks noGrp="1"/>
          </p:cNvSpPr>
          <p:nvPr>
            <p:ph type="title"/>
          </p:nvPr>
        </p:nvSpPr>
        <p:spPr/>
        <p:txBody>
          <a:bodyPr/>
          <a:lstStyle/>
          <a:p>
            <a:r>
              <a:rPr lang="en-US">
                <a:latin typeface="Cambria Math" panose="02040503050406030204" pitchFamily="18" charset="0"/>
                <a:ea typeface="Cambria Math" panose="02040503050406030204" pitchFamily="18" charset="0"/>
              </a:rPr>
              <a:t>Solution for Storage blow up</a:t>
            </a:r>
            <a:endParaRPr lang="en-US" dirty="0"/>
          </a:p>
        </p:txBody>
      </p:sp>
      <p:sp>
        <p:nvSpPr>
          <p:cNvPr id="3" name="Content Placeholder 2">
            <a:extLst>
              <a:ext uri="{FF2B5EF4-FFF2-40B4-BE49-F238E27FC236}">
                <a16:creationId xmlns:a16="http://schemas.microsoft.com/office/drawing/2014/main" id="{28ED3BC3-C61E-4749-99BF-BE9DA4F019F4}"/>
              </a:ext>
            </a:extLst>
          </p:cNvPr>
          <p:cNvSpPr>
            <a:spLocks noGrp="1"/>
          </p:cNvSpPr>
          <p:nvPr>
            <p:ph idx="1"/>
          </p:nvPr>
        </p:nvSpPr>
        <p:spPr>
          <a:xfrm>
            <a:off x="838200" y="1825625"/>
            <a:ext cx="10515600" cy="4351338"/>
          </a:xfrm>
        </p:spPr>
        <p:txBody>
          <a:bodyPr/>
          <a:lstStyle/>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Intuition: the SGX should obliviously and securely update UTXOs set, and provides thin clients with oblivious access to this database. </a:t>
            </a:r>
          </a:p>
          <a:p>
            <a:r>
              <a:rPr lang="en-US" dirty="0">
                <a:latin typeface="Cambria Math" panose="02040503050406030204" pitchFamily="18" charset="0"/>
                <a:ea typeface="Cambria Math" panose="02040503050406030204" pitchFamily="18" charset="0"/>
              </a:rPr>
              <a:t>The size of the UTXO database is around 2.8GB. Therefore, the size of the ORAM tree is ~24GB for Path ORAM and ~12GB for Circuit ORAM. </a:t>
            </a:r>
          </a:p>
        </p:txBody>
      </p:sp>
      <p:sp>
        <p:nvSpPr>
          <p:cNvPr id="4" name="Slide Number Placeholder 3">
            <a:extLst>
              <a:ext uri="{FF2B5EF4-FFF2-40B4-BE49-F238E27FC236}">
                <a16:creationId xmlns:a16="http://schemas.microsoft.com/office/drawing/2014/main" id="{1583802B-0656-40F5-90B9-47BE97BEE3C6}"/>
              </a:ext>
            </a:extLst>
          </p:cNvPr>
          <p:cNvSpPr>
            <a:spLocks noGrp="1"/>
          </p:cNvSpPr>
          <p:nvPr>
            <p:ph type="sldNum" sz="quarter" idx="12"/>
          </p:nvPr>
        </p:nvSpPr>
        <p:spPr/>
        <p:txBody>
          <a:bodyPr/>
          <a:lstStyle/>
          <a:p>
            <a:fld id="{E1AD3BE5-6F71-4985-99C8-2D8D33AAA18A}" type="slidenum">
              <a:rPr lang="en-US" smtClean="0"/>
              <a:t>15</a:t>
            </a:fld>
            <a:endParaRPr lang="en-US"/>
          </a:p>
        </p:txBody>
      </p:sp>
    </p:spTree>
    <p:extLst>
      <p:ext uri="{BB962C8B-B14F-4D97-AF65-F5344CB8AC3E}">
        <p14:creationId xmlns:p14="http://schemas.microsoft.com/office/powerpoint/2010/main" val="128764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9FB5-C1DC-4684-A948-AFCB7E638C91}"/>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Challenge 2: traditional ORAMs lack of concurrency </a:t>
            </a:r>
          </a:p>
        </p:txBody>
      </p:sp>
      <p:sp>
        <p:nvSpPr>
          <p:cNvPr id="3" name="Content Placeholder 2">
            <a:extLst>
              <a:ext uri="{FF2B5EF4-FFF2-40B4-BE49-F238E27FC236}">
                <a16:creationId xmlns:a16="http://schemas.microsoft.com/office/drawing/2014/main" id="{812DFE24-5B29-47FC-ADEC-197C3874171F}"/>
              </a:ext>
            </a:extLst>
          </p:cNvPr>
          <p:cNvSpPr>
            <a:spLocks noGrp="1"/>
          </p:cNvSpPr>
          <p:nvPr>
            <p:ph idx="1"/>
          </p:nvPr>
        </p:nvSpPr>
        <p:spPr>
          <a:xfrm>
            <a:off x="838199" y="1825625"/>
            <a:ext cx="10654553" cy="415168"/>
          </a:xfrm>
        </p:spPr>
        <p:txBody>
          <a:bodyPr>
            <a:normAutofit fontScale="92500" lnSpcReduction="10000"/>
          </a:bodyPr>
          <a:lstStyle/>
          <a:p>
            <a:r>
              <a:rPr lang="en-US" dirty="0"/>
              <a:t>Concurrency</a:t>
            </a:r>
          </a:p>
          <a:p>
            <a:endParaRPr lang="en-US" dirty="0"/>
          </a:p>
        </p:txBody>
      </p:sp>
      <p:sp>
        <p:nvSpPr>
          <p:cNvPr id="21" name="Rectangle 20">
            <a:extLst>
              <a:ext uri="{FF2B5EF4-FFF2-40B4-BE49-F238E27FC236}">
                <a16:creationId xmlns:a16="http://schemas.microsoft.com/office/drawing/2014/main" id="{2E0CF33E-FC2F-41D3-A69B-EB9312415A16}"/>
              </a:ext>
            </a:extLst>
          </p:cNvPr>
          <p:cNvSpPr/>
          <p:nvPr/>
        </p:nvSpPr>
        <p:spPr>
          <a:xfrm>
            <a:off x="1682564" y="2416248"/>
            <a:ext cx="1241612" cy="4661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Client 1</a:t>
            </a:r>
          </a:p>
        </p:txBody>
      </p:sp>
      <p:sp>
        <p:nvSpPr>
          <p:cNvPr id="22" name="Rectangle 21">
            <a:extLst>
              <a:ext uri="{FF2B5EF4-FFF2-40B4-BE49-F238E27FC236}">
                <a16:creationId xmlns:a16="http://schemas.microsoft.com/office/drawing/2014/main" id="{54DA9108-FF44-4B77-BC81-478526EB4A81}"/>
              </a:ext>
            </a:extLst>
          </p:cNvPr>
          <p:cNvSpPr/>
          <p:nvPr/>
        </p:nvSpPr>
        <p:spPr>
          <a:xfrm>
            <a:off x="3125882" y="2416248"/>
            <a:ext cx="1241612" cy="4661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Client 2</a:t>
            </a:r>
          </a:p>
        </p:txBody>
      </p:sp>
      <p:sp>
        <p:nvSpPr>
          <p:cNvPr id="23" name="Rectangle 22">
            <a:extLst>
              <a:ext uri="{FF2B5EF4-FFF2-40B4-BE49-F238E27FC236}">
                <a16:creationId xmlns:a16="http://schemas.microsoft.com/office/drawing/2014/main" id="{BE684BA5-6F0D-4AA9-BFFC-ECEF36ED1847}"/>
              </a:ext>
            </a:extLst>
          </p:cNvPr>
          <p:cNvSpPr/>
          <p:nvPr/>
        </p:nvSpPr>
        <p:spPr>
          <a:xfrm>
            <a:off x="6303870" y="2416248"/>
            <a:ext cx="1851211" cy="4661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TEE</a:t>
            </a:r>
          </a:p>
        </p:txBody>
      </p:sp>
      <p:sp>
        <p:nvSpPr>
          <p:cNvPr id="24" name="Rectangle 23">
            <a:extLst>
              <a:ext uri="{FF2B5EF4-FFF2-40B4-BE49-F238E27FC236}">
                <a16:creationId xmlns:a16="http://schemas.microsoft.com/office/drawing/2014/main" id="{D758FF83-EE60-4628-9A11-C7A1AEE0B1E0}"/>
              </a:ext>
            </a:extLst>
          </p:cNvPr>
          <p:cNvSpPr/>
          <p:nvPr/>
        </p:nvSpPr>
        <p:spPr>
          <a:xfrm>
            <a:off x="8616764" y="2416248"/>
            <a:ext cx="2084294" cy="46616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Untrusted Memory</a:t>
            </a:r>
          </a:p>
        </p:txBody>
      </p:sp>
      <p:cxnSp>
        <p:nvCxnSpPr>
          <p:cNvPr id="25" name="Straight Connector 24">
            <a:extLst>
              <a:ext uri="{FF2B5EF4-FFF2-40B4-BE49-F238E27FC236}">
                <a16:creationId xmlns:a16="http://schemas.microsoft.com/office/drawing/2014/main" id="{036CB948-C2DF-42FB-B0E3-64408D7C9E12}"/>
              </a:ext>
            </a:extLst>
          </p:cNvPr>
          <p:cNvCxnSpPr>
            <a:stCxn id="21" idx="2"/>
          </p:cNvCxnSpPr>
          <p:nvPr/>
        </p:nvCxnSpPr>
        <p:spPr>
          <a:xfrm flipH="1">
            <a:off x="2296646" y="2882412"/>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AFA893F-C4BB-4CF5-A57E-14784283EDF9}"/>
              </a:ext>
            </a:extLst>
          </p:cNvPr>
          <p:cNvCxnSpPr/>
          <p:nvPr/>
        </p:nvCxnSpPr>
        <p:spPr>
          <a:xfrm flipH="1">
            <a:off x="3739964" y="2882411"/>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6AD5EA4-8E99-45AA-8EF2-E318599D8845}"/>
              </a:ext>
            </a:extLst>
          </p:cNvPr>
          <p:cNvCxnSpPr/>
          <p:nvPr/>
        </p:nvCxnSpPr>
        <p:spPr>
          <a:xfrm flipH="1">
            <a:off x="7229475" y="2882410"/>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AB523FE-A274-47E6-90B2-484608CF0630}"/>
              </a:ext>
            </a:extLst>
          </p:cNvPr>
          <p:cNvCxnSpPr/>
          <p:nvPr/>
        </p:nvCxnSpPr>
        <p:spPr>
          <a:xfrm flipH="1">
            <a:off x="9658911" y="2882410"/>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E793C3D7-2D25-4461-BDB4-04A20F72BB7C}"/>
              </a:ext>
            </a:extLst>
          </p:cNvPr>
          <p:cNvCxnSpPr>
            <a:cxnSpLocks/>
          </p:cNvCxnSpPr>
          <p:nvPr/>
        </p:nvCxnSpPr>
        <p:spPr>
          <a:xfrm>
            <a:off x="2296646" y="3299271"/>
            <a:ext cx="4812931" cy="286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FB1A775D-971B-4EAB-B2EF-957A4509256B}"/>
              </a:ext>
            </a:extLst>
          </p:cNvPr>
          <p:cNvSpPr/>
          <p:nvPr/>
        </p:nvSpPr>
        <p:spPr>
          <a:xfrm>
            <a:off x="7109577" y="3384436"/>
            <a:ext cx="271178" cy="13565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TextBox 33">
            <a:extLst>
              <a:ext uri="{FF2B5EF4-FFF2-40B4-BE49-F238E27FC236}">
                <a16:creationId xmlns:a16="http://schemas.microsoft.com/office/drawing/2014/main" id="{B5D872CB-9FA7-41E1-A005-F478E6D76615}"/>
              </a:ext>
            </a:extLst>
          </p:cNvPr>
          <p:cNvSpPr txBox="1"/>
          <p:nvPr/>
        </p:nvSpPr>
        <p:spPr>
          <a:xfrm>
            <a:off x="6599705" y="3086451"/>
            <a:ext cx="1362635" cy="369332"/>
          </a:xfrm>
          <a:prstGeom prst="rect">
            <a:avLst/>
          </a:prstGeom>
          <a:noFill/>
        </p:spPr>
        <p:txBody>
          <a:bodyPr wrap="square" rtlCol="0">
            <a:spAutoFit/>
          </a:bodyPr>
          <a:lstStyle/>
          <a:p>
            <a:r>
              <a:rPr lang="en-US" dirty="0" err="1"/>
              <a:t>Oram</a:t>
            </a:r>
            <a:r>
              <a:rPr lang="en-US" dirty="0"/>
              <a:t> access</a:t>
            </a:r>
          </a:p>
        </p:txBody>
      </p:sp>
      <p:sp>
        <p:nvSpPr>
          <p:cNvPr id="35" name="Flowchart: Magnetic Disk 34">
            <a:extLst>
              <a:ext uri="{FF2B5EF4-FFF2-40B4-BE49-F238E27FC236}">
                <a16:creationId xmlns:a16="http://schemas.microsoft.com/office/drawing/2014/main" id="{8824525D-C1FC-45C6-9C6C-858458D7E2C1}"/>
              </a:ext>
            </a:extLst>
          </p:cNvPr>
          <p:cNvSpPr/>
          <p:nvPr/>
        </p:nvSpPr>
        <p:spPr>
          <a:xfrm>
            <a:off x="9136390" y="3603999"/>
            <a:ext cx="1045042" cy="96850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ORAM Tree</a:t>
            </a:r>
          </a:p>
        </p:txBody>
      </p:sp>
      <p:cxnSp>
        <p:nvCxnSpPr>
          <p:cNvPr id="36" name="Straight Arrow Connector 35">
            <a:extLst>
              <a:ext uri="{FF2B5EF4-FFF2-40B4-BE49-F238E27FC236}">
                <a16:creationId xmlns:a16="http://schemas.microsoft.com/office/drawing/2014/main" id="{3FFAEFC7-1623-4112-8298-906657F18B87}"/>
              </a:ext>
            </a:extLst>
          </p:cNvPr>
          <p:cNvCxnSpPr/>
          <p:nvPr/>
        </p:nvCxnSpPr>
        <p:spPr>
          <a:xfrm>
            <a:off x="7400528" y="4238091"/>
            <a:ext cx="1755635" cy="143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8DF4FC90-50D9-4C67-BE75-A00CEE781DD6}"/>
              </a:ext>
            </a:extLst>
          </p:cNvPr>
          <p:cNvCxnSpPr>
            <a:cxnSpLocks/>
          </p:cNvCxnSpPr>
          <p:nvPr/>
        </p:nvCxnSpPr>
        <p:spPr>
          <a:xfrm flipH="1" flipV="1">
            <a:off x="7377854" y="3687225"/>
            <a:ext cx="1774225" cy="127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8" name="Graphic 37" descr="Lock">
            <a:extLst>
              <a:ext uri="{FF2B5EF4-FFF2-40B4-BE49-F238E27FC236}">
                <a16:creationId xmlns:a16="http://schemas.microsoft.com/office/drawing/2014/main" id="{D4C8ECD7-2EE2-4E41-A1BB-2E14A9F58B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1607" y="3458624"/>
            <a:ext cx="536585" cy="536585"/>
          </a:xfrm>
          <a:prstGeom prst="rect">
            <a:avLst/>
          </a:prstGeom>
        </p:spPr>
      </p:pic>
      <p:sp>
        <p:nvSpPr>
          <p:cNvPr id="39" name="Rectangle 38">
            <a:extLst>
              <a:ext uri="{FF2B5EF4-FFF2-40B4-BE49-F238E27FC236}">
                <a16:creationId xmlns:a16="http://schemas.microsoft.com/office/drawing/2014/main" id="{DA711512-C76B-4460-A11B-72B609697E8C}"/>
              </a:ext>
            </a:extLst>
          </p:cNvPr>
          <p:cNvSpPr/>
          <p:nvPr/>
        </p:nvSpPr>
        <p:spPr>
          <a:xfrm>
            <a:off x="7100282" y="3370704"/>
            <a:ext cx="277572"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CCBEE48-945A-47AC-8B8B-CE0042B02CD7}"/>
              </a:ext>
            </a:extLst>
          </p:cNvPr>
          <p:cNvSpPr/>
          <p:nvPr/>
        </p:nvSpPr>
        <p:spPr>
          <a:xfrm>
            <a:off x="7105226" y="4056847"/>
            <a:ext cx="277572" cy="6858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TextBox 41">
            <a:extLst>
              <a:ext uri="{FF2B5EF4-FFF2-40B4-BE49-F238E27FC236}">
                <a16:creationId xmlns:a16="http://schemas.microsoft.com/office/drawing/2014/main" id="{9C85C5CD-B1DE-4FCD-955B-51612B377FC3}"/>
              </a:ext>
            </a:extLst>
          </p:cNvPr>
          <p:cNvSpPr txBox="1"/>
          <p:nvPr/>
        </p:nvSpPr>
        <p:spPr>
          <a:xfrm>
            <a:off x="5926749" y="3586142"/>
            <a:ext cx="1074461" cy="369332"/>
          </a:xfrm>
          <a:prstGeom prst="rect">
            <a:avLst/>
          </a:prstGeom>
          <a:noFill/>
        </p:spPr>
        <p:txBody>
          <a:bodyPr wrap="none" rtlCol="0">
            <a:spAutoFit/>
          </a:bodyPr>
          <a:lstStyle/>
          <a:p>
            <a:r>
              <a:rPr lang="en-US" dirty="0" err="1"/>
              <a:t>ReadPath</a:t>
            </a:r>
            <a:endParaRPr lang="en-US" dirty="0"/>
          </a:p>
        </p:txBody>
      </p:sp>
      <p:sp>
        <p:nvSpPr>
          <p:cNvPr id="43" name="TextBox 42">
            <a:extLst>
              <a:ext uri="{FF2B5EF4-FFF2-40B4-BE49-F238E27FC236}">
                <a16:creationId xmlns:a16="http://schemas.microsoft.com/office/drawing/2014/main" id="{E433B4D5-0494-437D-AF7F-988B3821147C}"/>
              </a:ext>
            </a:extLst>
          </p:cNvPr>
          <p:cNvSpPr txBox="1"/>
          <p:nvPr/>
        </p:nvSpPr>
        <p:spPr>
          <a:xfrm>
            <a:off x="5979662" y="4203174"/>
            <a:ext cx="919867" cy="369332"/>
          </a:xfrm>
          <a:prstGeom prst="rect">
            <a:avLst/>
          </a:prstGeom>
          <a:noFill/>
        </p:spPr>
        <p:txBody>
          <a:bodyPr wrap="none" rtlCol="0">
            <a:spAutoFit/>
          </a:bodyPr>
          <a:lstStyle/>
          <a:p>
            <a:r>
              <a:rPr lang="en-US" dirty="0"/>
              <a:t>Eviction</a:t>
            </a:r>
          </a:p>
        </p:txBody>
      </p:sp>
      <p:cxnSp>
        <p:nvCxnSpPr>
          <p:cNvPr id="13" name="Straight Arrow Connector 12">
            <a:extLst>
              <a:ext uri="{FF2B5EF4-FFF2-40B4-BE49-F238E27FC236}">
                <a16:creationId xmlns:a16="http://schemas.microsoft.com/office/drawing/2014/main" id="{49CBE197-043F-4EAE-B4AF-2CCD33B4213E}"/>
              </a:ext>
            </a:extLst>
          </p:cNvPr>
          <p:cNvCxnSpPr>
            <a:cxnSpLocks/>
          </p:cNvCxnSpPr>
          <p:nvPr/>
        </p:nvCxnSpPr>
        <p:spPr>
          <a:xfrm>
            <a:off x="3755983" y="3955474"/>
            <a:ext cx="3143546" cy="247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664F457D-88A3-4F13-834B-9A7C621F6DFD}"/>
              </a:ext>
            </a:extLst>
          </p:cNvPr>
          <p:cNvSpPr>
            <a:spLocks noGrp="1"/>
          </p:cNvSpPr>
          <p:nvPr>
            <p:ph type="sldNum" sz="quarter" idx="12"/>
          </p:nvPr>
        </p:nvSpPr>
        <p:spPr/>
        <p:txBody>
          <a:bodyPr/>
          <a:lstStyle/>
          <a:p>
            <a:fld id="{E1AD3BE5-6F71-4985-99C8-2D8D33AAA18A}" type="slidenum">
              <a:rPr lang="en-US" smtClean="0"/>
              <a:t>16</a:t>
            </a:fld>
            <a:endParaRPr lang="en-US"/>
          </a:p>
        </p:txBody>
      </p:sp>
    </p:spTree>
    <p:extLst>
      <p:ext uri="{BB962C8B-B14F-4D97-AF65-F5344CB8AC3E}">
        <p14:creationId xmlns:p14="http://schemas.microsoft.com/office/powerpoint/2010/main" val="149228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FB75-86D9-4EF4-8C9A-2827FC3D7FC8}"/>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Challenge 2:</a:t>
            </a:r>
          </a:p>
        </p:txBody>
      </p:sp>
      <p:sp>
        <p:nvSpPr>
          <p:cNvPr id="3" name="Content Placeholder 2">
            <a:extLst>
              <a:ext uri="{FF2B5EF4-FFF2-40B4-BE49-F238E27FC236}">
                <a16:creationId xmlns:a16="http://schemas.microsoft.com/office/drawing/2014/main" id="{80DE58B9-6576-4B95-9B25-C989DF6E3C94}"/>
              </a:ext>
            </a:extLst>
          </p:cNvPr>
          <p:cNvSpPr>
            <a:spLocks noGrp="1"/>
          </p:cNvSpPr>
          <p:nvPr>
            <p:ph idx="1"/>
          </p:nvPr>
        </p:nvSpPr>
        <p:spPr>
          <a:xfrm>
            <a:off x="838200" y="1483559"/>
            <a:ext cx="10515600" cy="1105831"/>
          </a:xfrm>
        </p:spPr>
        <p:txBody>
          <a:bodyPr>
            <a:normAutofit/>
          </a:bodyPr>
          <a:lstStyle/>
          <a:p>
            <a:r>
              <a:rPr lang="en-US" dirty="0">
                <a:latin typeface="Cambria Math" panose="02040503050406030204" pitchFamily="18" charset="0"/>
                <a:ea typeface="Cambria Math" panose="02040503050406030204" pitchFamily="18" charset="0"/>
              </a:rPr>
              <a:t>The Bitcoin network generates new block every 10 minute</a:t>
            </a:r>
          </a:p>
          <a:p>
            <a:r>
              <a:rPr lang="en-US" dirty="0">
                <a:latin typeface="Cambria Math" panose="02040503050406030204" pitchFamily="18" charset="0"/>
                <a:ea typeface="Cambria Math" panose="02040503050406030204" pitchFamily="18" charset="0"/>
              </a:rPr>
              <a:t>New block can generate thousands ORAM update requests. </a:t>
            </a:r>
          </a:p>
        </p:txBody>
      </p:sp>
      <p:sp>
        <p:nvSpPr>
          <p:cNvPr id="4" name="Rectangle 3">
            <a:extLst>
              <a:ext uri="{FF2B5EF4-FFF2-40B4-BE49-F238E27FC236}">
                <a16:creationId xmlns:a16="http://schemas.microsoft.com/office/drawing/2014/main" id="{84AC358D-8B57-48AA-A0DB-BEEABA39A3FE}"/>
              </a:ext>
            </a:extLst>
          </p:cNvPr>
          <p:cNvSpPr/>
          <p:nvPr/>
        </p:nvSpPr>
        <p:spPr>
          <a:xfrm>
            <a:off x="1657443" y="3054318"/>
            <a:ext cx="1241612" cy="4661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 Bitcoin Network</a:t>
            </a:r>
          </a:p>
        </p:txBody>
      </p:sp>
      <p:sp>
        <p:nvSpPr>
          <p:cNvPr id="5" name="Rectangle 4">
            <a:extLst>
              <a:ext uri="{FF2B5EF4-FFF2-40B4-BE49-F238E27FC236}">
                <a16:creationId xmlns:a16="http://schemas.microsoft.com/office/drawing/2014/main" id="{4F884B08-FABE-444B-827C-6AA0843B62FF}"/>
              </a:ext>
            </a:extLst>
          </p:cNvPr>
          <p:cNvSpPr/>
          <p:nvPr/>
        </p:nvSpPr>
        <p:spPr>
          <a:xfrm>
            <a:off x="3100761" y="3054318"/>
            <a:ext cx="1241612" cy="4661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Client 2</a:t>
            </a:r>
          </a:p>
        </p:txBody>
      </p:sp>
      <p:sp>
        <p:nvSpPr>
          <p:cNvPr id="6" name="Rectangle 5">
            <a:extLst>
              <a:ext uri="{FF2B5EF4-FFF2-40B4-BE49-F238E27FC236}">
                <a16:creationId xmlns:a16="http://schemas.microsoft.com/office/drawing/2014/main" id="{A721A311-0A9D-4706-8B74-D9A314A7CF4A}"/>
              </a:ext>
            </a:extLst>
          </p:cNvPr>
          <p:cNvSpPr/>
          <p:nvPr/>
        </p:nvSpPr>
        <p:spPr>
          <a:xfrm>
            <a:off x="6278749" y="3054318"/>
            <a:ext cx="1851211" cy="4661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TEE</a:t>
            </a:r>
          </a:p>
        </p:txBody>
      </p:sp>
      <p:sp>
        <p:nvSpPr>
          <p:cNvPr id="7" name="Rectangle 6">
            <a:extLst>
              <a:ext uri="{FF2B5EF4-FFF2-40B4-BE49-F238E27FC236}">
                <a16:creationId xmlns:a16="http://schemas.microsoft.com/office/drawing/2014/main" id="{3E9EF658-DE68-4CF9-A179-90EA790EBDF1}"/>
              </a:ext>
            </a:extLst>
          </p:cNvPr>
          <p:cNvSpPr/>
          <p:nvPr/>
        </p:nvSpPr>
        <p:spPr>
          <a:xfrm>
            <a:off x="8591643" y="3054318"/>
            <a:ext cx="2084294" cy="46616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Untrusted Memory</a:t>
            </a:r>
          </a:p>
        </p:txBody>
      </p:sp>
      <p:cxnSp>
        <p:nvCxnSpPr>
          <p:cNvPr id="8" name="Straight Connector 7">
            <a:extLst>
              <a:ext uri="{FF2B5EF4-FFF2-40B4-BE49-F238E27FC236}">
                <a16:creationId xmlns:a16="http://schemas.microsoft.com/office/drawing/2014/main" id="{D3376FE6-CA87-4B83-9EFF-6BF066F6BDA7}"/>
              </a:ext>
            </a:extLst>
          </p:cNvPr>
          <p:cNvCxnSpPr>
            <a:cxnSpLocks/>
            <a:stCxn id="4" idx="2"/>
          </p:cNvCxnSpPr>
          <p:nvPr/>
        </p:nvCxnSpPr>
        <p:spPr>
          <a:xfrm flipH="1">
            <a:off x="2271525" y="3520482"/>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DFF6D6D-717C-4F53-8FC5-4076D33A625C}"/>
              </a:ext>
            </a:extLst>
          </p:cNvPr>
          <p:cNvCxnSpPr/>
          <p:nvPr/>
        </p:nvCxnSpPr>
        <p:spPr>
          <a:xfrm flipH="1">
            <a:off x="3714843" y="3520481"/>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E784E87-F849-4B81-8420-BE10F9E479D2}"/>
              </a:ext>
            </a:extLst>
          </p:cNvPr>
          <p:cNvCxnSpPr/>
          <p:nvPr/>
        </p:nvCxnSpPr>
        <p:spPr>
          <a:xfrm flipH="1">
            <a:off x="7204354" y="3520480"/>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97BCCA5-EED3-4268-909A-822C0F5D6C4B}"/>
              </a:ext>
            </a:extLst>
          </p:cNvPr>
          <p:cNvCxnSpPr/>
          <p:nvPr/>
        </p:nvCxnSpPr>
        <p:spPr>
          <a:xfrm flipH="1">
            <a:off x="9633790" y="3520480"/>
            <a:ext cx="6724" cy="3083859"/>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611B8EC-30CC-40A1-88EE-BCA1909B546B}"/>
              </a:ext>
            </a:extLst>
          </p:cNvPr>
          <p:cNvCxnSpPr>
            <a:cxnSpLocks/>
          </p:cNvCxnSpPr>
          <p:nvPr/>
        </p:nvCxnSpPr>
        <p:spPr>
          <a:xfrm>
            <a:off x="2271525" y="3937341"/>
            <a:ext cx="4812931" cy="28687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0FA7A01-C300-4A8D-AD5F-6DEA1BB72579}"/>
              </a:ext>
            </a:extLst>
          </p:cNvPr>
          <p:cNvSpPr/>
          <p:nvPr/>
        </p:nvSpPr>
        <p:spPr>
          <a:xfrm>
            <a:off x="7109642" y="4022506"/>
            <a:ext cx="245991" cy="19261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B8947886-3DD3-4043-9189-E73E0DDCB716}"/>
              </a:ext>
            </a:extLst>
          </p:cNvPr>
          <p:cNvSpPr txBox="1"/>
          <p:nvPr/>
        </p:nvSpPr>
        <p:spPr>
          <a:xfrm>
            <a:off x="6574584" y="3724521"/>
            <a:ext cx="1700234" cy="369332"/>
          </a:xfrm>
          <a:prstGeom prst="rect">
            <a:avLst/>
          </a:prstGeom>
          <a:noFill/>
        </p:spPr>
        <p:txBody>
          <a:bodyPr wrap="square" rtlCol="0">
            <a:spAutoFit/>
          </a:bodyPr>
          <a:lstStyle/>
          <a:p>
            <a:r>
              <a:rPr lang="en-US" dirty="0" err="1"/>
              <a:t>Oram</a:t>
            </a:r>
            <a:r>
              <a:rPr lang="en-US" dirty="0"/>
              <a:t> accesses</a:t>
            </a:r>
          </a:p>
        </p:txBody>
      </p:sp>
      <p:sp>
        <p:nvSpPr>
          <p:cNvPr id="15" name="Flowchart: Magnetic Disk 14">
            <a:extLst>
              <a:ext uri="{FF2B5EF4-FFF2-40B4-BE49-F238E27FC236}">
                <a16:creationId xmlns:a16="http://schemas.microsoft.com/office/drawing/2014/main" id="{B4E1318C-205F-418E-B4E8-B820DDB88211}"/>
              </a:ext>
            </a:extLst>
          </p:cNvPr>
          <p:cNvSpPr/>
          <p:nvPr/>
        </p:nvSpPr>
        <p:spPr>
          <a:xfrm>
            <a:off x="9111269" y="4242069"/>
            <a:ext cx="1045042" cy="968507"/>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ORAM Tree</a:t>
            </a:r>
          </a:p>
        </p:txBody>
      </p:sp>
      <p:cxnSp>
        <p:nvCxnSpPr>
          <p:cNvPr id="16" name="Straight Arrow Connector 15">
            <a:extLst>
              <a:ext uri="{FF2B5EF4-FFF2-40B4-BE49-F238E27FC236}">
                <a16:creationId xmlns:a16="http://schemas.microsoft.com/office/drawing/2014/main" id="{667C5BE0-02BE-492E-9E8C-50C27F7815DD}"/>
              </a:ext>
            </a:extLst>
          </p:cNvPr>
          <p:cNvCxnSpPr/>
          <p:nvPr/>
        </p:nvCxnSpPr>
        <p:spPr>
          <a:xfrm>
            <a:off x="7366403" y="4413617"/>
            <a:ext cx="1755635" cy="143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A45A9FA-6466-4411-B159-6A0C47DC7723}"/>
              </a:ext>
            </a:extLst>
          </p:cNvPr>
          <p:cNvCxnSpPr>
            <a:cxnSpLocks/>
          </p:cNvCxnSpPr>
          <p:nvPr/>
        </p:nvCxnSpPr>
        <p:spPr>
          <a:xfrm flipH="1" flipV="1">
            <a:off x="7352733" y="4325295"/>
            <a:ext cx="1774225" cy="127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Graphic 17" descr="Lock">
            <a:extLst>
              <a:ext uri="{FF2B5EF4-FFF2-40B4-BE49-F238E27FC236}">
                <a16:creationId xmlns:a16="http://schemas.microsoft.com/office/drawing/2014/main" id="{EB599BC9-7086-4619-872C-4A133FFC8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6486" y="4096694"/>
            <a:ext cx="536585" cy="536585"/>
          </a:xfrm>
          <a:prstGeom prst="rect">
            <a:avLst/>
          </a:prstGeom>
        </p:spPr>
      </p:pic>
      <p:cxnSp>
        <p:nvCxnSpPr>
          <p:cNvPr id="25" name="Straight Arrow Connector 24">
            <a:extLst>
              <a:ext uri="{FF2B5EF4-FFF2-40B4-BE49-F238E27FC236}">
                <a16:creationId xmlns:a16="http://schemas.microsoft.com/office/drawing/2014/main" id="{80282D28-7018-4BAD-B864-F7F406D49753}"/>
              </a:ext>
            </a:extLst>
          </p:cNvPr>
          <p:cNvCxnSpPr/>
          <p:nvPr/>
        </p:nvCxnSpPr>
        <p:spPr>
          <a:xfrm>
            <a:off x="7366403" y="4642568"/>
            <a:ext cx="1755635" cy="143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87AC0035-390D-4203-AB65-C612A88EF593}"/>
              </a:ext>
            </a:extLst>
          </p:cNvPr>
          <p:cNvCxnSpPr>
            <a:cxnSpLocks/>
          </p:cNvCxnSpPr>
          <p:nvPr/>
        </p:nvCxnSpPr>
        <p:spPr>
          <a:xfrm flipH="1" flipV="1">
            <a:off x="7352733" y="4554246"/>
            <a:ext cx="1774225" cy="127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738DE97-BDBC-4FBC-927E-AC6E55F4EA38}"/>
              </a:ext>
            </a:extLst>
          </p:cNvPr>
          <p:cNvCxnSpPr/>
          <p:nvPr/>
        </p:nvCxnSpPr>
        <p:spPr>
          <a:xfrm>
            <a:off x="7366403" y="4843501"/>
            <a:ext cx="1755635" cy="143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2C0DF5A-B0A4-4337-820B-50F06B9EE430}"/>
              </a:ext>
            </a:extLst>
          </p:cNvPr>
          <p:cNvCxnSpPr>
            <a:cxnSpLocks/>
          </p:cNvCxnSpPr>
          <p:nvPr/>
        </p:nvCxnSpPr>
        <p:spPr>
          <a:xfrm flipH="1" flipV="1">
            <a:off x="7352733" y="4755179"/>
            <a:ext cx="1774225" cy="127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1C05D2CF-98AC-4FFA-B823-5E6E2E801CB0}"/>
              </a:ext>
            </a:extLst>
          </p:cNvPr>
          <p:cNvSpPr/>
          <p:nvPr/>
        </p:nvSpPr>
        <p:spPr>
          <a:xfrm>
            <a:off x="5000651" y="3429000"/>
            <a:ext cx="1058136" cy="5830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r>
              <a:rPr lang="en-US" sz="1100" dirty="0"/>
              <a:t>Bitcoin Block</a:t>
            </a:r>
          </a:p>
        </p:txBody>
      </p:sp>
      <p:cxnSp>
        <p:nvCxnSpPr>
          <p:cNvPr id="30" name="Straight Arrow Connector 29">
            <a:extLst>
              <a:ext uri="{FF2B5EF4-FFF2-40B4-BE49-F238E27FC236}">
                <a16:creationId xmlns:a16="http://schemas.microsoft.com/office/drawing/2014/main" id="{833DE70A-5ABA-48C4-96B0-9C090D7F6557}"/>
              </a:ext>
            </a:extLst>
          </p:cNvPr>
          <p:cNvCxnSpPr>
            <a:cxnSpLocks/>
          </p:cNvCxnSpPr>
          <p:nvPr/>
        </p:nvCxnSpPr>
        <p:spPr>
          <a:xfrm>
            <a:off x="3697486" y="4915255"/>
            <a:ext cx="2707484" cy="255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0" name="Picture 2" descr="Image result for crying icon">
            <a:extLst>
              <a:ext uri="{FF2B5EF4-FFF2-40B4-BE49-F238E27FC236}">
                <a16:creationId xmlns:a16="http://schemas.microsoft.com/office/drawing/2014/main" id="{731C44D3-64F9-4D24-9A9E-A10D178FD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155" y="4790760"/>
            <a:ext cx="607088" cy="607088"/>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18">
            <a:extLst>
              <a:ext uri="{FF2B5EF4-FFF2-40B4-BE49-F238E27FC236}">
                <a16:creationId xmlns:a16="http://schemas.microsoft.com/office/drawing/2014/main" id="{CF5BAC4C-132D-42B9-8648-15518339D4F7}"/>
              </a:ext>
            </a:extLst>
          </p:cNvPr>
          <p:cNvSpPr>
            <a:spLocks noGrp="1"/>
          </p:cNvSpPr>
          <p:nvPr>
            <p:ph type="sldNum" sz="quarter" idx="12"/>
          </p:nvPr>
        </p:nvSpPr>
        <p:spPr/>
        <p:txBody>
          <a:bodyPr/>
          <a:lstStyle/>
          <a:p>
            <a:fld id="{E1AD3BE5-6F71-4985-99C8-2D8D33AAA18A}" type="slidenum">
              <a:rPr lang="en-US" smtClean="0"/>
              <a:t>17</a:t>
            </a:fld>
            <a:endParaRPr lang="en-US"/>
          </a:p>
        </p:txBody>
      </p:sp>
    </p:spTree>
    <p:extLst>
      <p:ext uri="{BB962C8B-B14F-4D97-AF65-F5344CB8AC3E}">
        <p14:creationId xmlns:p14="http://schemas.microsoft.com/office/powerpoint/2010/main" val="10571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F1F9-B2C3-4909-B67C-65290DA49581}"/>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Solution for Concurrency</a:t>
            </a:r>
          </a:p>
        </p:txBody>
      </p:sp>
      <p:sp>
        <p:nvSpPr>
          <p:cNvPr id="3" name="Content Placeholder 2">
            <a:extLst>
              <a:ext uri="{FF2B5EF4-FFF2-40B4-BE49-F238E27FC236}">
                <a16:creationId xmlns:a16="http://schemas.microsoft.com/office/drawing/2014/main" id="{2DC5AED9-6CF7-482B-BC90-A69EACB57DF0}"/>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Introduces 2 ORAM trees: read-once tree and original tree to allow non-blocking eviction</a:t>
            </a:r>
            <a:r>
              <a:rPr lang="en-US" dirty="0"/>
              <a:t>.  </a:t>
            </a:r>
          </a:p>
        </p:txBody>
      </p:sp>
      <p:sp>
        <p:nvSpPr>
          <p:cNvPr id="4" name="Rectangle 3">
            <a:extLst>
              <a:ext uri="{FF2B5EF4-FFF2-40B4-BE49-F238E27FC236}">
                <a16:creationId xmlns:a16="http://schemas.microsoft.com/office/drawing/2014/main" id="{71B73259-E8E9-4AC7-97FA-6BA3D0E49537}"/>
              </a:ext>
            </a:extLst>
          </p:cNvPr>
          <p:cNvSpPr/>
          <p:nvPr/>
        </p:nvSpPr>
        <p:spPr>
          <a:xfrm>
            <a:off x="2047875" y="4001294"/>
            <a:ext cx="1704975" cy="419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ORAM Access</a:t>
            </a:r>
          </a:p>
        </p:txBody>
      </p:sp>
      <p:sp>
        <p:nvSpPr>
          <p:cNvPr id="5" name="Rectangle 4">
            <a:extLst>
              <a:ext uri="{FF2B5EF4-FFF2-40B4-BE49-F238E27FC236}">
                <a16:creationId xmlns:a16="http://schemas.microsoft.com/office/drawing/2014/main" id="{CF27238C-5AFE-40F2-95C4-DE1D1550ACFB}"/>
              </a:ext>
            </a:extLst>
          </p:cNvPr>
          <p:cNvSpPr/>
          <p:nvPr/>
        </p:nvSpPr>
        <p:spPr>
          <a:xfrm>
            <a:off x="4190999" y="3286918"/>
            <a:ext cx="1704975" cy="419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ReadPath</a:t>
            </a:r>
            <a:endParaRPr lang="en-US" dirty="0"/>
          </a:p>
        </p:txBody>
      </p:sp>
      <p:sp>
        <p:nvSpPr>
          <p:cNvPr id="6" name="Rectangle 5">
            <a:extLst>
              <a:ext uri="{FF2B5EF4-FFF2-40B4-BE49-F238E27FC236}">
                <a16:creationId xmlns:a16="http://schemas.microsoft.com/office/drawing/2014/main" id="{D5A62F02-DDE5-449D-B322-CE0C45AB7C7A}"/>
              </a:ext>
            </a:extLst>
          </p:cNvPr>
          <p:cNvSpPr/>
          <p:nvPr/>
        </p:nvSpPr>
        <p:spPr>
          <a:xfrm>
            <a:off x="4190998" y="4622254"/>
            <a:ext cx="1704975" cy="419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Evict</a:t>
            </a:r>
          </a:p>
        </p:txBody>
      </p:sp>
      <p:cxnSp>
        <p:nvCxnSpPr>
          <p:cNvPr id="8" name="Straight Arrow Connector 7">
            <a:extLst>
              <a:ext uri="{FF2B5EF4-FFF2-40B4-BE49-F238E27FC236}">
                <a16:creationId xmlns:a16="http://schemas.microsoft.com/office/drawing/2014/main" id="{667FC18C-9806-418A-A713-44490252671B}"/>
              </a:ext>
            </a:extLst>
          </p:cNvPr>
          <p:cNvCxnSpPr>
            <a:stCxn id="4" idx="3"/>
            <a:endCxn id="5" idx="1"/>
          </p:cNvCxnSpPr>
          <p:nvPr/>
        </p:nvCxnSpPr>
        <p:spPr>
          <a:xfrm flipV="1">
            <a:off x="3752850" y="3496468"/>
            <a:ext cx="438149" cy="7143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4642523-EFAC-4FDA-BD04-B1D8AB7D374F}"/>
              </a:ext>
            </a:extLst>
          </p:cNvPr>
          <p:cNvCxnSpPr>
            <a:cxnSpLocks/>
            <a:stCxn id="4" idx="3"/>
            <a:endCxn id="6" idx="1"/>
          </p:cNvCxnSpPr>
          <p:nvPr/>
        </p:nvCxnSpPr>
        <p:spPr>
          <a:xfrm>
            <a:off x="3752850" y="4210844"/>
            <a:ext cx="438148" cy="620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Flowchart: Magnetic Disk 10">
            <a:extLst>
              <a:ext uri="{FF2B5EF4-FFF2-40B4-BE49-F238E27FC236}">
                <a16:creationId xmlns:a16="http://schemas.microsoft.com/office/drawing/2014/main" id="{110024CB-5BAF-487B-9738-8FC0EB3FF88A}"/>
              </a:ext>
            </a:extLst>
          </p:cNvPr>
          <p:cNvSpPr/>
          <p:nvPr/>
        </p:nvSpPr>
        <p:spPr>
          <a:xfrm>
            <a:off x="6390574" y="3057225"/>
            <a:ext cx="1187916" cy="878485"/>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Read Tree</a:t>
            </a:r>
          </a:p>
        </p:txBody>
      </p:sp>
      <p:sp>
        <p:nvSpPr>
          <p:cNvPr id="12" name="Flowchart: Magnetic Disk 11">
            <a:extLst>
              <a:ext uri="{FF2B5EF4-FFF2-40B4-BE49-F238E27FC236}">
                <a16:creationId xmlns:a16="http://schemas.microsoft.com/office/drawing/2014/main" id="{95027C51-D944-40DB-8472-30D07BF88CCF}"/>
              </a:ext>
            </a:extLst>
          </p:cNvPr>
          <p:cNvSpPr/>
          <p:nvPr/>
        </p:nvSpPr>
        <p:spPr>
          <a:xfrm>
            <a:off x="6390574" y="4392561"/>
            <a:ext cx="1187917" cy="878485"/>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Original Tree</a:t>
            </a:r>
          </a:p>
        </p:txBody>
      </p:sp>
      <p:cxnSp>
        <p:nvCxnSpPr>
          <p:cNvPr id="14" name="Straight Arrow Connector 13">
            <a:extLst>
              <a:ext uri="{FF2B5EF4-FFF2-40B4-BE49-F238E27FC236}">
                <a16:creationId xmlns:a16="http://schemas.microsoft.com/office/drawing/2014/main" id="{3DE963A0-1E34-4B5D-8939-47309487FCCE}"/>
              </a:ext>
            </a:extLst>
          </p:cNvPr>
          <p:cNvCxnSpPr>
            <a:stCxn id="5" idx="3"/>
            <a:endCxn id="11" idx="2"/>
          </p:cNvCxnSpPr>
          <p:nvPr/>
        </p:nvCxnSpPr>
        <p:spPr>
          <a:xfrm>
            <a:off x="5895974" y="3496468"/>
            <a:ext cx="494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89825E17-C734-4135-9D4F-8914720C55FB}"/>
              </a:ext>
            </a:extLst>
          </p:cNvPr>
          <p:cNvCxnSpPr>
            <a:stCxn id="6" idx="3"/>
            <a:endCxn id="12" idx="2"/>
          </p:cNvCxnSpPr>
          <p:nvPr/>
        </p:nvCxnSpPr>
        <p:spPr>
          <a:xfrm>
            <a:off x="5895973" y="4831804"/>
            <a:ext cx="4946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Curved 27">
            <a:extLst>
              <a:ext uri="{FF2B5EF4-FFF2-40B4-BE49-F238E27FC236}">
                <a16:creationId xmlns:a16="http://schemas.microsoft.com/office/drawing/2014/main" id="{B68ED4C1-7E89-4FF7-8D45-2F29730EC446}"/>
              </a:ext>
            </a:extLst>
          </p:cNvPr>
          <p:cNvCxnSpPr>
            <a:stCxn id="11" idx="4"/>
            <a:endCxn id="12" idx="4"/>
          </p:cNvCxnSpPr>
          <p:nvPr/>
        </p:nvCxnSpPr>
        <p:spPr>
          <a:xfrm>
            <a:off x="7578490" y="3496468"/>
            <a:ext cx="1" cy="1335336"/>
          </a:xfrm>
          <a:prstGeom prst="curvedConnector3">
            <a:avLst>
              <a:gd name="adj1" fmla="val 22860100000"/>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F01FA092-429F-4D72-9044-55DB904D2E03}"/>
              </a:ext>
            </a:extLst>
          </p:cNvPr>
          <p:cNvSpPr/>
          <p:nvPr/>
        </p:nvSpPr>
        <p:spPr>
          <a:xfrm>
            <a:off x="7882017" y="3774063"/>
            <a:ext cx="2286449" cy="646331"/>
          </a:xfrm>
          <a:prstGeom prst="rect">
            <a:avLst/>
          </a:prstGeom>
        </p:spPr>
        <p:txBody>
          <a:bodyPr wrap="square">
            <a:spAutoFit/>
          </a:bodyPr>
          <a:lstStyle/>
          <a:p>
            <a:r>
              <a:rPr lang="en-US" dirty="0"/>
              <a:t>Synchronizes every block interval</a:t>
            </a:r>
          </a:p>
        </p:txBody>
      </p:sp>
      <p:sp>
        <p:nvSpPr>
          <p:cNvPr id="9" name="Slide Number Placeholder 8">
            <a:extLst>
              <a:ext uri="{FF2B5EF4-FFF2-40B4-BE49-F238E27FC236}">
                <a16:creationId xmlns:a16="http://schemas.microsoft.com/office/drawing/2014/main" id="{7C067F41-ED9F-4C27-9F44-EFA09173172D}"/>
              </a:ext>
            </a:extLst>
          </p:cNvPr>
          <p:cNvSpPr>
            <a:spLocks noGrp="1"/>
          </p:cNvSpPr>
          <p:nvPr>
            <p:ph type="sldNum" sz="quarter" idx="12"/>
          </p:nvPr>
        </p:nvSpPr>
        <p:spPr/>
        <p:txBody>
          <a:bodyPr/>
          <a:lstStyle/>
          <a:p>
            <a:fld id="{E1AD3BE5-6F71-4985-99C8-2D8D33AAA18A}" type="slidenum">
              <a:rPr lang="en-US" smtClean="0"/>
              <a:t>18</a:t>
            </a:fld>
            <a:endParaRPr lang="en-US"/>
          </a:p>
        </p:txBody>
      </p:sp>
    </p:spTree>
    <p:extLst>
      <p:ext uri="{BB962C8B-B14F-4D97-AF65-F5344CB8AC3E}">
        <p14:creationId xmlns:p14="http://schemas.microsoft.com/office/powerpoint/2010/main" val="281549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CF26-2C48-44FF-B780-995D89A1FD73}"/>
              </a:ext>
            </a:extLst>
          </p:cNvPr>
          <p:cNvSpPr>
            <a:spLocks noGrp="1"/>
          </p:cNvSpPr>
          <p:nvPr>
            <p:ph type="title"/>
          </p:nvPr>
        </p:nvSpPr>
        <p:spPr/>
        <p:txBody>
          <a:bodyPr/>
          <a:lstStyle/>
          <a:p>
            <a:r>
              <a:rPr lang="en-US" dirty="0"/>
              <a:t>Solution for Concurrency</a:t>
            </a:r>
          </a:p>
        </p:txBody>
      </p:sp>
      <p:sp>
        <p:nvSpPr>
          <p:cNvPr id="3" name="Content Placeholder 2">
            <a:extLst>
              <a:ext uri="{FF2B5EF4-FFF2-40B4-BE49-F238E27FC236}">
                <a16:creationId xmlns:a16="http://schemas.microsoft.com/office/drawing/2014/main" id="{B9C8BA82-DE18-460C-BB6E-2387F153D65C}"/>
              </a:ext>
            </a:extLst>
          </p:cNvPr>
          <p:cNvSpPr>
            <a:spLocks noGrp="1"/>
          </p:cNvSpPr>
          <p:nvPr>
            <p:ph idx="1"/>
          </p:nvPr>
        </p:nvSpPr>
        <p:spPr/>
        <p:txBody>
          <a:bodyPr/>
          <a:lstStyle/>
          <a:p>
            <a:pPr marL="0" indent="0">
              <a:buNone/>
            </a:pPr>
            <a:r>
              <a:rPr lang="en-US" dirty="0"/>
              <a:t>Security</a:t>
            </a:r>
          </a:p>
          <a:p>
            <a:pPr lvl="1"/>
            <a:r>
              <a:rPr lang="en-US" dirty="0"/>
              <a:t>For each address, the rational SPV client should only request once during an interval of 10 minutes. </a:t>
            </a:r>
          </a:p>
          <a:p>
            <a:pPr lvl="1"/>
            <a:r>
              <a:rPr lang="en-US" dirty="0"/>
              <a:t>The system synchronizes 2 trees every 10 minutes. </a:t>
            </a:r>
          </a:p>
          <a:p>
            <a:pPr marL="0" indent="0">
              <a:buNone/>
            </a:pPr>
            <a:r>
              <a:rPr lang="en-US" dirty="0"/>
              <a:t>Efficiency:</a:t>
            </a:r>
          </a:p>
          <a:p>
            <a:pPr lvl="1"/>
            <a:r>
              <a:rPr lang="en-US" dirty="0"/>
              <a:t>Improve latency from the perspective of the thin clients		</a:t>
            </a:r>
          </a:p>
          <a:p>
            <a:pPr lvl="1"/>
            <a:endParaRPr lang="en-US" dirty="0"/>
          </a:p>
        </p:txBody>
      </p:sp>
      <p:sp>
        <p:nvSpPr>
          <p:cNvPr id="4" name="Slide Number Placeholder 3">
            <a:extLst>
              <a:ext uri="{FF2B5EF4-FFF2-40B4-BE49-F238E27FC236}">
                <a16:creationId xmlns:a16="http://schemas.microsoft.com/office/drawing/2014/main" id="{5BF4F6D5-1572-422F-9384-8C49C1B0D81C}"/>
              </a:ext>
            </a:extLst>
          </p:cNvPr>
          <p:cNvSpPr>
            <a:spLocks noGrp="1"/>
          </p:cNvSpPr>
          <p:nvPr>
            <p:ph type="sldNum" sz="quarter" idx="12"/>
          </p:nvPr>
        </p:nvSpPr>
        <p:spPr/>
        <p:txBody>
          <a:bodyPr/>
          <a:lstStyle/>
          <a:p>
            <a:fld id="{E1AD3BE5-6F71-4985-99C8-2D8D33AAA18A}" type="slidenum">
              <a:rPr lang="en-US" smtClean="0"/>
              <a:t>19</a:t>
            </a:fld>
            <a:endParaRPr lang="en-US"/>
          </a:p>
        </p:txBody>
      </p:sp>
    </p:spTree>
    <p:extLst>
      <p:ext uri="{BB962C8B-B14F-4D97-AF65-F5344CB8AC3E}">
        <p14:creationId xmlns:p14="http://schemas.microsoft.com/office/powerpoint/2010/main" val="145094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FED8-6081-4FD7-A11B-2E5FD7254779}"/>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Motivation</a:t>
            </a:r>
          </a:p>
        </p:txBody>
      </p:sp>
      <p:sp>
        <p:nvSpPr>
          <p:cNvPr id="3" name="Content Placeholder 2">
            <a:extLst>
              <a:ext uri="{FF2B5EF4-FFF2-40B4-BE49-F238E27FC236}">
                <a16:creationId xmlns:a16="http://schemas.microsoft.com/office/drawing/2014/main" id="{ED46A5AD-BADC-46E0-AC18-E6414AE443CF}"/>
              </a:ext>
            </a:extLst>
          </p:cNvPr>
          <p:cNvSpPr>
            <a:spLocks noGrp="1"/>
          </p:cNvSpPr>
          <p:nvPr>
            <p:ph idx="1"/>
          </p:nvPr>
        </p:nvSpPr>
        <p:spPr>
          <a:xfrm>
            <a:off x="838200" y="1825624"/>
            <a:ext cx="10515600" cy="3865563"/>
          </a:xfrm>
        </p:spPr>
        <p:txBody>
          <a:bodyPr vert="horz" lIns="91440" tIns="45720" rIns="91440" bIns="45720" rtlCol="0" anchor="t">
            <a:normAutofit/>
          </a:bodyPr>
          <a:lstStyle/>
          <a:p>
            <a:r>
              <a:rPr lang="en-US" sz="2400" dirty="0">
                <a:latin typeface="Cambria Math"/>
                <a:ea typeface="Cambria Math"/>
              </a:rPr>
              <a:t>Bitcoin data has become too large to store in resource-constrained devices like mobile phones(~239GB)</a:t>
            </a:r>
            <a:endParaRPr lang="en-US" sz="2400" dirty="0">
              <a:latin typeface="Cambria Math" panose="02040503050406030204" pitchFamily="18" charset="0"/>
              <a:ea typeface="Cambria Math" panose="02040503050406030204" pitchFamily="18" charset="0"/>
            </a:endParaRPr>
          </a:p>
          <a:p>
            <a:r>
              <a:rPr lang="en-US" sz="2400" dirty="0">
                <a:latin typeface="Cambria Math" panose="02040503050406030204" pitchFamily="18" charset="0"/>
                <a:ea typeface="Cambria Math" panose="02040503050406030204" pitchFamily="18" charset="0"/>
              </a:rPr>
              <a:t>Current solution: BIP37 + Nakamoto’s idea = Simplified Payment Verification (SPV) client</a:t>
            </a:r>
          </a:p>
          <a:p>
            <a:r>
              <a:rPr lang="en-US" sz="2400" dirty="0">
                <a:latin typeface="Cambria Math"/>
                <a:ea typeface="Cambria Math"/>
              </a:rPr>
              <a:t>Resource-constrained clients (thin clients) have to rely on other potentially malicious full clients to obtain transaction information </a:t>
            </a:r>
            <a:endParaRPr lang="en-US" sz="2400" dirty="0">
              <a:latin typeface="Cambria Math" panose="020405030504060302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a:p>
            <a:pPr marL="0" indent="0">
              <a:buNone/>
            </a:pPr>
            <a:endParaRPr lang="en-US" dirty="0">
              <a:latin typeface="Cambria Math" panose="02040503050406030204" pitchFamily="18" charset="0"/>
              <a:ea typeface="Cambria Math" panose="02040503050406030204" pitchFamily="18" charset="0"/>
            </a:endParaRPr>
          </a:p>
        </p:txBody>
      </p:sp>
      <p:sp>
        <p:nvSpPr>
          <p:cNvPr id="4" name="Slide Number Placeholder 3">
            <a:extLst>
              <a:ext uri="{FF2B5EF4-FFF2-40B4-BE49-F238E27FC236}">
                <a16:creationId xmlns:a16="http://schemas.microsoft.com/office/drawing/2014/main" id="{BBDFEC86-1C72-428E-89D9-28F0E04F0B69}"/>
              </a:ext>
            </a:extLst>
          </p:cNvPr>
          <p:cNvSpPr>
            <a:spLocks noGrp="1"/>
          </p:cNvSpPr>
          <p:nvPr>
            <p:ph type="sldNum" sz="quarter" idx="12"/>
          </p:nvPr>
        </p:nvSpPr>
        <p:spPr/>
        <p:txBody>
          <a:bodyPr/>
          <a:lstStyle/>
          <a:p>
            <a:fld id="{E1AD3BE5-6F71-4985-99C8-2D8D33AAA18A}" type="slidenum">
              <a:rPr lang="en-US" smtClean="0"/>
              <a:t>2</a:t>
            </a:fld>
            <a:endParaRPr lang="en-US"/>
          </a:p>
        </p:txBody>
      </p:sp>
    </p:spTree>
    <p:extLst>
      <p:ext uri="{BB962C8B-B14F-4D97-AF65-F5344CB8AC3E}">
        <p14:creationId xmlns:p14="http://schemas.microsoft.com/office/powerpoint/2010/main" val="7142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E164-8FEF-4129-A960-E3A79C53778F}"/>
              </a:ext>
            </a:extLst>
          </p:cNvPr>
          <p:cNvSpPr>
            <a:spLocks noGrp="1"/>
          </p:cNvSpPr>
          <p:nvPr>
            <p:ph type="title"/>
          </p:nvPr>
        </p:nvSpPr>
        <p:spPr/>
        <p:txBody>
          <a:bodyPr/>
          <a:lstStyle/>
          <a:p>
            <a:r>
              <a:rPr lang="en-US" dirty="0"/>
              <a:t>Challenge 3: Trusted memory region is limited</a:t>
            </a:r>
          </a:p>
        </p:txBody>
      </p:sp>
      <p:sp>
        <p:nvSpPr>
          <p:cNvPr id="3" name="Content Placeholder 2">
            <a:extLst>
              <a:ext uri="{FF2B5EF4-FFF2-40B4-BE49-F238E27FC236}">
                <a16:creationId xmlns:a16="http://schemas.microsoft.com/office/drawing/2014/main" id="{475211C6-8DE1-4587-942A-4A487786C56F}"/>
              </a:ext>
            </a:extLst>
          </p:cNvPr>
          <p:cNvSpPr>
            <a:spLocks noGrp="1"/>
          </p:cNvSpPr>
          <p:nvPr>
            <p:ph idx="1"/>
          </p:nvPr>
        </p:nvSpPr>
        <p:spPr>
          <a:xfrm>
            <a:off x="838200" y="1854200"/>
            <a:ext cx="10515600" cy="2724378"/>
          </a:xfrm>
        </p:spPr>
        <p:txBody>
          <a:bodyPr/>
          <a:lstStyle/>
          <a:p>
            <a:r>
              <a:rPr lang="en-US" dirty="0"/>
              <a:t>The size of the trusted memory region (PRM) is limited to ~96MB [1] (allocating more memory is possible, performance will suffer)</a:t>
            </a:r>
          </a:p>
          <a:p>
            <a:r>
              <a:rPr lang="en-US" dirty="0"/>
              <a:t>Naïve use of ORAM will quickly cause the PRM to run out of memory.</a:t>
            </a:r>
          </a:p>
          <a:p>
            <a:endParaRPr lang="en-US" dirty="0"/>
          </a:p>
        </p:txBody>
      </p:sp>
      <p:sp>
        <p:nvSpPr>
          <p:cNvPr id="4" name="Rectangle 3">
            <a:extLst>
              <a:ext uri="{FF2B5EF4-FFF2-40B4-BE49-F238E27FC236}">
                <a16:creationId xmlns:a16="http://schemas.microsoft.com/office/drawing/2014/main" id="{029D0665-1C26-46B4-8314-9E351B1B17F6}"/>
              </a:ext>
            </a:extLst>
          </p:cNvPr>
          <p:cNvSpPr/>
          <p:nvPr/>
        </p:nvSpPr>
        <p:spPr>
          <a:xfrm>
            <a:off x="804655" y="5817781"/>
            <a:ext cx="10582275" cy="430887"/>
          </a:xfrm>
          <a:prstGeom prst="rect">
            <a:avLst/>
          </a:prstGeom>
        </p:spPr>
        <p:txBody>
          <a:bodyPr wrap="square" anchor="t">
            <a:spAutoFit/>
          </a:bodyPr>
          <a:lstStyle/>
          <a:p>
            <a:r>
              <a:rPr lang="en-US" sz="1100" dirty="0">
                <a:latin typeface="NimbusSanL-Regu"/>
              </a:rPr>
              <a:t>[1] Sergei </a:t>
            </a:r>
            <a:r>
              <a:rPr lang="en-US" sz="1100" dirty="0" err="1">
                <a:latin typeface="NimbusSanL-Regu"/>
              </a:rPr>
              <a:t>Arnautov</a:t>
            </a:r>
            <a:r>
              <a:rPr lang="en-US" sz="1100" dirty="0">
                <a:latin typeface="NimbusSanL-Regu"/>
              </a:rPr>
              <a:t>, Bohdan Trach, Franz Gregor, Thomas </a:t>
            </a:r>
            <a:r>
              <a:rPr lang="en-US" sz="1100" dirty="0" err="1">
                <a:latin typeface="NimbusSanL-Regu"/>
              </a:rPr>
              <a:t>Knauth</a:t>
            </a:r>
            <a:r>
              <a:rPr lang="en-US" sz="1100" dirty="0">
                <a:latin typeface="NimbusSanL-Regu"/>
              </a:rPr>
              <a:t>, Andre Martin, Christian Priebe, Joshua Lind, </a:t>
            </a:r>
            <a:r>
              <a:rPr lang="en-US" sz="1100" dirty="0" err="1">
                <a:latin typeface="NimbusSanL-Regu"/>
              </a:rPr>
              <a:t>Divya</a:t>
            </a:r>
            <a:r>
              <a:rPr lang="en-US" sz="1100" dirty="0">
                <a:latin typeface="NimbusSanL-Regu"/>
              </a:rPr>
              <a:t> </a:t>
            </a:r>
            <a:r>
              <a:rPr lang="en-US" sz="1100" dirty="0" err="1">
                <a:latin typeface="NimbusSanL-Regu"/>
              </a:rPr>
              <a:t>Muthukumaran</a:t>
            </a:r>
            <a:r>
              <a:rPr lang="en-US" sz="1100" dirty="0">
                <a:latin typeface="NimbusSanL-Regu"/>
              </a:rPr>
              <a:t>, Dan O’Keeffe, Mark L. Stillwell, David </a:t>
            </a:r>
            <a:r>
              <a:rPr lang="en-US" sz="1100" dirty="0" err="1">
                <a:latin typeface="NimbusSanL-Regu"/>
              </a:rPr>
              <a:t>Goltzsche</a:t>
            </a:r>
            <a:r>
              <a:rPr lang="en-US" sz="1100" dirty="0">
                <a:latin typeface="NimbusSanL-Regu"/>
              </a:rPr>
              <a:t>, Dave </a:t>
            </a:r>
            <a:r>
              <a:rPr lang="en-US" sz="1100" dirty="0" err="1">
                <a:latin typeface="NimbusSanL-Regu"/>
              </a:rPr>
              <a:t>Eyers</a:t>
            </a:r>
            <a:r>
              <a:rPr lang="en-US" sz="1100" dirty="0">
                <a:latin typeface="NimbusSanL-Regu"/>
              </a:rPr>
              <a:t>, Rüdiger </a:t>
            </a:r>
            <a:r>
              <a:rPr lang="en-US" sz="1100" dirty="0" err="1">
                <a:latin typeface="NimbusSanL-Regu"/>
              </a:rPr>
              <a:t>Kapitza</a:t>
            </a:r>
            <a:r>
              <a:rPr lang="en-US" sz="1100" dirty="0">
                <a:latin typeface="NimbusSanL-Regu"/>
              </a:rPr>
              <a:t>, Peter </a:t>
            </a:r>
            <a:r>
              <a:rPr lang="en-US" sz="1100" dirty="0" err="1">
                <a:latin typeface="NimbusSanL-Regu"/>
              </a:rPr>
              <a:t>Pietzuch</a:t>
            </a:r>
            <a:r>
              <a:rPr lang="en-US" sz="1100" dirty="0">
                <a:latin typeface="NimbusSanL-Regu"/>
              </a:rPr>
              <a:t>, and Christof Fetzer. </a:t>
            </a:r>
            <a:r>
              <a:rPr lang="en-US" sz="1100" b="1" dirty="0">
                <a:latin typeface="NimbusSanL-Regu"/>
              </a:rPr>
              <a:t>SCONE: Secure </a:t>
            </a:r>
            <a:r>
              <a:rPr lang="en-US" sz="1100" b="1" dirty="0" err="1">
                <a:latin typeface="NimbusSanL-Regu"/>
              </a:rPr>
              <a:t>linux</a:t>
            </a:r>
            <a:r>
              <a:rPr lang="en-US" sz="1100" b="1" dirty="0">
                <a:latin typeface="NimbusSanL-Regu"/>
              </a:rPr>
              <a:t> containers with intel SGX. </a:t>
            </a:r>
            <a:r>
              <a:rPr lang="en-US" sz="1100" dirty="0">
                <a:latin typeface="NimbusSanL-ReguItal"/>
              </a:rPr>
              <a:t>(OSDI 16)</a:t>
            </a:r>
            <a:r>
              <a:rPr lang="en-US" sz="1100" dirty="0">
                <a:latin typeface="NimbusSanL-Regu"/>
              </a:rPr>
              <a:t>.</a:t>
            </a:r>
            <a:endParaRPr lang="en-US" sz="1100" dirty="0"/>
          </a:p>
        </p:txBody>
      </p:sp>
      <p:sp>
        <p:nvSpPr>
          <p:cNvPr id="48" name="Slide Number Placeholder 47">
            <a:extLst>
              <a:ext uri="{FF2B5EF4-FFF2-40B4-BE49-F238E27FC236}">
                <a16:creationId xmlns:a16="http://schemas.microsoft.com/office/drawing/2014/main" id="{D0193188-E08C-4CB3-AE71-EA28C4A08186}"/>
              </a:ext>
            </a:extLst>
          </p:cNvPr>
          <p:cNvSpPr>
            <a:spLocks noGrp="1"/>
          </p:cNvSpPr>
          <p:nvPr>
            <p:ph type="sldNum" sz="quarter" idx="12"/>
          </p:nvPr>
        </p:nvSpPr>
        <p:spPr/>
        <p:txBody>
          <a:bodyPr/>
          <a:lstStyle/>
          <a:p>
            <a:fld id="{E1AD3BE5-6F71-4985-99C8-2D8D33AAA18A}" type="slidenum">
              <a:rPr lang="en-US" smtClean="0"/>
              <a:t>20</a:t>
            </a:fld>
            <a:endParaRPr lang="en-US"/>
          </a:p>
        </p:txBody>
      </p:sp>
    </p:spTree>
    <p:extLst>
      <p:ext uri="{BB962C8B-B14F-4D97-AF65-F5344CB8AC3E}">
        <p14:creationId xmlns:p14="http://schemas.microsoft.com/office/powerpoint/2010/main" val="233860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3109-B82B-4264-BCAE-394E4F2BC7CF}"/>
              </a:ext>
            </a:extLst>
          </p:cNvPr>
          <p:cNvSpPr>
            <a:spLocks noGrp="1"/>
          </p:cNvSpPr>
          <p:nvPr>
            <p:ph type="title"/>
          </p:nvPr>
        </p:nvSpPr>
        <p:spPr/>
        <p:txBody>
          <a:bodyPr/>
          <a:lstStyle/>
          <a:p>
            <a:r>
              <a:rPr lang="en-US" dirty="0"/>
              <a:t>Solution for limited trusted memory region</a:t>
            </a:r>
          </a:p>
        </p:txBody>
      </p:sp>
      <p:sp>
        <p:nvSpPr>
          <p:cNvPr id="3" name="Content Placeholder 2">
            <a:extLst>
              <a:ext uri="{FF2B5EF4-FFF2-40B4-BE49-F238E27FC236}">
                <a16:creationId xmlns:a16="http://schemas.microsoft.com/office/drawing/2014/main" id="{378BC2B6-7792-4649-954E-EA4E7D933E7D}"/>
              </a:ext>
            </a:extLst>
          </p:cNvPr>
          <p:cNvSpPr>
            <a:spLocks noGrp="1"/>
          </p:cNvSpPr>
          <p:nvPr>
            <p:ph idx="1"/>
          </p:nvPr>
        </p:nvSpPr>
        <p:spPr>
          <a:xfrm>
            <a:off x="838200" y="1825625"/>
            <a:ext cx="10515600" cy="1003300"/>
          </a:xfrm>
        </p:spPr>
        <p:txBody>
          <a:bodyPr/>
          <a:lstStyle/>
          <a:p>
            <a:r>
              <a:rPr lang="en-US" dirty="0"/>
              <a:t>Using recursive ORAM construction. Storing the position map into another ORAM structure in the untrusted memory region.</a:t>
            </a:r>
          </a:p>
          <a:p>
            <a:endParaRPr lang="en-US" dirty="0"/>
          </a:p>
        </p:txBody>
      </p:sp>
      <p:graphicFrame>
        <p:nvGraphicFramePr>
          <p:cNvPr id="5" name="Table 4">
            <a:extLst>
              <a:ext uri="{FF2B5EF4-FFF2-40B4-BE49-F238E27FC236}">
                <a16:creationId xmlns:a16="http://schemas.microsoft.com/office/drawing/2014/main" id="{AAAD4DC4-72F0-49FE-9805-33C45C66295B}"/>
              </a:ext>
            </a:extLst>
          </p:cNvPr>
          <p:cNvGraphicFramePr>
            <a:graphicFrameLocks noGrp="1"/>
          </p:cNvGraphicFramePr>
          <p:nvPr>
            <p:extLst>
              <p:ext uri="{D42A27DB-BD31-4B8C-83A1-F6EECF244321}">
                <p14:modId xmlns:p14="http://schemas.microsoft.com/office/powerpoint/2010/main" val="2366671115"/>
              </p:ext>
            </p:extLst>
          </p:nvPr>
        </p:nvGraphicFramePr>
        <p:xfrm>
          <a:off x="771409" y="4321161"/>
          <a:ext cx="2291284" cy="1839310"/>
        </p:xfrm>
        <a:graphic>
          <a:graphicData uri="http://schemas.openxmlformats.org/drawingml/2006/table">
            <a:tbl>
              <a:tblPr firstRow="1" bandRow="1">
                <a:tableStyleId>{073A0DAA-6AF3-43AB-8588-CEC1D06C72B9}</a:tableStyleId>
              </a:tblPr>
              <a:tblGrid>
                <a:gridCol w="1145642">
                  <a:extLst>
                    <a:ext uri="{9D8B030D-6E8A-4147-A177-3AD203B41FA5}">
                      <a16:colId xmlns:a16="http://schemas.microsoft.com/office/drawing/2014/main" val="3246214710"/>
                    </a:ext>
                  </a:extLst>
                </a:gridCol>
                <a:gridCol w="1145642">
                  <a:extLst>
                    <a:ext uri="{9D8B030D-6E8A-4147-A177-3AD203B41FA5}">
                      <a16:colId xmlns:a16="http://schemas.microsoft.com/office/drawing/2014/main" val="3493475152"/>
                    </a:ext>
                  </a:extLst>
                </a:gridCol>
              </a:tblGrid>
              <a:tr h="266523">
                <a:tc>
                  <a:txBody>
                    <a:bodyPr/>
                    <a:lstStyle/>
                    <a:p>
                      <a:r>
                        <a:rPr lang="en-US" sz="1800" dirty="0"/>
                        <a:t>    Block</a:t>
                      </a:r>
                    </a:p>
                  </a:txBody>
                  <a:tcPr marL="93541" marR="93541" marT="46771" marB="46771"/>
                </a:tc>
                <a:tc>
                  <a:txBody>
                    <a:bodyPr/>
                    <a:lstStyle/>
                    <a:p>
                      <a:r>
                        <a:rPr lang="en-US" sz="1800" dirty="0"/>
                        <a:t>       Path</a:t>
                      </a:r>
                    </a:p>
                  </a:txBody>
                  <a:tcPr marL="93541" marR="93541" marT="46771" marB="46771"/>
                </a:tc>
                <a:extLst>
                  <a:ext uri="{0D108BD9-81ED-4DB2-BD59-A6C34878D82A}">
                    <a16:rowId xmlns:a16="http://schemas.microsoft.com/office/drawing/2014/main" val="1089930094"/>
                  </a:ext>
                </a:extLst>
              </a:tr>
              <a:tr h="266523">
                <a:tc>
                  <a:txBody>
                    <a:bodyPr/>
                    <a:lstStyle/>
                    <a:p>
                      <a:endParaRPr lang="en-US" sz="1800" dirty="0"/>
                    </a:p>
                  </a:txBody>
                  <a:tcPr marL="93541" marR="93541" marT="46771" marB="46771"/>
                </a:tc>
                <a:tc>
                  <a:txBody>
                    <a:bodyPr/>
                    <a:lstStyle/>
                    <a:p>
                      <a:pPr algn="ctr"/>
                      <a:r>
                        <a:rPr lang="en-US" sz="1800" dirty="0"/>
                        <a:t>1</a:t>
                      </a:r>
                    </a:p>
                  </a:txBody>
                  <a:tcPr marL="93541" marR="93541" marT="46771" marB="46771"/>
                </a:tc>
                <a:extLst>
                  <a:ext uri="{0D108BD9-81ED-4DB2-BD59-A6C34878D82A}">
                    <a16:rowId xmlns:a16="http://schemas.microsoft.com/office/drawing/2014/main" val="249587875"/>
                  </a:ext>
                </a:extLst>
              </a:tr>
              <a:tr h="266523">
                <a:tc>
                  <a:txBody>
                    <a:bodyPr/>
                    <a:lstStyle/>
                    <a:p>
                      <a:endParaRPr lang="en-US" sz="1800" dirty="0"/>
                    </a:p>
                  </a:txBody>
                  <a:tcPr marL="93541" marR="93541" marT="46771" marB="46771"/>
                </a:tc>
                <a:tc>
                  <a:txBody>
                    <a:bodyPr/>
                    <a:lstStyle/>
                    <a:p>
                      <a:pPr algn="ctr"/>
                      <a:r>
                        <a:rPr lang="en-US" sz="1800" dirty="0"/>
                        <a:t>2</a:t>
                      </a:r>
                    </a:p>
                  </a:txBody>
                  <a:tcPr marL="93541" marR="93541" marT="46771" marB="46771"/>
                </a:tc>
                <a:extLst>
                  <a:ext uri="{0D108BD9-81ED-4DB2-BD59-A6C34878D82A}">
                    <a16:rowId xmlns:a16="http://schemas.microsoft.com/office/drawing/2014/main" val="1066505362"/>
                  </a:ext>
                </a:extLst>
              </a:tr>
              <a:tr h="266523">
                <a:tc>
                  <a:txBody>
                    <a:bodyPr/>
                    <a:lstStyle/>
                    <a:p>
                      <a:endParaRPr lang="en-US" sz="1800" dirty="0"/>
                    </a:p>
                  </a:txBody>
                  <a:tcPr marL="93541" marR="93541" marT="46771" marB="46771"/>
                </a:tc>
                <a:tc>
                  <a:txBody>
                    <a:bodyPr/>
                    <a:lstStyle/>
                    <a:p>
                      <a:pPr algn="ctr"/>
                      <a:r>
                        <a:rPr lang="en-US" sz="1800" dirty="0"/>
                        <a:t>4</a:t>
                      </a:r>
                    </a:p>
                  </a:txBody>
                  <a:tcPr marL="93541" marR="93541" marT="46771" marB="46771"/>
                </a:tc>
                <a:extLst>
                  <a:ext uri="{0D108BD9-81ED-4DB2-BD59-A6C34878D82A}">
                    <a16:rowId xmlns:a16="http://schemas.microsoft.com/office/drawing/2014/main" val="1472694625"/>
                  </a:ext>
                </a:extLst>
              </a:tr>
              <a:tr h="266523">
                <a:tc>
                  <a:txBody>
                    <a:bodyPr/>
                    <a:lstStyle/>
                    <a:p>
                      <a:endParaRPr lang="en-US" sz="1800" dirty="0"/>
                    </a:p>
                  </a:txBody>
                  <a:tcPr marL="93541" marR="93541" marT="46771" marB="46771"/>
                </a:tc>
                <a:tc>
                  <a:txBody>
                    <a:bodyPr/>
                    <a:lstStyle/>
                    <a:p>
                      <a:pPr algn="ctr"/>
                      <a:endParaRPr lang="en-US" sz="1800" dirty="0"/>
                    </a:p>
                  </a:txBody>
                  <a:tcPr marL="93541" marR="93541" marT="46771" marB="46771"/>
                </a:tc>
                <a:extLst>
                  <a:ext uri="{0D108BD9-81ED-4DB2-BD59-A6C34878D82A}">
                    <a16:rowId xmlns:a16="http://schemas.microsoft.com/office/drawing/2014/main" val="1295636863"/>
                  </a:ext>
                </a:extLst>
              </a:tr>
            </a:tbl>
          </a:graphicData>
        </a:graphic>
      </p:graphicFrame>
      <p:sp>
        <p:nvSpPr>
          <p:cNvPr id="6" name="Oval 5">
            <a:extLst>
              <a:ext uri="{FF2B5EF4-FFF2-40B4-BE49-F238E27FC236}">
                <a16:creationId xmlns:a16="http://schemas.microsoft.com/office/drawing/2014/main" id="{48F3D248-F7F4-4F1F-B814-AB3034DE8CED}"/>
              </a:ext>
            </a:extLst>
          </p:cNvPr>
          <p:cNvSpPr/>
          <p:nvPr/>
        </p:nvSpPr>
        <p:spPr>
          <a:xfrm>
            <a:off x="1242804" y="4746050"/>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8A230BF3-3671-47EB-B4D8-688642C0C368}"/>
              </a:ext>
            </a:extLst>
          </p:cNvPr>
          <p:cNvSpPr/>
          <p:nvPr/>
        </p:nvSpPr>
        <p:spPr>
          <a:xfrm>
            <a:off x="1242804" y="5123044"/>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94581C5E-68A3-4E38-84DA-5F0614B4DD05}"/>
              </a:ext>
            </a:extLst>
          </p:cNvPr>
          <p:cNvSpPr/>
          <p:nvPr/>
        </p:nvSpPr>
        <p:spPr>
          <a:xfrm>
            <a:off x="1242804" y="5478209"/>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251B0679-1084-47D6-9111-84698D34F625}"/>
              </a:ext>
            </a:extLst>
          </p:cNvPr>
          <p:cNvSpPr/>
          <p:nvPr/>
        </p:nvSpPr>
        <p:spPr>
          <a:xfrm>
            <a:off x="1242804" y="5870315"/>
            <a:ext cx="153797" cy="1619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15F4EF57-0563-42BA-8F0C-620E4E62DCDE}"/>
              </a:ext>
            </a:extLst>
          </p:cNvPr>
          <p:cNvSpPr txBox="1"/>
          <p:nvPr/>
        </p:nvSpPr>
        <p:spPr>
          <a:xfrm>
            <a:off x="2328585" y="5766611"/>
            <a:ext cx="301686" cy="369332"/>
          </a:xfrm>
          <a:prstGeom prst="rect">
            <a:avLst/>
          </a:prstGeom>
          <a:noFill/>
        </p:spPr>
        <p:txBody>
          <a:bodyPr wrap="square" rtlCol="0">
            <a:spAutoFit/>
          </a:bodyPr>
          <a:lstStyle/>
          <a:p>
            <a:r>
              <a:rPr lang="en-US" dirty="0"/>
              <a:t>3</a:t>
            </a:r>
          </a:p>
        </p:txBody>
      </p:sp>
      <p:sp>
        <p:nvSpPr>
          <p:cNvPr id="12" name="Rectangle 11">
            <a:extLst>
              <a:ext uri="{FF2B5EF4-FFF2-40B4-BE49-F238E27FC236}">
                <a16:creationId xmlns:a16="http://schemas.microsoft.com/office/drawing/2014/main" id="{50732636-565E-479B-A658-A8A23B56A1AD}"/>
              </a:ext>
            </a:extLst>
          </p:cNvPr>
          <p:cNvSpPr/>
          <p:nvPr/>
        </p:nvSpPr>
        <p:spPr>
          <a:xfrm>
            <a:off x="9691824" y="4363372"/>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9ED89699-0EC9-4921-85BC-2055E77E01E3}"/>
              </a:ext>
            </a:extLst>
          </p:cNvPr>
          <p:cNvSpPr/>
          <p:nvPr/>
        </p:nvSpPr>
        <p:spPr>
          <a:xfrm>
            <a:off x="8771514" y="5214567"/>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DF01584-D4C4-4FD0-9EB3-0F69EDB10D8F}"/>
              </a:ext>
            </a:extLst>
          </p:cNvPr>
          <p:cNvSpPr/>
          <p:nvPr/>
        </p:nvSpPr>
        <p:spPr>
          <a:xfrm>
            <a:off x="10566799" y="5210936"/>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CA358A97-5C8E-40A0-9CEE-4FF778B561C4}"/>
              </a:ext>
            </a:extLst>
          </p:cNvPr>
          <p:cNvSpPr/>
          <p:nvPr/>
        </p:nvSpPr>
        <p:spPr>
          <a:xfrm>
            <a:off x="8224046" y="5794848"/>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CE8850B9-159B-4961-98F4-8932C883E4A3}"/>
              </a:ext>
            </a:extLst>
          </p:cNvPr>
          <p:cNvSpPr/>
          <p:nvPr/>
        </p:nvSpPr>
        <p:spPr>
          <a:xfrm>
            <a:off x="9219522" y="5792672"/>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8EF11A3-B36C-48CA-87C8-EDDCBEDB28F9}"/>
              </a:ext>
            </a:extLst>
          </p:cNvPr>
          <p:cNvSpPr/>
          <p:nvPr/>
        </p:nvSpPr>
        <p:spPr>
          <a:xfrm>
            <a:off x="10299528" y="5792671"/>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65A5515-3DB6-42B4-8D69-9451E6897B42}"/>
              </a:ext>
            </a:extLst>
          </p:cNvPr>
          <p:cNvSpPr/>
          <p:nvPr/>
        </p:nvSpPr>
        <p:spPr>
          <a:xfrm>
            <a:off x="11277178" y="5792670"/>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25F6324-BBE9-4C75-B9B8-7986E24D3E4A}"/>
              </a:ext>
            </a:extLst>
          </p:cNvPr>
          <p:cNvCxnSpPr>
            <a:stCxn id="12" idx="2"/>
            <a:endCxn id="13" idx="0"/>
          </p:cNvCxnSpPr>
          <p:nvPr/>
        </p:nvCxnSpPr>
        <p:spPr>
          <a:xfrm flipH="1">
            <a:off x="9186488" y="4731173"/>
            <a:ext cx="920310" cy="48339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795D630-CC4B-4801-96E3-D63898A75E6A}"/>
              </a:ext>
            </a:extLst>
          </p:cNvPr>
          <p:cNvCxnSpPr>
            <a:stCxn id="12" idx="2"/>
            <a:endCxn id="14" idx="0"/>
          </p:cNvCxnSpPr>
          <p:nvPr/>
        </p:nvCxnSpPr>
        <p:spPr>
          <a:xfrm>
            <a:off x="10106798" y="4731173"/>
            <a:ext cx="874975" cy="47976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39F4F64-4DD2-47B9-86E7-43D3655B482B}"/>
              </a:ext>
            </a:extLst>
          </p:cNvPr>
          <p:cNvCxnSpPr>
            <a:stCxn id="13" idx="2"/>
            <a:endCxn id="15" idx="0"/>
          </p:cNvCxnSpPr>
          <p:nvPr/>
        </p:nvCxnSpPr>
        <p:spPr>
          <a:xfrm flipH="1">
            <a:off x="8639020" y="5582368"/>
            <a:ext cx="547468" cy="21248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16E6E8E-9239-49EB-B0E3-29A564449D02}"/>
              </a:ext>
            </a:extLst>
          </p:cNvPr>
          <p:cNvCxnSpPr>
            <a:cxnSpLocks/>
            <a:stCxn id="13" idx="2"/>
            <a:endCxn id="16" idx="0"/>
          </p:cNvCxnSpPr>
          <p:nvPr/>
        </p:nvCxnSpPr>
        <p:spPr>
          <a:xfrm>
            <a:off x="9186488" y="5582368"/>
            <a:ext cx="448008" cy="21030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0543514-E6EE-4E64-9FDE-F8178EED3A35}"/>
              </a:ext>
            </a:extLst>
          </p:cNvPr>
          <p:cNvCxnSpPr>
            <a:stCxn id="14" idx="2"/>
            <a:endCxn id="17" idx="0"/>
          </p:cNvCxnSpPr>
          <p:nvPr/>
        </p:nvCxnSpPr>
        <p:spPr>
          <a:xfrm flipH="1">
            <a:off x="10714502" y="5578737"/>
            <a:ext cx="267271" cy="21393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71A4D50-40E6-42E4-B8E5-AB712352D28E}"/>
              </a:ext>
            </a:extLst>
          </p:cNvPr>
          <p:cNvCxnSpPr>
            <a:cxnSpLocks/>
            <a:stCxn id="14" idx="2"/>
            <a:endCxn id="18" idx="0"/>
          </p:cNvCxnSpPr>
          <p:nvPr/>
        </p:nvCxnSpPr>
        <p:spPr>
          <a:xfrm>
            <a:off x="10981773" y="5578737"/>
            <a:ext cx="710379" cy="213933"/>
          </a:xfrm>
          <a:prstGeom prst="line">
            <a:avLst/>
          </a:prstGeom>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id="{E4559987-E116-4EFB-A486-5B0EE1B71A0D}"/>
              </a:ext>
            </a:extLst>
          </p:cNvPr>
          <p:cNvSpPr/>
          <p:nvPr/>
        </p:nvSpPr>
        <p:spPr>
          <a:xfrm>
            <a:off x="6000861" y="4932821"/>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E20200C1-28FF-44AC-A2A4-67D49BA2C915}"/>
              </a:ext>
            </a:extLst>
          </p:cNvPr>
          <p:cNvSpPr/>
          <p:nvPr/>
        </p:nvSpPr>
        <p:spPr>
          <a:xfrm>
            <a:off x="5080551" y="5784016"/>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491884DC-534E-47C8-BDDC-33360E8B2787}"/>
              </a:ext>
            </a:extLst>
          </p:cNvPr>
          <p:cNvSpPr/>
          <p:nvPr/>
        </p:nvSpPr>
        <p:spPr>
          <a:xfrm>
            <a:off x="6875836" y="5780385"/>
            <a:ext cx="829947" cy="367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C0D7947D-CF1D-4014-A287-AB973C4F0F37}"/>
              </a:ext>
            </a:extLst>
          </p:cNvPr>
          <p:cNvCxnSpPr>
            <a:stCxn id="69" idx="2"/>
            <a:endCxn id="70" idx="0"/>
          </p:cNvCxnSpPr>
          <p:nvPr/>
        </p:nvCxnSpPr>
        <p:spPr>
          <a:xfrm flipH="1">
            <a:off x="5495525" y="5300622"/>
            <a:ext cx="920310" cy="48339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4F819558-9C39-49F2-A878-F799ABAB0CAA}"/>
              </a:ext>
            </a:extLst>
          </p:cNvPr>
          <p:cNvCxnSpPr>
            <a:stCxn id="69" idx="2"/>
            <a:endCxn id="71" idx="0"/>
          </p:cNvCxnSpPr>
          <p:nvPr/>
        </p:nvCxnSpPr>
        <p:spPr>
          <a:xfrm>
            <a:off x="6415835" y="5300622"/>
            <a:ext cx="874975" cy="479763"/>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D34BAF3-58BF-4F48-A35F-72D56877470A}"/>
              </a:ext>
            </a:extLst>
          </p:cNvPr>
          <p:cNvCxnSpPr>
            <a:cxnSpLocks/>
          </p:cNvCxnSpPr>
          <p:nvPr/>
        </p:nvCxnSpPr>
        <p:spPr>
          <a:xfrm>
            <a:off x="3752850" y="3707842"/>
            <a:ext cx="0" cy="3035361"/>
          </a:xfrm>
          <a:prstGeom prst="line">
            <a:avLst/>
          </a:prstGeom>
        </p:spPr>
        <p:style>
          <a:lnRef idx="1">
            <a:schemeClr val="dk1"/>
          </a:lnRef>
          <a:fillRef idx="0">
            <a:schemeClr val="dk1"/>
          </a:fillRef>
          <a:effectRef idx="0">
            <a:schemeClr val="dk1"/>
          </a:effectRef>
          <a:fontRef idx="minor">
            <a:schemeClr val="tx1"/>
          </a:fontRef>
        </p:style>
      </p:cxnSp>
      <p:sp>
        <p:nvSpPr>
          <p:cNvPr id="86" name="Arrow: Right 85">
            <a:extLst>
              <a:ext uri="{FF2B5EF4-FFF2-40B4-BE49-F238E27FC236}">
                <a16:creationId xmlns:a16="http://schemas.microsoft.com/office/drawing/2014/main" id="{A2FE7B11-967E-4E02-B48E-715C614D8145}"/>
              </a:ext>
            </a:extLst>
          </p:cNvPr>
          <p:cNvSpPr/>
          <p:nvPr/>
        </p:nvSpPr>
        <p:spPr>
          <a:xfrm>
            <a:off x="3496825" y="5210936"/>
            <a:ext cx="1123721"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Arrow: Right 86">
            <a:extLst>
              <a:ext uri="{FF2B5EF4-FFF2-40B4-BE49-F238E27FC236}">
                <a16:creationId xmlns:a16="http://schemas.microsoft.com/office/drawing/2014/main" id="{18887E09-CBA8-477A-983A-D0554E9D2DC6}"/>
              </a:ext>
            </a:extLst>
          </p:cNvPr>
          <p:cNvSpPr/>
          <p:nvPr/>
        </p:nvSpPr>
        <p:spPr>
          <a:xfrm flipH="1">
            <a:off x="3456876" y="5766611"/>
            <a:ext cx="1083672"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402C70D2-0C22-4EE4-9E2D-0EF1A62380C0}"/>
              </a:ext>
            </a:extLst>
          </p:cNvPr>
          <p:cNvGraphicFramePr>
            <a:graphicFrameLocks noGrp="1"/>
          </p:cNvGraphicFramePr>
          <p:nvPr>
            <p:extLst>
              <p:ext uri="{D42A27DB-BD31-4B8C-83A1-F6EECF244321}">
                <p14:modId xmlns:p14="http://schemas.microsoft.com/office/powerpoint/2010/main" val="4252979287"/>
              </p:ext>
            </p:extLst>
          </p:nvPr>
        </p:nvGraphicFramePr>
        <p:xfrm>
          <a:off x="745539" y="4322571"/>
          <a:ext cx="2291284" cy="1103586"/>
        </p:xfrm>
        <a:graphic>
          <a:graphicData uri="http://schemas.openxmlformats.org/drawingml/2006/table">
            <a:tbl>
              <a:tblPr firstRow="1" bandRow="1">
                <a:tableStyleId>{073A0DAA-6AF3-43AB-8588-CEC1D06C72B9}</a:tableStyleId>
              </a:tblPr>
              <a:tblGrid>
                <a:gridCol w="1145642">
                  <a:extLst>
                    <a:ext uri="{9D8B030D-6E8A-4147-A177-3AD203B41FA5}">
                      <a16:colId xmlns:a16="http://schemas.microsoft.com/office/drawing/2014/main" val="3246214710"/>
                    </a:ext>
                  </a:extLst>
                </a:gridCol>
                <a:gridCol w="1145642">
                  <a:extLst>
                    <a:ext uri="{9D8B030D-6E8A-4147-A177-3AD203B41FA5}">
                      <a16:colId xmlns:a16="http://schemas.microsoft.com/office/drawing/2014/main" val="3493475152"/>
                    </a:ext>
                  </a:extLst>
                </a:gridCol>
              </a:tblGrid>
              <a:tr h="231410">
                <a:tc>
                  <a:txBody>
                    <a:bodyPr/>
                    <a:lstStyle/>
                    <a:p>
                      <a:r>
                        <a:rPr lang="en-US" sz="1800" dirty="0"/>
                        <a:t>    Block</a:t>
                      </a:r>
                    </a:p>
                  </a:txBody>
                  <a:tcPr marL="93541" marR="93541" marT="46771" marB="46771"/>
                </a:tc>
                <a:tc>
                  <a:txBody>
                    <a:bodyPr/>
                    <a:lstStyle/>
                    <a:p>
                      <a:r>
                        <a:rPr lang="en-US" sz="1800" dirty="0"/>
                        <a:t>       Path</a:t>
                      </a:r>
                    </a:p>
                  </a:txBody>
                  <a:tcPr marL="93541" marR="93541" marT="46771" marB="46771"/>
                </a:tc>
                <a:extLst>
                  <a:ext uri="{0D108BD9-81ED-4DB2-BD59-A6C34878D82A}">
                    <a16:rowId xmlns:a16="http://schemas.microsoft.com/office/drawing/2014/main" val="1089930094"/>
                  </a:ext>
                </a:extLst>
              </a:tr>
              <a:tr h="231410">
                <a:tc>
                  <a:txBody>
                    <a:bodyPr/>
                    <a:lstStyle/>
                    <a:p>
                      <a:endParaRPr lang="en-US" sz="1800" dirty="0"/>
                    </a:p>
                  </a:txBody>
                  <a:tcPr marL="93541" marR="93541" marT="46771" marB="46771"/>
                </a:tc>
                <a:tc>
                  <a:txBody>
                    <a:bodyPr/>
                    <a:lstStyle/>
                    <a:p>
                      <a:pPr algn="ctr"/>
                      <a:r>
                        <a:rPr lang="en-US" sz="1800" dirty="0"/>
                        <a:t>1</a:t>
                      </a:r>
                    </a:p>
                  </a:txBody>
                  <a:tcPr marL="93541" marR="93541" marT="46771" marB="46771"/>
                </a:tc>
                <a:extLst>
                  <a:ext uri="{0D108BD9-81ED-4DB2-BD59-A6C34878D82A}">
                    <a16:rowId xmlns:a16="http://schemas.microsoft.com/office/drawing/2014/main" val="249587875"/>
                  </a:ext>
                </a:extLst>
              </a:tr>
              <a:tr h="231410">
                <a:tc>
                  <a:txBody>
                    <a:bodyPr/>
                    <a:lstStyle/>
                    <a:p>
                      <a:endParaRPr lang="en-US" sz="1800" dirty="0"/>
                    </a:p>
                  </a:txBody>
                  <a:tcPr marL="93541" marR="93541" marT="46771" marB="46771"/>
                </a:tc>
                <a:tc>
                  <a:txBody>
                    <a:bodyPr/>
                    <a:lstStyle/>
                    <a:p>
                      <a:pPr algn="ctr"/>
                      <a:r>
                        <a:rPr lang="en-US" sz="1800" dirty="0"/>
                        <a:t>2</a:t>
                      </a:r>
                    </a:p>
                  </a:txBody>
                  <a:tcPr marL="93541" marR="93541" marT="46771" marB="46771"/>
                </a:tc>
                <a:extLst>
                  <a:ext uri="{0D108BD9-81ED-4DB2-BD59-A6C34878D82A}">
                    <a16:rowId xmlns:a16="http://schemas.microsoft.com/office/drawing/2014/main" val="1066505362"/>
                  </a:ext>
                </a:extLst>
              </a:tr>
            </a:tbl>
          </a:graphicData>
        </a:graphic>
      </p:graphicFrame>
      <p:sp>
        <p:nvSpPr>
          <p:cNvPr id="89" name="Oval 88">
            <a:extLst>
              <a:ext uri="{FF2B5EF4-FFF2-40B4-BE49-F238E27FC236}">
                <a16:creationId xmlns:a16="http://schemas.microsoft.com/office/drawing/2014/main" id="{D12AE3F3-3A17-4FB6-BA38-7617E491B59A}"/>
              </a:ext>
            </a:extLst>
          </p:cNvPr>
          <p:cNvSpPr/>
          <p:nvPr/>
        </p:nvSpPr>
        <p:spPr>
          <a:xfrm>
            <a:off x="1231979" y="4747461"/>
            <a:ext cx="153797" cy="1565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0" name="Oval 89">
            <a:extLst>
              <a:ext uri="{FF2B5EF4-FFF2-40B4-BE49-F238E27FC236}">
                <a16:creationId xmlns:a16="http://schemas.microsoft.com/office/drawing/2014/main" id="{24DEEDEC-588B-4E47-8B67-D2ED046AB21E}"/>
              </a:ext>
            </a:extLst>
          </p:cNvPr>
          <p:cNvSpPr/>
          <p:nvPr/>
        </p:nvSpPr>
        <p:spPr>
          <a:xfrm>
            <a:off x="1231979" y="5124455"/>
            <a:ext cx="153797" cy="1565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E0C3BF62-C1CC-4DDF-A09A-E9005A712D8C}"/>
              </a:ext>
            </a:extLst>
          </p:cNvPr>
          <p:cNvSpPr txBox="1"/>
          <p:nvPr/>
        </p:nvSpPr>
        <p:spPr>
          <a:xfrm>
            <a:off x="1396601" y="3650598"/>
            <a:ext cx="896720" cy="369332"/>
          </a:xfrm>
          <a:prstGeom prst="rect">
            <a:avLst/>
          </a:prstGeom>
          <a:noFill/>
        </p:spPr>
        <p:txBody>
          <a:bodyPr wrap="none" rtlCol="0">
            <a:spAutoFit/>
          </a:bodyPr>
          <a:lstStyle/>
          <a:p>
            <a:r>
              <a:rPr lang="en-US" dirty="0"/>
              <a:t>enclave</a:t>
            </a:r>
          </a:p>
        </p:txBody>
      </p:sp>
      <p:sp>
        <p:nvSpPr>
          <p:cNvPr id="35" name="TextBox 34">
            <a:extLst>
              <a:ext uri="{FF2B5EF4-FFF2-40B4-BE49-F238E27FC236}">
                <a16:creationId xmlns:a16="http://schemas.microsoft.com/office/drawing/2014/main" id="{A817595F-24E8-4E95-A5D5-91DAF07C1B13}"/>
              </a:ext>
            </a:extLst>
          </p:cNvPr>
          <p:cNvSpPr txBox="1"/>
          <p:nvPr/>
        </p:nvSpPr>
        <p:spPr>
          <a:xfrm>
            <a:off x="7533306" y="3650598"/>
            <a:ext cx="1974002" cy="369332"/>
          </a:xfrm>
          <a:prstGeom prst="rect">
            <a:avLst/>
          </a:prstGeom>
          <a:noFill/>
        </p:spPr>
        <p:txBody>
          <a:bodyPr wrap="none" rtlCol="0">
            <a:spAutoFit/>
          </a:bodyPr>
          <a:lstStyle/>
          <a:p>
            <a:r>
              <a:rPr lang="en-US" dirty="0"/>
              <a:t>Untrusted memory</a:t>
            </a:r>
          </a:p>
        </p:txBody>
      </p:sp>
      <p:sp>
        <p:nvSpPr>
          <p:cNvPr id="11" name="Slide Number Placeholder 10">
            <a:extLst>
              <a:ext uri="{FF2B5EF4-FFF2-40B4-BE49-F238E27FC236}">
                <a16:creationId xmlns:a16="http://schemas.microsoft.com/office/drawing/2014/main" id="{C11F672D-4197-4343-B34F-D6AB45B8E7F8}"/>
              </a:ext>
            </a:extLst>
          </p:cNvPr>
          <p:cNvSpPr>
            <a:spLocks noGrp="1"/>
          </p:cNvSpPr>
          <p:nvPr>
            <p:ph type="sldNum" sz="quarter" idx="12"/>
          </p:nvPr>
        </p:nvSpPr>
        <p:spPr/>
        <p:txBody>
          <a:bodyPr/>
          <a:lstStyle/>
          <a:p>
            <a:fld id="{E1AD3BE5-6F71-4985-99C8-2D8D33AAA18A}" type="slidenum">
              <a:rPr lang="en-US" smtClean="0"/>
              <a:t>21</a:t>
            </a:fld>
            <a:endParaRPr lang="en-US"/>
          </a:p>
        </p:txBody>
      </p:sp>
    </p:spTree>
    <p:extLst>
      <p:ext uri="{BB962C8B-B14F-4D97-AF65-F5344CB8AC3E}">
        <p14:creationId xmlns:p14="http://schemas.microsoft.com/office/powerpoint/2010/main" val="4130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69" grpId="0" animBg="1"/>
      <p:bldP spid="70" grpId="0" animBg="1"/>
      <p:bldP spid="71"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33C4-011B-4293-B42E-1291F12AFBAB}"/>
              </a:ext>
            </a:extLst>
          </p:cNvPr>
          <p:cNvSpPr>
            <a:spLocks noGrp="1"/>
          </p:cNvSpPr>
          <p:nvPr>
            <p:ph type="title"/>
          </p:nvPr>
        </p:nvSpPr>
        <p:spPr/>
        <p:txBody>
          <a:bodyPr/>
          <a:lstStyle/>
          <a:p>
            <a:r>
              <a:rPr lang="en-US" dirty="0"/>
              <a:t>Challenge 4: Bitcoin Address and ORAM ID mapping</a:t>
            </a:r>
          </a:p>
        </p:txBody>
      </p:sp>
      <p:sp>
        <p:nvSpPr>
          <p:cNvPr id="3" name="Content Placeholder 2">
            <a:extLst>
              <a:ext uri="{FF2B5EF4-FFF2-40B4-BE49-F238E27FC236}">
                <a16:creationId xmlns:a16="http://schemas.microsoft.com/office/drawing/2014/main" id="{C5788921-66EC-4E2A-8DD5-054DFFBEE62C}"/>
              </a:ext>
            </a:extLst>
          </p:cNvPr>
          <p:cNvSpPr>
            <a:spLocks noGrp="1"/>
          </p:cNvSpPr>
          <p:nvPr>
            <p:ph idx="1"/>
          </p:nvPr>
        </p:nvSpPr>
        <p:spPr/>
        <p:txBody>
          <a:bodyPr/>
          <a:lstStyle/>
          <a:p>
            <a:r>
              <a:rPr lang="en-US" dirty="0"/>
              <a:t>How the SGX knows how to translate Bitcoin Address into ORAM block. </a:t>
            </a:r>
          </a:p>
          <a:p>
            <a:r>
              <a:rPr lang="en-US" dirty="0"/>
              <a:t>Naïve approach 1:  address = ORAM bid  =&gt; Position map will be huge.</a:t>
            </a:r>
          </a:p>
          <a:p>
            <a:r>
              <a:rPr lang="en-US" dirty="0"/>
              <a:t>Naïve approach 2: deterministic hashing address into ORAM block =&gt; adversary can overflow a block</a:t>
            </a:r>
          </a:p>
        </p:txBody>
      </p:sp>
      <p:sp>
        <p:nvSpPr>
          <p:cNvPr id="4" name="Slide Number Placeholder 3">
            <a:extLst>
              <a:ext uri="{FF2B5EF4-FFF2-40B4-BE49-F238E27FC236}">
                <a16:creationId xmlns:a16="http://schemas.microsoft.com/office/drawing/2014/main" id="{B4818439-13F2-4544-A26B-0D1722FB17C9}"/>
              </a:ext>
            </a:extLst>
          </p:cNvPr>
          <p:cNvSpPr>
            <a:spLocks noGrp="1"/>
          </p:cNvSpPr>
          <p:nvPr>
            <p:ph type="sldNum" sz="quarter" idx="12"/>
          </p:nvPr>
        </p:nvSpPr>
        <p:spPr/>
        <p:txBody>
          <a:bodyPr/>
          <a:lstStyle/>
          <a:p>
            <a:fld id="{E1AD3BE5-6F71-4985-99C8-2D8D33AAA18A}" type="slidenum">
              <a:rPr lang="en-US" smtClean="0"/>
              <a:t>22</a:t>
            </a:fld>
            <a:endParaRPr lang="en-US"/>
          </a:p>
        </p:txBody>
      </p:sp>
    </p:spTree>
    <p:extLst>
      <p:ext uri="{BB962C8B-B14F-4D97-AF65-F5344CB8AC3E}">
        <p14:creationId xmlns:p14="http://schemas.microsoft.com/office/powerpoint/2010/main" val="220758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ADFC-4354-4DCA-AF0E-DA2F6A08722C}"/>
              </a:ext>
            </a:extLst>
          </p:cNvPr>
          <p:cNvSpPr>
            <a:spLocks noGrp="1"/>
          </p:cNvSpPr>
          <p:nvPr>
            <p:ph type="title"/>
          </p:nvPr>
        </p:nvSpPr>
        <p:spPr/>
        <p:txBody>
          <a:bodyPr/>
          <a:lstStyle/>
          <a:p>
            <a:r>
              <a:rPr lang="en-US" dirty="0"/>
              <a:t>Solution for Address-ORAM block ID mapping</a:t>
            </a:r>
          </a:p>
        </p:txBody>
      </p:sp>
      <p:sp>
        <p:nvSpPr>
          <p:cNvPr id="3" name="Content Placeholder 2">
            <a:extLst>
              <a:ext uri="{FF2B5EF4-FFF2-40B4-BE49-F238E27FC236}">
                <a16:creationId xmlns:a16="http://schemas.microsoft.com/office/drawing/2014/main" id="{F3CF73D8-F44A-4C8F-A523-0DBB6831B243}"/>
              </a:ext>
            </a:extLst>
          </p:cNvPr>
          <p:cNvSpPr>
            <a:spLocks noGrp="1"/>
          </p:cNvSpPr>
          <p:nvPr>
            <p:ph idx="1"/>
          </p:nvPr>
        </p:nvSpPr>
        <p:spPr/>
        <p:txBody>
          <a:bodyPr/>
          <a:lstStyle/>
          <a:p>
            <a:r>
              <a:rPr lang="en-US" dirty="0"/>
              <a:t>Using PRF </a:t>
            </a:r>
            <a:r>
              <a:rPr lang="en-US" dirty="0" err="1"/>
              <a:t>OBlockMap</a:t>
            </a:r>
            <a:r>
              <a:rPr lang="en-US" dirty="0"/>
              <a:t>() to map Bitcoin address into ORAM block ID where the secret key is generated by the SGX. </a:t>
            </a:r>
          </a:p>
        </p:txBody>
      </p:sp>
      <p:pic>
        <p:nvPicPr>
          <p:cNvPr id="6" name="Picture 5">
            <a:extLst>
              <a:ext uri="{FF2B5EF4-FFF2-40B4-BE49-F238E27FC236}">
                <a16:creationId xmlns:a16="http://schemas.microsoft.com/office/drawing/2014/main" id="{D5F3F93A-7AC2-4DDC-B43B-F5E01CBC2F08}"/>
              </a:ext>
            </a:extLst>
          </p:cNvPr>
          <p:cNvPicPr>
            <a:picLocks noChangeAspect="1"/>
          </p:cNvPicPr>
          <p:nvPr/>
        </p:nvPicPr>
        <p:blipFill>
          <a:blip r:embed="rId3"/>
          <a:stretch>
            <a:fillRect/>
          </a:stretch>
        </p:blipFill>
        <p:spPr>
          <a:xfrm>
            <a:off x="4281463" y="4120161"/>
            <a:ext cx="7655238" cy="1805738"/>
          </a:xfrm>
          <a:prstGeom prst="rect">
            <a:avLst/>
          </a:prstGeom>
        </p:spPr>
      </p:pic>
      <p:pic>
        <p:nvPicPr>
          <p:cNvPr id="7" name="Picture 6">
            <a:extLst>
              <a:ext uri="{FF2B5EF4-FFF2-40B4-BE49-F238E27FC236}">
                <a16:creationId xmlns:a16="http://schemas.microsoft.com/office/drawing/2014/main" id="{7B6036B8-ED0F-49EB-A9E0-13699710CE99}"/>
              </a:ext>
            </a:extLst>
          </p:cNvPr>
          <p:cNvPicPr>
            <a:picLocks noChangeAspect="1"/>
          </p:cNvPicPr>
          <p:nvPr/>
        </p:nvPicPr>
        <p:blipFill>
          <a:blip r:embed="rId4"/>
          <a:stretch>
            <a:fillRect/>
          </a:stretch>
        </p:blipFill>
        <p:spPr>
          <a:xfrm>
            <a:off x="255299" y="4195646"/>
            <a:ext cx="3953629" cy="1730253"/>
          </a:xfrm>
          <a:prstGeom prst="rect">
            <a:avLst/>
          </a:prstGeom>
        </p:spPr>
      </p:pic>
      <p:sp>
        <p:nvSpPr>
          <p:cNvPr id="4" name="Slide Number Placeholder 3">
            <a:extLst>
              <a:ext uri="{FF2B5EF4-FFF2-40B4-BE49-F238E27FC236}">
                <a16:creationId xmlns:a16="http://schemas.microsoft.com/office/drawing/2014/main" id="{70F4D536-5859-4D91-9F8D-74179BE61A83}"/>
              </a:ext>
            </a:extLst>
          </p:cNvPr>
          <p:cNvSpPr>
            <a:spLocks noGrp="1"/>
          </p:cNvSpPr>
          <p:nvPr>
            <p:ph type="sldNum" sz="quarter" idx="12"/>
          </p:nvPr>
        </p:nvSpPr>
        <p:spPr/>
        <p:txBody>
          <a:bodyPr/>
          <a:lstStyle/>
          <a:p>
            <a:fld id="{E1AD3BE5-6F71-4985-99C8-2D8D33AAA18A}" type="slidenum">
              <a:rPr lang="en-US" smtClean="0"/>
              <a:t>23</a:t>
            </a:fld>
            <a:endParaRPr lang="en-US"/>
          </a:p>
        </p:txBody>
      </p:sp>
    </p:spTree>
    <p:extLst>
      <p:ext uri="{BB962C8B-B14F-4D97-AF65-F5344CB8AC3E}">
        <p14:creationId xmlns:p14="http://schemas.microsoft.com/office/powerpoint/2010/main" val="550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287F-E950-456D-ABBC-69D0069A88D4}"/>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Problems</a:t>
            </a:r>
          </a:p>
        </p:txBody>
      </p:sp>
      <p:sp>
        <p:nvSpPr>
          <p:cNvPr id="3" name="Content Placeholder 2">
            <a:extLst>
              <a:ext uri="{FF2B5EF4-FFF2-40B4-BE49-F238E27FC236}">
                <a16:creationId xmlns:a16="http://schemas.microsoft.com/office/drawing/2014/main" id="{7A149869-F7F4-4D46-8A7E-7AAFEA763922}"/>
              </a:ext>
            </a:extLst>
          </p:cNvPr>
          <p:cNvSpPr>
            <a:spLocks noGrp="1"/>
          </p:cNvSpPr>
          <p:nvPr>
            <p:ph idx="1"/>
          </p:nvPr>
        </p:nvSpPr>
        <p:spPr/>
        <p:txBody>
          <a:bodyPr/>
          <a:lstStyle/>
          <a:p>
            <a:r>
              <a:rPr lang="en-US" dirty="0">
                <a:latin typeface="Cambria Math" panose="02040503050406030204" pitchFamily="18" charset="0"/>
                <a:ea typeface="Cambria Math" panose="02040503050406030204" pitchFamily="18" charset="0"/>
              </a:rPr>
              <a:t>Introduce collisions: This is a standard max load analysis. One can show the ORAM block will have less than certain number of UTXOs with overwhelm probability</a:t>
            </a:r>
          </a:p>
          <a:p>
            <a:r>
              <a:rPr lang="en-US" dirty="0">
                <a:latin typeface="Cambria Math" panose="02040503050406030204" pitchFamily="18" charset="0"/>
                <a:ea typeface="Cambria Math" panose="02040503050406030204" pitchFamily="18" charset="0"/>
              </a:rPr>
              <a:t>Some addresses have more output than others. </a:t>
            </a:r>
            <a:endParaRPr lang="en-US" dirty="0"/>
          </a:p>
        </p:txBody>
      </p:sp>
      <p:sp>
        <p:nvSpPr>
          <p:cNvPr id="5" name="Slide Number Placeholder 4">
            <a:extLst>
              <a:ext uri="{FF2B5EF4-FFF2-40B4-BE49-F238E27FC236}">
                <a16:creationId xmlns:a16="http://schemas.microsoft.com/office/drawing/2014/main" id="{625FC0FC-7BCD-4F9F-9CB3-3B724AA2804E}"/>
              </a:ext>
            </a:extLst>
          </p:cNvPr>
          <p:cNvSpPr>
            <a:spLocks noGrp="1"/>
          </p:cNvSpPr>
          <p:nvPr>
            <p:ph type="sldNum" sz="quarter" idx="12"/>
          </p:nvPr>
        </p:nvSpPr>
        <p:spPr/>
        <p:txBody>
          <a:bodyPr/>
          <a:lstStyle/>
          <a:p>
            <a:fld id="{E1AD3BE5-6F71-4985-99C8-2D8D33AAA18A}" type="slidenum">
              <a:rPr lang="en-US" smtClean="0"/>
              <a:t>24</a:t>
            </a:fld>
            <a:endParaRPr lang="en-US"/>
          </a:p>
        </p:txBody>
      </p:sp>
    </p:spTree>
    <p:extLst>
      <p:ext uri="{BB962C8B-B14F-4D97-AF65-F5344CB8AC3E}">
        <p14:creationId xmlns:p14="http://schemas.microsoft.com/office/powerpoint/2010/main" val="247464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2ECE-2DB3-4EAB-B8A3-E62200EEC184}"/>
              </a:ext>
            </a:extLst>
          </p:cNvPr>
          <p:cNvSpPr>
            <a:spLocks noGrp="1"/>
          </p:cNvSpPr>
          <p:nvPr>
            <p:ph type="title"/>
          </p:nvPr>
        </p:nvSpPr>
        <p:spPr/>
        <p:txBody>
          <a:bodyPr/>
          <a:lstStyle/>
          <a:p>
            <a:r>
              <a:rPr lang="en-US" dirty="0"/>
              <a:t>Output/Address distribution</a:t>
            </a:r>
          </a:p>
        </p:txBody>
      </p:sp>
      <p:pic>
        <p:nvPicPr>
          <p:cNvPr id="4" name="Picture 3">
            <a:extLst>
              <a:ext uri="{FF2B5EF4-FFF2-40B4-BE49-F238E27FC236}">
                <a16:creationId xmlns:a16="http://schemas.microsoft.com/office/drawing/2014/main" id="{C26CE9F3-E0E1-4E2E-9008-67EDAB2F1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697" y="1347404"/>
            <a:ext cx="7741124" cy="5145471"/>
          </a:xfrm>
          <a:prstGeom prst="rect">
            <a:avLst/>
          </a:prstGeom>
        </p:spPr>
      </p:pic>
      <p:sp>
        <p:nvSpPr>
          <p:cNvPr id="5" name="Slide Number Placeholder 4">
            <a:extLst>
              <a:ext uri="{FF2B5EF4-FFF2-40B4-BE49-F238E27FC236}">
                <a16:creationId xmlns:a16="http://schemas.microsoft.com/office/drawing/2014/main" id="{97482C08-0D22-4C13-B193-90227817B201}"/>
              </a:ext>
            </a:extLst>
          </p:cNvPr>
          <p:cNvSpPr>
            <a:spLocks noGrp="1"/>
          </p:cNvSpPr>
          <p:nvPr>
            <p:ph type="sldNum" sz="quarter" idx="12"/>
          </p:nvPr>
        </p:nvSpPr>
        <p:spPr/>
        <p:txBody>
          <a:bodyPr/>
          <a:lstStyle/>
          <a:p>
            <a:fld id="{E1AD3BE5-6F71-4985-99C8-2D8D33AAA18A}" type="slidenum">
              <a:rPr lang="en-US" smtClean="0"/>
              <a:t>25</a:t>
            </a:fld>
            <a:endParaRPr lang="en-US"/>
          </a:p>
        </p:txBody>
      </p:sp>
    </p:spTree>
    <p:extLst>
      <p:ext uri="{BB962C8B-B14F-4D97-AF65-F5344CB8AC3E}">
        <p14:creationId xmlns:p14="http://schemas.microsoft.com/office/powerpoint/2010/main" val="3229362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275B-F66A-48E9-B98C-2E0279AE696F}"/>
              </a:ext>
            </a:extLst>
          </p:cNvPr>
          <p:cNvSpPr>
            <a:spLocks noGrp="1"/>
          </p:cNvSpPr>
          <p:nvPr>
            <p:ph type="title"/>
          </p:nvPr>
        </p:nvSpPr>
        <p:spPr/>
        <p:txBody>
          <a:bodyPr/>
          <a:lstStyle/>
          <a:p>
            <a:r>
              <a:rPr lang="en-US" dirty="0"/>
              <a:t>Several side-channel attacks against Intel SGX</a:t>
            </a:r>
          </a:p>
        </p:txBody>
      </p:sp>
      <p:sp>
        <p:nvSpPr>
          <p:cNvPr id="3" name="Content Placeholder 2">
            <a:extLst>
              <a:ext uri="{FF2B5EF4-FFF2-40B4-BE49-F238E27FC236}">
                <a16:creationId xmlns:a16="http://schemas.microsoft.com/office/drawing/2014/main" id="{256E6732-05BB-456A-9359-06197C79B599}"/>
              </a:ext>
            </a:extLst>
          </p:cNvPr>
          <p:cNvSpPr>
            <a:spLocks noGrp="1"/>
          </p:cNvSpPr>
          <p:nvPr>
            <p:ph idx="1"/>
          </p:nvPr>
        </p:nvSpPr>
        <p:spPr>
          <a:xfrm>
            <a:off x="838200" y="1825624"/>
            <a:ext cx="10515600" cy="3429664"/>
          </a:xfrm>
        </p:spPr>
        <p:txBody>
          <a:bodyPr vert="horz" lIns="91440" tIns="45720" rIns="91440" bIns="45720" rtlCol="0" anchor="t">
            <a:normAutofit lnSpcReduction="10000"/>
          </a:bodyPr>
          <a:lstStyle/>
          <a:p>
            <a:r>
              <a:rPr lang="en-US" dirty="0">
                <a:latin typeface="Cambria Math" panose="02040503050406030204" pitchFamily="18" charset="0"/>
                <a:ea typeface="Cambria Math" panose="02040503050406030204" pitchFamily="18" charset="0"/>
              </a:rPr>
              <a:t>Built on top of the implementations of </a:t>
            </a:r>
            <a:r>
              <a:rPr lang="en-US" dirty="0" err="1">
                <a:latin typeface="Cambria Math" panose="02040503050406030204" pitchFamily="18" charset="0"/>
                <a:ea typeface="Cambria Math" panose="02040503050406030204" pitchFamily="18" charset="0"/>
              </a:rPr>
              <a:t>Oblivate</a:t>
            </a:r>
            <a:r>
              <a:rPr lang="en-US" dirty="0">
                <a:latin typeface="Cambria Math" panose="02040503050406030204" pitchFamily="18" charset="0"/>
                <a:ea typeface="Cambria Math" panose="02040503050406030204" pitchFamily="18" charset="0"/>
              </a:rPr>
              <a:t> and </a:t>
            </a:r>
            <a:r>
              <a:rPr lang="en-US" dirty="0" err="1">
                <a:latin typeface="Cambria Math" panose="02040503050406030204" pitchFamily="18" charset="0"/>
                <a:ea typeface="Cambria Math" panose="02040503050406030204" pitchFamily="18" charset="0"/>
              </a:rPr>
              <a:t>Zerotrace</a:t>
            </a:r>
            <a:r>
              <a:rPr lang="en-US" dirty="0">
                <a:latin typeface="Cambria Math" panose="02040503050406030204" pitchFamily="18" charset="0"/>
                <a:ea typeface="Cambria Math" panose="02040503050406030204" pitchFamily="18" charset="0"/>
              </a:rPr>
              <a:t>. </a:t>
            </a:r>
          </a:p>
          <a:p>
            <a:r>
              <a:rPr lang="en-US" dirty="0">
                <a:latin typeface="Cambria Math" panose="02040503050406030204" pitchFamily="18" charset="0"/>
                <a:ea typeface="Cambria Math" panose="02040503050406030204" pitchFamily="18" charset="0"/>
              </a:rPr>
              <a:t>Our system inherited standard secure operations from both libraries. </a:t>
            </a:r>
          </a:p>
          <a:p>
            <a:r>
              <a:rPr lang="en-US" dirty="0">
                <a:latin typeface="Cambria Math" panose="02040503050406030204" pitchFamily="18" charset="0"/>
                <a:ea typeface="Cambria Math" panose="02040503050406030204" pitchFamily="18" charset="0"/>
              </a:rPr>
              <a:t>Their implementations use an oblivious access wrapper by using the x86 instruction </a:t>
            </a:r>
            <a:r>
              <a:rPr lang="en-US" dirty="0" err="1">
                <a:latin typeface="Cambria Math" panose="02040503050406030204" pitchFamily="18" charset="0"/>
                <a:ea typeface="Cambria Math" panose="02040503050406030204" pitchFamily="18" charset="0"/>
              </a:rPr>
              <a:t>cmov</a:t>
            </a:r>
            <a:r>
              <a:rPr lang="en-US" dirty="0">
                <a:latin typeface="Cambria Math" panose="02040503050406030204" pitchFamily="18" charset="0"/>
                <a:ea typeface="Cambria Math" panose="02040503050406030204" pitchFamily="18" charset="0"/>
              </a:rPr>
              <a:t>. </a:t>
            </a:r>
          </a:p>
          <a:p>
            <a:r>
              <a:rPr lang="en-US" dirty="0">
                <a:latin typeface="Cambria Math" panose="02040503050406030204" pitchFamily="18" charset="0"/>
                <a:ea typeface="Cambria Math" panose="02040503050406030204" pitchFamily="18" charset="0"/>
              </a:rPr>
              <a:t>From the perspective of an attacker (which can only observe access-patterns), this is the same as reading or modifying every byte in memory.</a:t>
            </a:r>
          </a:p>
        </p:txBody>
      </p:sp>
      <p:sp>
        <p:nvSpPr>
          <p:cNvPr id="4" name="Slide Number Placeholder 3">
            <a:extLst>
              <a:ext uri="{FF2B5EF4-FFF2-40B4-BE49-F238E27FC236}">
                <a16:creationId xmlns:a16="http://schemas.microsoft.com/office/drawing/2014/main" id="{3BFCE9FE-3511-48BD-9EE2-661FE13C7EA8}"/>
              </a:ext>
            </a:extLst>
          </p:cNvPr>
          <p:cNvSpPr>
            <a:spLocks noGrp="1"/>
          </p:cNvSpPr>
          <p:nvPr>
            <p:ph type="sldNum" sz="quarter" idx="12"/>
          </p:nvPr>
        </p:nvSpPr>
        <p:spPr/>
        <p:txBody>
          <a:bodyPr/>
          <a:lstStyle/>
          <a:p>
            <a:fld id="{E1AD3BE5-6F71-4985-99C8-2D8D33AAA18A}" type="slidenum">
              <a:rPr lang="en-US" smtClean="0"/>
              <a:t>26</a:t>
            </a:fld>
            <a:endParaRPr lang="en-US"/>
          </a:p>
        </p:txBody>
      </p:sp>
    </p:spTree>
    <p:extLst>
      <p:ext uri="{BB962C8B-B14F-4D97-AF65-F5344CB8AC3E}">
        <p14:creationId xmlns:p14="http://schemas.microsoft.com/office/powerpoint/2010/main" val="46809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FF13-39C9-4AF6-AE82-F46D11D8BF0D}"/>
              </a:ext>
            </a:extLst>
          </p:cNvPr>
          <p:cNvSpPr>
            <a:spLocks noGrp="1"/>
          </p:cNvSpPr>
          <p:nvPr>
            <p:ph type="title"/>
          </p:nvPr>
        </p:nvSpPr>
        <p:spPr/>
        <p:txBody>
          <a:bodyPr/>
          <a:lstStyle/>
          <a:p>
            <a:r>
              <a:rPr lang="en-US" dirty="0"/>
              <a:t>Putting things together</a:t>
            </a:r>
          </a:p>
        </p:txBody>
      </p:sp>
      <p:pic>
        <p:nvPicPr>
          <p:cNvPr id="6" name="Content Placeholder 5">
            <a:extLst>
              <a:ext uri="{FF2B5EF4-FFF2-40B4-BE49-F238E27FC236}">
                <a16:creationId xmlns:a16="http://schemas.microsoft.com/office/drawing/2014/main" id="{27BE6339-C057-4321-8B7B-C7381F5C70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6121" y="1413884"/>
            <a:ext cx="8525118" cy="4880871"/>
          </a:xfrm>
        </p:spPr>
      </p:pic>
      <p:cxnSp>
        <p:nvCxnSpPr>
          <p:cNvPr id="4" name="Straight Arrow Connector 3">
            <a:extLst>
              <a:ext uri="{FF2B5EF4-FFF2-40B4-BE49-F238E27FC236}">
                <a16:creationId xmlns:a16="http://schemas.microsoft.com/office/drawing/2014/main" id="{CB2CEAFD-4F2A-4BA9-AC8C-46B5422B890B}"/>
              </a:ext>
            </a:extLst>
          </p:cNvPr>
          <p:cNvCxnSpPr/>
          <p:nvPr/>
        </p:nvCxnSpPr>
        <p:spPr>
          <a:xfrm>
            <a:off x="2078780" y="4874608"/>
            <a:ext cx="0" cy="638106"/>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4A4CB886-B42B-4BB7-A09F-6DA840C5DC8F}"/>
              </a:ext>
            </a:extLst>
          </p:cNvPr>
          <p:cNvCxnSpPr/>
          <p:nvPr/>
        </p:nvCxnSpPr>
        <p:spPr>
          <a:xfrm>
            <a:off x="1849632" y="3645540"/>
            <a:ext cx="0" cy="638106"/>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A778F029-895A-437F-869B-76C69C30BEB1}"/>
              </a:ext>
            </a:extLst>
          </p:cNvPr>
          <p:cNvCxnSpPr/>
          <p:nvPr/>
        </p:nvCxnSpPr>
        <p:spPr>
          <a:xfrm flipV="1">
            <a:off x="2710308" y="3506296"/>
            <a:ext cx="3243160" cy="657842"/>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Connector: Elbow 14">
            <a:extLst>
              <a:ext uri="{FF2B5EF4-FFF2-40B4-BE49-F238E27FC236}">
                <a16:creationId xmlns:a16="http://schemas.microsoft.com/office/drawing/2014/main" id="{D6495DEF-C6B9-44B4-B0E1-36A9C01B15C7}"/>
              </a:ext>
            </a:extLst>
          </p:cNvPr>
          <p:cNvCxnSpPr>
            <a:cxnSpLocks/>
          </p:cNvCxnSpPr>
          <p:nvPr/>
        </p:nvCxnSpPr>
        <p:spPr>
          <a:xfrm rot="10800000">
            <a:off x="5948680" y="4770760"/>
            <a:ext cx="2504584" cy="845802"/>
          </a:xfrm>
          <a:prstGeom prst="bentConnector3">
            <a:avLst>
              <a:gd name="adj1" fmla="val 62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6A0C96-9017-4CE3-83E5-1639D4698AF7}"/>
              </a:ext>
            </a:extLst>
          </p:cNvPr>
          <p:cNvCxnSpPr>
            <a:cxnSpLocks/>
          </p:cNvCxnSpPr>
          <p:nvPr/>
        </p:nvCxnSpPr>
        <p:spPr>
          <a:xfrm>
            <a:off x="5977386" y="4381225"/>
            <a:ext cx="2475878" cy="0"/>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90F34CC-526D-4A31-865B-1BAA3AE25F36}"/>
              </a:ext>
            </a:extLst>
          </p:cNvPr>
          <p:cNvCxnSpPr/>
          <p:nvPr/>
        </p:nvCxnSpPr>
        <p:spPr>
          <a:xfrm flipV="1">
            <a:off x="5539027" y="3645540"/>
            <a:ext cx="1348576" cy="638106"/>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046A0D4-F5DF-42CD-A815-8284569811CD}"/>
              </a:ext>
            </a:extLst>
          </p:cNvPr>
          <p:cNvCxnSpPr>
            <a:cxnSpLocks/>
          </p:cNvCxnSpPr>
          <p:nvPr/>
        </p:nvCxnSpPr>
        <p:spPr>
          <a:xfrm>
            <a:off x="4156261" y="2606149"/>
            <a:ext cx="1939739" cy="0"/>
          </a:xfrm>
          <a:prstGeom prst="straightConnector1">
            <a:avLst/>
          </a:prstGeom>
          <a:ln w="571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Slide Number Placeholder 34">
            <a:extLst>
              <a:ext uri="{FF2B5EF4-FFF2-40B4-BE49-F238E27FC236}">
                <a16:creationId xmlns:a16="http://schemas.microsoft.com/office/drawing/2014/main" id="{E75B03F0-B2BB-4E79-A5BE-8DAA83E22558}"/>
              </a:ext>
            </a:extLst>
          </p:cNvPr>
          <p:cNvSpPr>
            <a:spLocks noGrp="1"/>
          </p:cNvSpPr>
          <p:nvPr>
            <p:ph type="sldNum" sz="quarter" idx="12"/>
          </p:nvPr>
        </p:nvSpPr>
        <p:spPr/>
        <p:txBody>
          <a:bodyPr/>
          <a:lstStyle/>
          <a:p>
            <a:fld id="{E1AD3BE5-6F71-4985-99C8-2D8D33AAA18A}" type="slidenum">
              <a:rPr lang="en-US" smtClean="0"/>
              <a:t>27</a:t>
            </a:fld>
            <a:endParaRPr lang="en-US"/>
          </a:p>
        </p:txBody>
      </p:sp>
    </p:spTree>
    <p:extLst>
      <p:ext uri="{BB962C8B-B14F-4D97-AF65-F5344CB8AC3E}">
        <p14:creationId xmlns:p14="http://schemas.microsoft.com/office/powerpoint/2010/main" val="12258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07DD-9537-4018-B3E7-9C0B4BDF7CB4}"/>
              </a:ext>
            </a:extLst>
          </p:cNvPr>
          <p:cNvSpPr>
            <a:spLocks noGrp="1"/>
          </p:cNvSpPr>
          <p:nvPr>
            <p:ph type="title"/>
          </p:nvPr>
        </p:nvSpPr>
        <p:spPr>
          <a:xfrm>
            <a:off x="838200" y="365125"/>
            <a:ext cx="10515600" cy="1325563"/>
          </a:xfrm>
        </p:spPr>
        <p:txBody>
          <a:bodyPr/>
          <a:lstStyle/>
          <a:p>
            <a:r>
              <a:rPr lang="en-US"/>
              <a:t>Evaluation</a:t>
            </a:r>
          </a:p>
        </p:txBody>
      </p:sp>
      <p:pic>
        <p:nvPicPr>
          <p:cNvPr id="5" name="Picture 4">
            <a:extLst>
              <a:ext uri="{FF2B5EF4-FFF2-40B4-BE49-F238E27FC236}">
                <a16:creationId xmlns:a16="http://schemas.microsoft.com/office/drawing/2014/main" id="{684FAC94-A49A-4582-91ED-7DD854113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23" y="1275342"/>
            <a:ext cx="11486637" cy="2759543"/>
          </a:xfrm>
          <a:prstGeom prst="rect">
            <a:avLst/>
          </a:prstGeom>
        </p:spPr>
      </p:pic>
      <p:pic>
        <p:nvPicPr>
          <p:cNvPr id="7" name="Picture 6">
            <a:extLst>
              <a:ext uri="{FF2B5EF4-FFF2-40B4-BE49-F238E27FC236}">
                <a16:creationId xmlns:a16="http://schemas.microsoft.com/office/drawing/2014/main" id="{5054611C-347D-4EEE-9D19-02974BA6E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301" y="4347272"/>
            <a:ext cx="5178239" cy="2053768"/>
          </a:xfrm>
          <a:prstGeom prst="rect">
            <a:avLst/>
          </a:prstGeom>
        </p:spPr>
      </p:pic>
      <p:sp>
        <p:nvSpPr>
          <p:cNvPr id="3" name="Slide Number Placeholder 2">
            <a:extLst>
              <a:ext uri="{FF2B5EF4-FFF2-40B4-BE49-F238E27FC236}">
                <a16:creationId xmlns:a16="http://schemas.microsoft.com/office/drawing/2014/main" id="{836F5318-53CF-49C6-9F0B-AF4B78137666}"/>
              </a:ext>
            </a:extLst>
          </p:cNvPr>
          <p:cNvSpPr>
            <a:spLocks noGrp="1"/>
          </p:cNvSpPr>
          <p:nvPr>
            <p:ph type="sldNum" sz="quarter" idx="12"/>
          </p:nvPr>
        </p:nvSpPr>
        <p:spPr/>
        <p:txBody>
          <a:bodyPr/>
          <a:lstStyle/>
          <a:p>
            <a:fld id="{E1AD3BE5-6F71-4985-99C8-2D8D33AAA18A}" type="slidenum">
              <a:rPr lang="en-US" smtClean="0"/>
              <a:t>28</a:t>
            </a:fld>
            <a:endParaRPr lang="en-US"/>
          </a:p>
        </p:txBody>
      </p:sp>
    </p:spTree>
    <p:extLst>
      <p:ext uri="{BB962C8B-B14F-4D97-AF65-F5344CB8AC3E}">
        <p14:creationId xmlns:p14="http://schemas.microsoft.com/office/powerpoint/2010/main" val="342580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59E6-7190-4311-A37B-48FD5C17DF3A}"/>
              </a:ext>
            </a:extLst>
          </p:cNvPr>
          <p:cNvSpPr>
            <a:spLocks noGrp="1"/>
          </p:cNvSpPr>
          <p:nvPr>
            <p:ph type="title"/>
          </p:nvPr>
        </p:nvSpPr>
        <p:spPr/>
        <p:txBody>
          <a:bodyPr/>
          <a:lstStyle/>
          <a:p>
            <a:r>
              <a:rPr lang="en-US" dirty="0"/>
              <a:t>Evaluation</a:t>
            </a:r>
          </a:p>
        </p:txBody>
      </p:sp>
      <p:pic>
        <p:nvPicPr>
          <p:cNvPr id="9" name="Picture 8">
            <a:extLst>
              <a:ext uri="{FF2B5EF4-FFF2-40B4-BE49-F238E27FC236}">
                <a16:creationId xmlns:a16="http://schemas.microsoft.com/office/drawing/2014/main" id="{203877CD-4AD7-4144-8D0E-5CFC1DADAE02}"/>
              </a:ext>
            </a:extLst>
          </p:cNvPr>
          <p:cNvPicPr>
            <a:picLocks noChangeAspect="1"/>
          </p:cNvPicPr>
          <p:nvPr/>
        </p:nvPicPr>
        <p:blipFill>
          <a:blip r:embed="rId3"/>
          <a:stretch>
            <a:fillRect/>
          </a:stretch>
        </p:blipFill>
        <p:spPr>
          <a:xfrm>
            <a:off x="0" y="1690688"/>
            <a:ext cx="12192000" cy="5006223"/>
          </a:xfrm>
          <a:prstGeom prst="rect">
            <a:avLst/>
          </a:prstGeom>
        </p:spPr>
      </p:pic>
      <p:sp>
        <p:nvSpPr>
          <p:cNvPr id="10" name="Slide Number Placeholder 9">
            <a:extLst>
              <a:ext uri="{FF2B5EF4-FFF2-40B4-BE49-F238E27FC236}">
                <a16:creationId xmlns:a16="http://schemas.microsoft.com/office/drawing/2014/main" id="{8E509A16-E015-41B1-A53B-435E99D39A14}"/>
              </a:ext>
            </a:extLst>
          </p:cNvPr>
          <p:cNvSpPr>
            <a:spLocks noGrp="1"/>
          </p:cNvSpPr>
          <p:nvPr>
            <p:ph type="sldNum" sz="quarter" idx="12"/>
          </p:nvPr>
        </p:nvSpPr>
        <p:spPr/>
        <p:txBody>
          <a:bodyPr/>
          <a:lstStyle/>
          <a:p>
            <a:fld id="{E1AD3BE5-6F71-4985-99C8-2D8D33AAA18A}" type="slidenum">
              <a:rPr lang="en-US" smtClean="0"/>
              <a:t>29</a:t>
            </a:fld>
            <a:endParaRPr lang="en-US"/>
          </a:p>
        </p:txBody>
      </p:sp>
    </p:spTree>
    <p:extLst>
      <p:ext uri="{BB962C8B-B14F-4D97-AF65-F5344CB8AC3E}">
        <p14:creationId xmlns:p14="http://schemas.microsoft.com/office/powerpoint/2010/main" val="135827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99D938-43DD-4CD4-803E-973DC118C5A2}"/>
              </a:ext>
            </a:extLst>
          </p:cNvPr>
          <p:cNvSpPr/>
          <p:nvPr/>
        </p:nvSpPr>
        <p:spPr>
          <a:xfrm>
            <a:off x="7847597" y="1560039"/>
            <a:ext cx="4317750" cy="27162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sp>
        <p:nvSpPr>
          <p:cNvPr id="2" name="Title 1">
            <a:extLst>
              <a:ext uri="{FF2B5EF4-FFF2-40B4-BE49-F238E27FC236}">
                <a16:creationId xmlns:a16="http://schemas.microsoft.com/office/drawing/2014/main" id="{FD6F4B26-125F-496B-BD3F-2E00904290A4}"/>
              </a:ext>
            </a:extLst>
          </p:cNvPr>
          <p:cNvSpPr>
            <a:spLocks noGrp="1"/>
          </p:cNvSpPr>
          <p:nvPr>
            <p:ph type="title"/>
          </p:nvPr>
        </p:nvSpPr>
        <p:spPr>
          <a:xfrm>
            <a:off x="762000" y="-167891"/>
            <a:ext cx="10515600" cy="1325563"/>
          </a:xfrm>
        </p:spPr>
        <p:txBody>
          <a:bodyPr/>
          <a:lstStyle/>
          <a:p>
            <a:r>
              <a:rPr lang="en-US" dirty="0"/>
              <a:t>Nakamoto’s idea + BIP 37 = Current SPV client</a:t>
            </a:r>
          </a:p>
        </p:txBody>
      </p:sp>
      <p:sp>
        <p:nvSpPr>
          <p:cNvPr id="4" name="Flowchart: Magnetic Disk 3">
            <a:extLst>
              <a:ext uri="{FF2B5EF4-FFF2-40B4-BE49-F238E27FC236}">
                <a16:creationId xmlns:a16="http://schemas.microsoft.com/office/drawing/2014/main" id="{9C0A7922-E854-43F8-9A6F-B9A0EAE84A09}"/>
              </a:ext>
            </a:extLst>
          </p:cNvPr>
          <p:cNvSpPr/>
          <p:nvPr/>
        </p:nvSpPr>
        <p:spPr>
          <a:xfrm>
            <a:off x="9494009" y="2083505"/>
            <a:ext cx="2348587" cy="1466132"/>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6ED261FC-65DD-41A1-ADCC-0522953D22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7406" y="1560039"/>
            <a:ext cx="1583024" cy="2203149"/>
          </a:xfrm>
          <a:prstGeom prst="rect">
            <a:avLst/>
          </a:prstGeom>
        </p:spPr>
      </p:pic>
      <p:cxnSp>
        <p:nvCxnSpPr>
          <p:cNvPr id="6" name="Straight Arrow Connector 5">
            <a:extLst>
              <a:ext uri="{FF2B5EF4-FFF2-40B4-BE49-F238E27FC236}">
                <a16:creationId xmlns:a16="http://schemas.microsoft.com/office/drawing/2014/main" id="{86AE80DE-CA9C-4D9F-92A5-6D5EC4C671F7}"/>
              </a:ext>
            </a:extLst>
          </p:cNvPr>
          <p:cNvCxnSpPr>
            <a:cxnSpLocks/>
          </p:cNvCxnSpPr>
          <p:nvPr/>
        </p:nvCxnSpPr>
        <p:spPr>
          <a:xfrm flipV="1">
            <a:off x="1982444" y="2083505"/>
            <a:ext cx="5843524" cy="17025"/>
          </a:xfrm>
          <a:prstGeom prst="straightConnector1">
            <a:avLst/>
          </a:prstGeom>
          <a:noFill/>
          <a:ln w="127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pic>
        <p:nvPicPr>
          <p:cNvPr id="7" name="Picture 6">
            <a:extLst>
              <a:ext uri="{FF2B5EF4-FFF2-40B4-BE49-F238E27FC236}">
                <a16:creationId xmlns:a16="http://schemas.microsoft.com/office/drawing/2014/main" id="{87F768EB-C201-4F00-996F-EC66B1A5454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646022" y="2320546"/>
            <a:ext cx="2044560" cy="1600586"/>
          </a:xfrm>
          <a:prstGeom prst="rect">
            <a:avLst/>
          </a:prstGeom>
        </p:spPr>
      </p:pic>
      <p:sp>
        <p:nvSpPr>
          <p:cNvPr id="8" name="TextBox 7">
            <a:extLst>
              <a:ext uri="{FF2B5EF4-FFF2-40B4-BE49-F238E27FC236}">
                <a16:creationId xmlns:a16="http://schemas.microsoft.com/office/drawing/2014/main" id="{B4474A9A-5075-4B5B-8157-ED0BAF816D71}"/>
              </a:ext>
            </a:extLst>
          </p:cNvPr>
          <p:cNvSpPr txBox="1"/>
          <p:nvPr/>
        </p:nvSpPr>
        <p:spPr>
          <a:xfrm>
            <a:off x="9146568" y="1562236"/>
            <a:ext cx="1165191" cy="369332"/>
          </a:xfrm>
          <a:prstGeom prst="rect">
            <a:avLst/>
          </a:prstGeom>
          <a:noFill/>
        </p:spPr>
        <p:txBody>
          <a:bodyPr wrap="none" rtlCol="0">
            <a:spAutoFit/>
          </a:bodyPr>
          <a:lstStyle/>
          <a:p>
            <a:r>
              <a:rPr lang="en-US" dirty="0"/>
              <a:t>Full Client </a:t>
            </a:r>
          </a:p>
        </p:txBody>
      </p:sp>
      <p:cxnSp>
        <p:nvCxnSpPr>
          <p:cNvPr id="15" name="Straight Arrow Connector 14">
            <a:extLst>
              <a:ext uri="{FF2B5EF4-FFF2-40B4-BE49-F238E27FC236}">
                <a16:creationId xmlns:a16="http://schemas.microsoft.com/office/drawing/2014/main" id="{8D049444-94D1-4E54-8D28-DAC55C6BA5CD}"/>
              </a:ext>
            </a:extLst>
          </p:cNvPr>
          <p:cNvCxnSpPr>
            <a:cxnSpLocks/>
          </p:cNvCxnSpPr>
          <p:nvPr/>
        </p:nvCxnSpPr>
        <p:spPr>
          <a:xfrm flipH="1">
            <a:off x="1982444" y="3734782"/>
            <a:ext cx="584352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1CD73F2E-7D88-411E-B8FB-C32606F82E6E}"/>
              </a:ext>
            </a:extLst>
          </p:cNvPr>
          <p:cNvSpPr txBox="1"/>
          <p:nvPr/>
        </p:nvSpPr>
        <p:spPr>
          <a:xfrm>
            <a:off x="1166967" y="981102"/>
            <a:ext cx="1116203" cy="369332"/>
          </a:xfrm>
          <a:prstGeom prst="rect">
            <a:avLst/>
          </a:prstGeom>
          <a:noFill/>
        </p:spPr>
        <p:txBody>
          <a:bodyPr wrap="none" rtlCol="0">
            <a:spAutoFit/>
          </a:bodyPr>
          <a:lstStyle/>
          <a:p>
            <a:r>
              <a:rPr lang="en-US" dirty="0"/>
              <a:t>addresses</a:t>
            </a:r>
          </a:p>
        </p:txBody>
      </p:sp>
      <p:sp>
        <p:nvSpPr>
          <p:cNvPr id="40" name="TextBox 39">
            <a:extLst>
              <a:ext uri="{FF2B5EF4-FFF2-40B4-BE49-F238E27FC236}">
                <a16:creationId xmlns:a16="http://schemas.microsoft.com/office/drawing/2014/main" id="{F6350116-20AE-46FF-A7A2-5A6CEB893F78}"/>
              </a:ext>
            </a:extLst>
          </p:cNvPr>
          <p:cNvSpPr txBox="1"/>
          <p:nvPr/>
        </p:nvSpPr>
        <p:spPr>
          <a:xfrm>
            <a:off x="2283170" y="1035656"/>
            <a:ext cx="360996" cy="369332"/>
          </a:xfrm>
          <a:prstGeom prst="rect">
            <a:avLst/>
          </a:prstGeom>
          <a:noFill/>
        </p:spPr>
        <p:txBody>
          <a:bodyPr wrap="none" rtlCol="0">
            <a:spAutoFit/>
          </a:bodyPr>
          <a:lstStyle/>
          <a:p>
            <a:r>
              <a:rPr lang="en-US" dirty="0" err="1"/>
              <a:t>tx</a:t>
            </a:r>
            <a:endParaRPr lang="en-US" dirty="0"/>
          </a:p>
        </p:txBody>
      </p:sp>
      <p:cxnSp>
        <p:nvCxnSpPr>
          <p:cNvPr id="42" name="Straight Arrow Connector 41">
            <a:extLst>
              <a:ext uri="{FF2B5EF4-FFF2-40B4-BE49-F238E27FC236}">
                <a16:creationId xmlns:a16="http://schemas.microsoft.com/office/drawing/2014/main" id="{3806358B-982A-4196-B741-5C7DE96095C4}"/>
              </a:ext>
            </a:extLst>
          </p:cNvPr>
          <p:cNvCxnSpPr>
            <a:cxnSpLocks/>
            <a:stCxn id="39" idx="2"/>
          </p:cNvCxnSpPr>
          <p:nvPr/>
        </p:nvCxnSpPr>
        <p:spPr>
          <a:xfrm>
            <a:off x="1725069" y="1350434"/>
            <a:ext cx="407250" cy="3035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341DEC17-2A50-4AFE-85AD-B1120656CFF3}"/>
              </a:ext>
            </a:extLst>
          </p:cNvPr>
          <p:cNvCxnSpPr>
            <a:cxnSpLocks/>
            <a:stCxn id="40" idx="2"/>
          </p:cNvCxnSpPr>
          <p:nvPr/>
        </p:nvCxnSpPr>
        <p:spPr>
          <a:xfrm>
            <a:off x="2463668" y="1404988"/>
            <a:ext cx="147940" cy="2489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8" name="Rectangle 47">
            <a:extLst>
              <a:ext uri="{FF2B5EF4-FFF2-40B4-BE49-F238E27FC236}">
                <a16:creationId xmlns:a16="http://schemas.microsoft.com/office/drawing/2014/main" id="{E7F21705-E90D-4D3A-91FB-47B19BEE65FB}"/>
              </a:ext>
            </a:extLst>
          </p:cNvPr>
          <p:cNvSpPr/>
          <p:nvPr/>
        </p:nvSpPr>
        <p:spPr>
          <a:xfrm>
            <a:off x="2106449" y="1662064"/>
            <a:ext cx="1401805" cy="31432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Bloom Filter</a:t>
            </a:r>
          </a:p>
        </p:txBody>
      </p:sp>
      <p:cxnSp>
        <p:nvCxnSpPr>
          <p:cNvPr id="49" name="Straight Arrow Connector 48">
            <a:extLst>
              <a:ext uri="{FF2B5EF4-FFF2-40B4-BE49-F238E27FC236}">
                <a16:creationId xmlns:a16="http://schemas.microsoft.com/office/drawing/2014/main" id="{BD07F6AA-F612-44CB-928B-562BCBB5B7F4}"/>
              </a:ext>
            </a:extLst>
          </p:cNvPr>
          <p:cNvCxnSpPr>
            <a:cxnSpLocks/>
          </p:cNvCxnSpPr>
          <p:nvPr/>
        </p:nvCxnSpPr>
        <p:spPr>
          <a:xfrm flipV="1">
            <a:off x="1982444" y="2653100"/>
            <a:ext cx="5843524" cy="17025"/>
          </a:xfrm>
          <a:prstGeom prst="straightConnector1">
            <a:avLst/>
          </a:prstGeom>
          <a:noFill/>
          <a:ln w="127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sp>
        <p:nvSpPr>
          <p:cNvPr id="50" name="TextBox 49">
            <a:extLst>
              <a:ext uri="{FF2B5EF4-FFF2-40B4-BE49-F238E27FC236}">
                <a16:creationId xmlns:a16="http://schemas.microsoft.com/office/drawing/2014/main" id="{954F0230-A761-4535-8871-1C8EA7630174}"/>
              </a:ext>
            </a:extLst>
          </p:cNvPr>
          <p:cNvSpPr txBox="1"/>
          <p:nvPr/>
        </p:nvSpPr>
        <p:spPr>
          <a:xfrm>
            <a:off x="4283017" y="2357606"/>
            <a:ext cx="686406" cy="369332"/>
          </a:xfrm>
          <a:prstGeom prst="rect">
            <a:avLst/>
          </a:prstGeom>
          <a:noFill/>
        </p:spPr>
        <p:txBody>
          <a:bodyPr wrap="none" rtlCol="0">
            <a:spAutoFit/>
          </a:bodyPr>
          <a:lstStyle/>
          <a:p>
            <a:r>
              <a:rPr lang="en-US" dirty="0"/>
              <a:t>Block</a:t>
            </a:r>
          </a:p>
        </p:txBody>
      </p:sp>
      <p:sp>
        <p:nvSpPr>
          <p:cNvPr id="51" name="Rectangle: Rounded Corners 50">
            <a:extLst>
              <a:ext uri="{FF2B5EF4-FFF2-40B4-BE49-F238E27FC236}">
                <a16:creationId xmlns:a16="http://schemas.microsoft.com/office/drawing/2014/main" id="{82D09731-C3EB-49CD-986A-1B2FC33369EC}"/>
              </a:ext>
            </a:extLst>
          </p:cNvPr>
          <p:cNvSpPr/>
          <p:nvPr/>
        </p:nvSpPr>
        <p:spPr>
          <a:xfrm>
            <a:off x="4493976" y="3818230"/>
            <a:ext cx="1197902" cy="4703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id="{5EBEC2C4-77B5-453A-A082-F1B7331997CE}"/>
              </a:ext>
            </a:extLst>
          </p:cNvPr>
          <p:cNvSpPr/>
          <p:nvPr/>
        </p:nvSpPr>
        <p:spPr>
          <a:xfrm>
            <a:off x="4590693" y="4003228"/>
            <a:ext cx="502234" cy="2057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root</a:t>
            </a:r>
          </a:p>
        </p:txBody>
      </p:sp>
      <p:sp>
        <p:nvSpPr>
          <p:cNvPr id="53" name="Rectangle: Rounded Corners 52">
            <a:extLst>
              <a:ext uri="{FF2B5EF4-FFF2-40B4-BE49-F238E27FC236}">
                <a16:creationId xmlns:a16="http://schemas.microsoft.com/office/drawing/2014/main" id="{11BD126D-D3AF-4616-8490-25895541818C}"/>
              </a:ext>
            </a:extLst>
          </p:cNvPr>
          <p:cNvSpPr/>
          <p:nvPr/>
        </p:nvSpPr>
        <p:spPr>
          <a:xfrm>
            <a:off x="3851158" y="4790329"/>
            <a:ext cx="502234" cy="2057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dirty="0"/>
              <a:t>tx1</a:t>
            </a:r>
          </a:p>
        </p:txBody>
      </p:sp>
      <p:sp>
        <p:nvSpPr>
          <p:cNvPr id="54" name="Rectangle: Rounded Corners 53">
            <a:extLst>
              <a:ext uri="{FF2B5EF4-FFF2-40B4-BE49-F238E27FC236}">
                <a16:creationId xmlns:a16="http://schemas.microsoft.com/office/drawing/2014/main" id="{49858540-31E3-4E78-88AC-40E858E678DD}"/>
              </a:ext>
            </a:extLst>
          </p:cNvPr>
          <p:cNvSpPr/>
          <p:nvPr/>
        </p:nvSpPr>
        <p:spPr>
          <a:xfrm>
            <a:off x="4467690" y="4790329"/>
            <a:ext cx="502234" cy="2057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tx2</a:t>
            </a:r>
          </a:p>
        </p:txBody>
      </p:sp>
      <p:sp>
        <p:nvSpPr>
          <p:cNvPr id="57" name="Rectangle: Rounded Corners 56">
            <a:extLst>
              <a:ext uri="{FF2B5EF4-FFF2-40B4-BE49-F238E27FC236}">
                <a16:creationId xmlns:a16="http://schemas.microsoft.com/office/drawing/2014/main" id="{7CA3F971-DDEB-4816-B0A8-EDCD964DF4C6}"/>
              </a:ext>
            </a:extLst>
          </p:cNvPr>
          <p:cNvSpPr/>
          <p:nvPr/>
        </p:nvSpPr>
        <p:spPr>
          <a:xfrm>
            <a:off x="4221230" y="4438019"/>
            <a:ext cx="502234" cy="205758"/>
          </a:xfrm>
          <a:prstGeom prst="roundRect">
            <a:avLst/>
          </a:prstGeom>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dirty="0"/>
              <a:t>hash</a:t>
            </a:r>
          </a:p>
        </p:txBody>
      </p:sp>
      <p:sp>
        <p:nvSpPr>
          <p:cNvPr id="58" name="Rectangle: Rounded Corners 57">
            <a:extLst>
              <a:ext uri="{FF2B5EF4-FFF2-40B4-BE49-F238E27FC236}">
                <a16:creationId xmlns:a16="http://schemas.microsoft.com/office/drawing/2014/main" id="{28ABACE0-1DF6-4723-8947-FC2C746D1D24}"/>
              </a:ext>
            </a:extLst>
          </p:cNvPr>
          <p:cNvSpPr/>
          <p:nvPr/>
        </p:nvSpPr>
        <p:spPr>
          <a:xfrm>
            <a:off x="4904206" y="4438019"/>
            <a:ext cx="502234" cy="2057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100" dirty="0"/>
              <a:t>hash</a:t>
            </a:r>
          </a:p>
        </p:txBody>
      </p:sp>
      <p:cxnSp>
        <p:nvCxnSpPr>
          <p:cNvPr id="60" name="Straight Arrow Connector 59">
            <a:extLst>
              <a:ext uri="{FF2B5EF4-FFF2-40B4-BE49-F238E27FC236}">
                <a16:creationId xmlns:a16="http://schemas.microsoft.com/office/drawing/2014/main" id="{CA5EFB7F-C6D1-4C1D-9912-E0EA24F3534A}"/>
              </a:ext>
            </a:extLst>
          </p:cNvPr>
          <p:cNvCxnSpPr>
            <a:stCxn id="52" idx="2"/>
            <a:endCxn id="58" idx="0"/>
          </p:cNvCxnSpPr>
          <p:nvPr/>
        </p:nvCxnSpPr>
        <p:spPr>
          <a:xfrm>
            <a:off x="4841810" y="4208986"/>
            <a:ext cx="313513" cy="229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DD9B4538-589D-4344-AE96-5F2D44F4F65E}"/>
              </a:ext>
            </a:extLst>
          </p:cNvPr>
          <p:cNvCxnSpPr>
            <a:stCxn id="52" idx="2"/>
            <a:endCxn id="57" idx="0"/>
          </p:cNvCxnSpPr>
          <p:nvPr/>
        </p:nvCxnSpPr>
        <p:spPr>
          <a:xfrm flipH="1">
            <a:off x="4472347" y="4208986"/>
            <a:ext cx="369463" cy="229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E71F3A03-06A5-4E1D-A67D-1D401FB90FE3}"/>
              </a:ext>
            </a:extLst>
          </p:cNvPr>
          <p:cNvCxnSpPr>
            <a:cxnSpLocks/>
            <a:endCxn id="53" idx="0"/>
          </p:cNvCxnSpPr>
          <p:nvPr/>
        </p:nvCxnSpPr>
        <p:spPr>
          <a:xfrm flipH="1">
            <a:off x="4102275" y="4643777"/>
            <a:ext cx="251117" cy="146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C077403A-BD2F-453B-94C7-EC9336467E54}"/>
              </a:ext>
            </a:extLst>
          </p:cNvPr>
          <p:cNvCxnSpPr>
            <a:stCxn id="57" idx="2"/>
            <a:endCxn id="54" idx="0"/>
          </p:cNvCxnSpPr>
          <p:nvPr/>
        </p:nvCxnSpPr>
        <p:spPr>
          <a:xfrm>
            <a:off x="4472347" y="4643777"/>
            <a:ext cx="246460" cy="146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Connector: Elbow 70">
            <a:extLst>
              <a:ext uri="{FF2B5EF4-FFF2-40B4-BE49-F238E27FC236}">
                <a16:creationId xmlns:a16="http://schemas.microsoft.com/office/drawing/2014/main" id="{A143847F-BDA7-40B6-B4BA-E641DC437C9B}"/>
              </a:ext>
            </a:extLst>
          </p:cNvPr>
          <p:cNvCxnSpPr>
            <a:cxnSpLocks/>
          </p:cNvCxnSpPr>
          <p:nvPr/>
        </p:nvCxnSpPr>
        <p:spPr>
          <a:xfrm rot="10800000" flipV="1">
            <a:off x="9296401" y="3549636"/>
            <a:ext cx="1419231" cy="213552"/>
          </a:xfrm>
          <a:prstGeom prst="bentConnector3">
            <a:avLst>
              <a:gd name="adj1" fmla="val 11074"/>
            </a:avLst>
          </a:prstGeom>
          <a:ln>
            <a:tailEnd type="triangle"/>
          </a:ln>
        </p:spPr>
        <p:style>
          <a:lnRef idx="1">
            <a:schemeClr val="dk1"/>
          </a:lnRef>
          <a:fillRef idx="0">
            <a:schemeClr val="dk1"/>
          </a:fillRef>
          <a:effectRef idx="0">
            <a:schemeClr val="dk1"/>
          </a:effectRef>
          <a:fontRef idx="minor">
            <a:schemeClr val="tx1"/>
          </a:fontRef>
        </p:style>
      </p:cxnSp>
      <p:sp>
        <p:nvSpPr>
          <p:cNvPr id="10" name="Slide Number Placeholder 9">
            <a:extLst>
              <a:ext uri="{FF2B5EF4-FFF2-40B4-BE49-F238E27FC236}">
                <a16:creationId xmlns:a16="http://schemas.microsoft.com/office/drawing/2014/main" id="{961FF0DC-64B2-4082-90F5-761B6805978F}"/>
              </a:ext>
            </a:extLst>
          </p:cNvPr>
          <p:cNvSpPr>
            <a:spLocks noGrp="1"/>
          </p:cNvSpPr>
          <p:nvPr>
            <p:ph type="sldNum" sz="quarter" idx="12"/>
          </p:nvPr>
        </p:nvSpPr>
        <p:spPr/>
        <p:txBody>
          <a:bodyPr/>
          <a:lstStyle/>
          <a:p>
            <a:fld id="{E1AD3BE5-6F71-4985-99C8-2D8D33AAA18A}" type="slidenum">
              <a:rPr lang="en-US" smtClean="0"/>
              <a:t>3</a:t>
            </a:fld>
            <a:endParaRPr lang="en-US"/>
          </a:p>
        </p:txBody>
      </p:sp>
    </p:spTree>
    <p:extLst>
      <p:ext uri="{BB962C8B-B14F-4D97-AF65-F5344CB8AC3E}">
        <p14:creationId xmlns:p14="http://schemas.microsoft.com/office/powerpoint/2010/main" val="21562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0" presetClass="path" presetSubtype="0" accel="50000" decel="50000" fill="hold" grpId="0" nodeType="clickEffect">
                                  <p:stCondLst>
                                    <p:cond delay="0"/>
                                  </p:stCondLst>
                                  <p:childTnLst>
                                    <p:animMotion origin="layout" path="M 1.66667E-6 2.22222E-6 L 0.23802 2.22222E-6 C 0.34479 2.22222E-6 0.47643 0.075 0.47643 0.13634 L 0.47643 0.27361 " pathEditMode="relative" rAng="0" ptsTypes="AAAA">
                                      <p:cBhvr>
                                        <p:cTn id="32" dur="2000" fill="hold"/>
                                        <p:tgtEl>
                                          <p:spTgt spid="48"/>
                                        </p:tgtEl>
                                        <p:attrNameLst>
                                          <p:attrName>ppt_x</p:attrName>
                                          <p:attrName>ppt_y</p:attrName>
                                        </p:attrNameLst>
                                      </p:cBhvr>
                                      <p:rCtr x="23815" y="1368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0" grpId="1"/>
      <p:bldP spid="48" grpId="0" animBg="1"/>
      <p:bldP spid="50" grpId="0"/>
      <p:bldP spid="51" grpId="0" animBg="1"/>
      <p:bldP spid="52" grpId="0" animBg="1"/>
      <p:bldP spid="53" grpId="0" animBg="1"/>
      <p:bldP spid="54" grpId="0" animBg="1"/>
      <p:bldP spid="57" grpId="0"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FC039-475C-472E-972B-513912721A43}"/>
              </a:ext>
            </a:extLst>
          </p:cNvPr>
          <p:cNvSpPr>
            <a:spLocks noGrp="1"/>
          </p:cNvSpPr>
          <p:nvPr>
            <p:ph type="title"/>
          </p:nvPr>
        </p:nvSpPr>
        <p:spPr/>
        <p:txBody>
          <a:bodyPr/>
          <a:lstStyle/>
          <a:p>
            <a:r>
              <a:rPr lang="en-US">
                <a:cs typeface="Calibri Light"/>
              </a:rPr>
              <a:t>Bandwidth overhead</a:t>
            </a:r>
            <a:endParaRPr lang="en-US"/>
          </a:p>
        </p:txBody>
      </p:sp>
      <p:pic>
        <p:nvPicPr>
          <p:cNvPr id="4" name="Picture 4" descr="A close up of a map&#10;&#10;Description generated with very high confidence">
            <a:extLst>
              <a:ext uri="{FF2B5EF4-FFF2-40B4-BE49-F238E27FC236}">
                <a16:creationId xmlns:a16="http://schemas.microsoft.com/office/drawing/2014/main" id="{657EEDCD-8CEF-47AF-BD5F-F728521C84BF}"/>
              </a:ext>
            </a:extLst>
          </p:cNvPr>
          <p:cNvPicPr>
            <a:picLocks noGrp="1" noChangeAspect="1"/>
          </p:cNvPicPr>
          <p:nvPr>
            <p:ph idx="1"/>
          </p:nvPr>
        </p:nvPicPr>
        <p:blipFill>
          <a:blip r:embed="rId3"/>
          <a:stretch>
            <a:fillRect/>
          </a:stretch>
        </p:blipFill>
        <p:spPr>
          <a:xfrm>
            <a:off x="717441" y="1599949"/>
            <a:ext cx="10115158" cy="4332961"/>
          </a:xfrm>
          <a:prstGeom prst="rect">
            <a:avLst/>
          </a:prstGeom>
        </p:spPr>
      </p:pic>
      <p:sp>
        <p:nvSpPr>
          <p:cNvPr id="3" name="Slide Number Placeholder 2">
            <a:extLst>
              <a:ext uri="{FF2B5EF4-FFF2-40B4-BE49-F238E27FC236}">
                <a16:creationId xmlns:a16="http://schemas.microsoft.com/office/drawing/2014/main" id="{7FBA87BA-E0C5-40C1-9C7B-D04B3BF714DE}"/>
              </a:ext>
            </a:extLst>
          </p:cNvPr>
          <p:cNvSpPr>
            <a:spLocks noGrp="1"/>
          </p:cNvSpPr>
          <p:nvPr>
            <p:ph type="sldNum" sz="quarter" idx="12"/>
          </p:nvPr>
        </p:nvSpPr>
        <p:spPr/>
        <p:txBody>
          <a:bodyPr/>
          <a:lstStyle/>
          <a:p>
            <a:fld id="{E1AD3BE5-6F71-4985-99C8-2D8D33AAA18A}" type="slidenum">
              <a:rPr lang="en-US" smtClean="0"/>
              <a:t>30</a:t>
            </a:fld>
            <a:endParaRPr lang="en-US"/>
          </a:p>
        </p:txBody>
      </p:sp>
    </p:spTree>
    <p:extLst>
      <p:ext uri="{BB962C8B-B14F-4D97-AF65-F5344CB8AC3E}">
        <p14:creationId xmlns:p14="http://schemas.microsoft.com/office/powerpoint/2010/main" val="177942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3C8F-8D9F-4EF9-A444-27B3CFA12FE4}"/>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Conclusion</a:t>
            </a:r>
          </a:p>
        </p:txBody>
      </p:sp>
      <p:sp>
        <p:nvSpPr>
          <p:cNvPr id="3" name="Content Placeholder 2">
            <a:extLst>
              <a:ext uri="{FF2B5EF4-FFF2-40B4-BE49-F238E27FC236}">
                <a16:creationId xmlns:a16="http://schemas.microsoft.com/office/drawing/2014/main" id="{FD7D234C-AB6E-4B11-8B9F-3576D16038CE}"/>
              </a:ext>
            </a:extLst>
          </p:cNvPr>
          <p:cNvSpPr>
            <a:spLocks noGrp="1"/>
          </p:cNvSpPr>
          <p:nvPr>
            <p:ph idx="1"/>
          </p:nvPr>
        </p:nvSpPr>
        <p:spPr>
          <a:xfrm>
            <a:off x="838200" y="1825625"/>
            <a:ext cx="10515600" cy="3884441"/>
          </a:xfrm>
        </p:spPr>
        <p:txBody>
          <a:bodyPr/>
          <a:lstStyle/>
          <a:p>
            <a:r>
              <a:rPr lang="en-US" dirty="0">
                <a:latin typeface="Cambria Math" panose="02040503050406030204" pitchFamily="18" charset="0"/>
                <a:ea typeface="Cambria Math" panose="02040503050406030204" pitchFamily="18" charset="0"/>
              </a:rPr>
              <a:t>We developed a system design that supports a large-scale oblivious search on UTXOs while efficiently maintains the state of the Bitcoin UTXO set via an oblivious update protocol.</a:t>
            </a:r>
          </a:p>
          <a:p>
            <a:r>
              <a:rPr lang="en-US" dirty="0">
                <a:latin typeface="Cambria Math" panose="02040503050406030204" pitchFamily="18" charset="0"/>
                <a:ea typeface="Cambria Math" panose="02040503050406030204" pitchFamily="18" charset="0"/>
              </a:rPr>
              <a:t>We addressed several challenges of naïve use of ORAM and TEE for blockchain setting.</a:t>
            </a:r>
          </a:p>
          <a:p>
            <a:endParaRPr lang="en-US" dirty="0"/>
          </a:p>
          <a:p>
            <a:endParaRPr lang="en-US" dirty="0"/>
          </a:p>
        </p:txBody>
      </p:sp>
      <p:sp>
        <p:nvSpPr>
          <p:cNvPr id="4" name="Slide Number Placeholder 3">
            <a:extLst>
              <a:ext uri="{FF2B5EF4-FFF2-40B4-BE49-F238E27FC236}">
                <a16:creationId xmlns:a16="http://schemas.microsoft.com/office/drawing/2014/main" id="{EE7CE0CD-8A60-4A6C-9E1B-8CA80F6D9B87}"/>
              </a:ext>
            </a:extLst>
          </p:cNvPr>
          <p:cNvSpPr>
            <a:spLocks noGrp="1"/>
          </p:cNvSpPr>
          <p:nvPr>
            <p:ph type="sldNum" sz="quarter" idx="12"/>
          </p:nvPr>
        </p:nvSpPr>
        <p:spPr/>
        <p:txBody>
          <a:bodyPr/>
          <a:lstStyle/>
          <a:p>
            <a:fld id="{E1AD3BE5-6F71-4985-99C8-2D8D33AAA18A}" type="slidenum">
              <a:rPr lang="en-US" smtClean="0"/>
              <a:t>31</a:t>
            </a:fld>
            <a:endParaRPr lang="en-US"/>
          </a:p>
        </p:txBody>
      </p:sp>
    </p:spTree>
    <p:extLst>
      <p:ext uri="{BB962C8B-B14F-4D97-AF65-F5344CB8AC3E}">
        <p14:creationId xmlns:p14="http://schemas.microsoft.com/office/powerpoint/2010/main" val="1976048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1B20-6CC4-4FE7-8DFC-46ED02154E8E}"/>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Thank you!</a:t>
            </a:r>
          </a:p>
        </p:txBody>
      </p:sp>
      <p:sp>
        <p:nvSpPr>
          <p:cNvPr id="3" name="Content Placeholder 2">
            <a:extLst>
              <a:ext uri="{FF2B5EF4-FFF2-40B4-BE49-F238E27FC236}">
                <a16:creationId xmlns:a16="http://schemas.microsoft.com/office/drawing/2014/main" id="{149BF37F-0452-4094-80AB-7C32D17F78E9}"/>
              </a:ext>
            </a:extLst>
          </p:cNvPr>
          <p:cNvSpPr>
            <a:spLocks noGrp="1"/>
          </p:cNvSpPr>
          <p:nvPr>
            <p:ph idx="1"/>
          </p:nvPr>
        </p:nvSpPr>
        <p:spPr/>
        <p:txBody>
          <a:bodyPr/>
          <a:lstStyle/>
          <a:p>
            <a:pPr marL="0" indent="0">
              <a:buNone/>
            </a:pPr>
            <a:r>
              <a:rPr lang="en-US" dirty="0">
                <a:latin typeface="Cambria Math" panose="02040503050406030204" pitchFamily="18" charset="0"/>
                <a:ea typeface="Cambria Math" panose="02040503050406030204" pitchFamily="18" charset="0"/>
              </a:rPr>
              <a:t>Email: </a:t>
            </a:r>
            <a:r>
              <a:rPr lang="en-US" dirty="0">
                <a:latin typeface="Cambria Math" panose="02040503050406030204" pitchFamily="18" charset="0"/>
                <a:ea typeface="Cambria Math" panose="02040503050406030204" pitchFamily="18" charset="0"/>
                <a:hlinkClick r:id="rId3"/>
              </a:rPr>
              <a:t>le52@purdue.edu</a:t>
            </a:r>
            <a:endParaRPr lang="en-US" dirty="0">
              <a:latin typeface="Cambria Math" panose="02040503050406030204" pitchFamily="18" charset="0"/>
              <a:ea typeface="Cambria Math" panose="02040503050406030204" pitchFamily="18" charset="0"/>
            </a:endParaRPr>
          </a:p>
          <a:p>
            <a:pPr marL="0" indent="0">
              <a:buNone/>
            </a:pPr>
            <a:r>
              <a:rPr lang="en-US" dirty="0">
                <a:latin typeface="Cambria Math" panose="02040503050406030204" pitchFamily="18" charset="0"/>
                <a:ea typeface="Cambria Math" panose="02040503050406030204" pitchFamily="18" charset="0"/>
              </a:rPr>
              <a:t>Link to paper: </a:t>
            </a:r>
          </a:p>
        </p:txBody>
      </p:sp>
      <p:pic>
        <p:nvPicPr>
          <p:cNvPr id="4" name="Picture 3">
            <a:extLst>
              <a:ext uri="{FF2B5EF4-FFF2-40B4-BE49-F238E27FC236}">
                <a16:creationId xmlns:a16="http://schemas.microsoft.com/office/drawing/2014/main" id="{FAA60956-CCE3-466D-9DE9-80F3F4B5A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187" y="2288591"/>
            <a:ext cx="1873491" cy="1873491"/>
          </a:xfrm>
          <a:prstGeom prst="rect">
            <a:avLst/>
          </a:prstGeom>
        </p:spPr>
      </p:pic>
      <p:sp>
        <p:nvSpPr>
          <p:cNvPr id="5" name="Slide Number Placeholder 4">
            <a:extLst>
              <a:ext uri="{FF2B5EF4-FFF2-40B4-BE49-F238E27FC236}">
                <a16:creationId xmlns:a16="http://schemas.microsoft.com/office/drawing/2014/main" id="{BFDBB906-D8D8-4D72-887C-032EC58BCB54}"/>
              </a:ext>
            </a:extLst>
          </p:cNvPr>
          <p:cNvSpPr>
            <a:spLocks noGrp="1"/>
          </p:cNvSpPr>
          <p:nvPr>
            <p:ph type="sldNum" sz="quarter" idx="12"/>
          </p:nvPr>
        </p:nvSpPr>
        <p:spPr/>
        <p:txBody>
          <a:bodyPr/>
          <a:lstStyle/>
          <a:p>
            <a:fld id="{E1AD3BE5-6F71-4985-99C8-2D8D33AAA18A}" type="slidenum">
              <a:rPr lang="en-US" smtClean="0"/>
              <a:t>32</a:t>
            </a:fld>
            <a:endParaRPr lang="en-US"/>
          </a:p>
        </p:txBody>
      </p:sp>
    </p:spTree>
    <p:extLst>
      <p:ext uri="{BB962C8B-B14F-4D97-AF65-F5344CB8AC3E}">
        <p14:creationId xmlns:p14="http://schemas.microsoft.com/office/powerpoint/2010/main" val="338925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2F67-E051-4BBE-890D-89303AEC2FD1}"/>
              </a:ext>
            </a:extLst>
          </p:cNvPr>
          <p:cNvSpPr>
            <a:spLocks noGrp="1"/>
          </p:cNvSpPr>
          <p:nvPr>
            <p:ph type="title"/>
          </p:nvPr>
        </p:nvSpPr>
        <p:spPr/>
        <p:txBody>
          <a:bodyPr/>
          <a:lstStyle/>
          <a:p>
            <a:r>
              <a:rPr lang="en-US" dirty="0"/>
              <a:t>Motivation	</a:t>
            </a:r>
          </a:p>
        </p:txBody>
      </p:sp>
      <p:sp>
        <p:nvSpPr>
          <p:cNvPr id="4" name="Rectangle 3">
            <a:extLst>
              <a:ext uri="{FF2B5EF4-FFF2-40B4-BE49-F238E27FC236}">
                <a16:creationId xmlns:a16="http://schemas.microsoft.com/office/drawing/2014/main" id="{6013B815-8548-4759-9452-6A49EBA5AB8E}"/>
              </a:ext>
            </a:extLst>
          </p:cNvPr>
          <p:cNvSpPr/>
          <p:nvPr/>
        </p:nvSpPr>
        <p:spPr>
          <a:xfrm>
            <a:off x="6411634" y="2580809"/>
            <a:ext cx="4995393" cy="2919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DA8203-28CE-4DA9-B37B-CC262301226C}"/>
              </a:ext>
            </a:extLst>
          </p:cNvPr>
          <p:cNvSpPr>
            <a:spLocks noGrp="1"/>
          </p:cNvSpPr>
          <p:nvPr>
            <p:ph idx="1"/>
          </p:nvPr>
        </p:nvSpPr>
        <p:spPr>
          <a:xfrm>
            <a:off x="838200" y="1589830"/>
            <a:ext cx="10515600" cy="1176790"/>
          </a:xfrm>
        </p:spPr>
        <p:txBody>
          <a:bodyPr>
            <a:normAutofit lnSpcReduction="10000"/>
          </a:bodyPr>
          <a:lstStyle/>
          <a:p>
            <a:r>
              <a:rPr lang="en-US" dirty="0"/>
              <a:t>Gervais et al. [1] have shown an attack on the current SPV. By looking at the filter, the adversary can correctly guess the addresses belonged to the SPV client. </a:t>
            </a:r>
          </a:p>
        </p:txBody>
      </p:sp>
      <p:sp>
        <p:nvSpPr>
          <p:cNvPr id="5" name="Flowchart: Magnetic Disk 4">
            <a:extLst>
              <a:ext uri="{FF2B5EF4-FFF2-40B4-BE49-F238E27FC236}">
                <a16:creationId xmlns:a16="http://schemas.microsoft.com/office/drawing/2014/main" id="{5AEA1A86-6B37-483A-9E09-960EACD4C6C9}"/>
              </a:ext>
            </a:extLst>
          </p:cNvPr>
          <p:cNvSpPr/>
          <p:nvPr/>
        </p:nvSpPr>
        <p:spPr>
          <a:xfrm>
            <a:off x="8869264" y="3068346"/>
            <a:ext cx="2348587" cy="1466132"/>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3E20EFFF-2F2F-4352-829E-55521F9801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6455" y="3147468"/>
            <a:ext cx="1121477" cy="1560798"/>
          </a:xfrm>
          <a:prstGeom prst="rect">
            <a:avLst/>
          </a:prstGeom>
        </p:spPr>
      </p:pic>
      <p:cxnSp>
        <p:nvCxnSpPr>
          <p:cNvPr id="7" name="Straight Arrow Connector 6">
            <a:extLst>
              <a:ext uri="{FF2B5EF4-FFF2-40B4-BE49-F238E27FC236}">
                <a16:creationId xmlns:a16="http://schemas.microsoft.com/office/drawing/2014/main" id="{217C1AD1-0E95-4104-8C4D-754A03E4D665}"/>
              </a:ext>
            </a:extLst>
          </p:cNvPr>
          <p:cNvCxnSpPr>
            <a:cxnSpLocks/>
          </p:cNvCxnSpPr>
          <p:nvPr/>
        </p:nvCxnSpPr>
        <p:spPr>
          <a:xfrm flipV="1">
            <a:off x="2186828" y="3695701"/>
            <a:ext cx="6682464" cy="56794"/>
          </a:xfrm>
          <a:prstGeom prst="straightConnector1">
            <a:avLst/>
          </a:prstGeom>
          <a:noFill/>
          <a:ln w="127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pic>
        <p:nvPicPr>
          <p:cNvPr id="8" name="Picture 7">
            <a:extLst>
              <a:ext uri="{FF2B5EF4-FFF2-40B4-BE49-F238E27FC236}">
                <a16:creationId xmlns:a16="http://schemas.microsoft.com/office/drawing/2014/main" id="{EFBB19EF-98FA-418D-A3AF-D023569E57B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71115" y="3311728"/>
            <a:ext cx="2044560" cy="1600586"/>
          </a:xfrm>
          <a:prstGeom prst="rect">
            <a:avLst/>
          </a:prstGeom>
        </p:spPr>
      </p:pic>
      <p:sp>
        <p:nvSpPr>
          <p:cNvPr id="9" name="TextBox 8">
            <a:extLst>
              <a:ext uri="{FF2B5EF4-FFF2-40B4-BE49-F238E27FC236}">
                <a16:creationId xmlns:a16="http://schemas.microsoft.com/office/drawing/2014/main" id="{2A2DDB7A-2A18-4BB7-90C7-6EABD3F396A4}"/>
              </a:ext>
            </a:extLst>
          </p:cNvPr>
          <p:cNvSpPr txBox="1"/>
          <p:nvPr/>
        </p:nvSpPr>
        <p:spPr>
          <a:xfrm>
            <a:off x="7408611" y="2642065"/>
            <a:ext cx="2062872" cy="369332"/>
          </a:xfrm>
          <a:prstGeom prst="rect">
            <a:avLst/>
          </a:prstGeom>
          <a:noFill/>
        </p:spPr>
        <p:txBody>
          <a:bodyPr wrap="none" rtlCol="0">
            <a:spAutoFit/>
          </a:bodyPr>
          <a:lstStyle/>
          <a:p>
            <a:r>
              <a:rPr lang="en-US" dirty="0"/>
              <a:t>Malicious Full Client</a:t>
            </a:r>
          </a:p>
        </p:txBody>
      </p:sp>
      <p:pic>
        <p:nvPicPr>
          <p:cNvPr id="10" name="Picture 9">
            <a:extLst>
              <a:ext uri="{FF2B5EF4-FFF2-40B4-BE49-F238E27FC236}">
                <a16:creationId xmlns:a16="http://schemas.microsoft.com/office/drawing/2014/main" id="{93543E59-66B4-4B9F-B706-77D92136686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700160" y="4171197"/>
            <a:ext cx="1168906" cy="1267642"/>
          </a:xfrm>
          <a:prstGeom prst="rect">
            <a:avLst/>
          </a:prstGeom>
        </p:spPr>
      </p:pic>
      <p:sp>
        <p:nvSpPr>
          <p:cNvPr id="11" name="TextBox 10">
            <a:extLst>
              <a:ext uri="{FF2B5EF4-FFF2-40B4-BE49-F238E27FC236}">
                <a16:creationId xmlns:a16="http://schemas.microsoft.com/office/drawing/2014/main" id="{9E05551A-D5CB-462E-9B2F-B9102E41D4DB}"/>
              </a:ext>
            </a:extLst>
          </p:cNvPr>
          <p:cNvSpPr txBox="1"/>
          <p:nvPr/>
        </p:nvSpPr>
        <p:spPr>
          <a:xfrm>
            <a:off x="2284935" y="3283322"/>
            <a:ext cx="3840731" cy="369332"/>
          </a:xfrm>
          <a:prstGeom prst="rect">
            <a:avLst/>
          </a:prstGeom>
          <a:noFill/>
        </p:spPr>
        <p:txBody>
          <a:bodyPr wrap="none" rtlCol="0">
            <a:spAutoFit/>
          </a:bodyPr>
          <a:lstStyle/>
          <a:p>
            <a:r>
              <a:rPr lang="en-US" dirty="0"/>
              <a:t>Give me all transactions of this address</a:t>
            </a:r>
          </a:p>
        </p:txBody>
      </p:sp>
      <p:cxnSp>
        <p:nvCxnSpPr>
          <p:cNvPr id="14" name="Straight Arrow Connector 13">
            <a:extLst>
              <a:ext uri="{FF2B5EF4-FFF2-40B4-BE49-F238E27FC236}">
                <a16:creationId xmlns:a16="http://schemas.microsoft.com/office/drawing/2014/main" id="{F91C2547-DE3A-4681-910D-08C1191D8888}"/>
              </a:ext>
            </a:extLst>
          </p:cNvPr>
          <p:cNvCxnSpPr>
            <a:cxnSpLocks/>
          </p:cNvCxnSpPr>
          <p:nvPr/>
        </p:nvCxnSpPr>
        <p:spPr>
          <a:xfrm flipH="1">
            <a:off x="2191560" y="3892596"/>
            <a:ext cx="6703142" cy="5679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A39AB670-C208-4DD6-9D50-1085AD4366C1}"/>
              </a:ext>
            </a:extLst>
          </p:cNvPr>
          <p:cNvSpPr/>
          <p:nvPr/>
        </p:nvSpPr>
        <p:spPr>
          <a:xfrm>
            <a:off x="999414" y="6048544"/>
            <a:ext cx="10515599" cy="276999"/>
          </a:xfrm>
          <a:prstGeom prst="rect">
            <a:avLst/>
          </a:prstGeom>
        </p:spPr>
        <p:txBody>
          <a:bodyPr wrap="square" anchor="t">
            <a:spAutoFit/>
          </a:bodyPr>
          <a:lstStyle/>
          <a:p>
            <a:r>
              <a:rPr lang="en-US" sz="1200" dirty="0"/>
              <a:t>[1] Arthur Gervais, </a:t>
            </a:r>
            <a:r>
              <a:rPr lang="en-US" sz="1200" err="1"/>
              <a:t>Srdjan</a:t>
            </a:r>
            <a:r>
              <a:rPr lang="en-US" sz="1200" dirty="0"/>
              <a:t> </a:t>
            </a:r>
            <a:r>
              <a:rPr lang="en-US" sz="1200" err="1"/>
              <a:t>Capkun</a:t>
            </a:r>
            <a:r>
              <a:rPr lang="en-US" sz="1200" dirty="0"/>
              <a:t>, Ghassan O. </a:t>
            </a:r>
            <a:r>
              <a:rPr lang="en-US" sz="1200" err="1"/>
              <a:t>Karame</a:t>
            </a:r>
            <a:r>
              <a:rPr lang="en-US" sz="1200" dirty="0"/>
              <a:t>, and Damian Gruber. </a:t>
            </a:r>
            <a:r>
              <a:rPr lang="en-US" sz="1200" b="1" dirty="0"/>
              <a:t>On the privacy provisions of bloom filters in lightweight bitcoin clients</a:t>
            </a:r>
            <a:r>
              <a:rPr lang="en-US" sz="1200"/>
              <a:t>. In ACSAC 2014</a:t>
            </a:r>
            <a:endParaRPr lang="en-US" sz="1200" dirty="0">
              <a:cs typeface="Calibri"/>
            </a:endParaRPr>
          </a:p>
        </p:txBody>
      </p:sp>
      <p:sp>
        <p:nvSpPr>
          <p:cNvPr id="16" name="Slide Number Placeholder 15">
            <a:extLst>
              <a:ext uri="{FF2B5EF4-FFF2-40B4-BE49-F238E27FC236}">
                <a16:creationId xmlns:a16="http://schemas.microsoft.com/office/drawing/2014/main" id="{332F3BD9-F881-4F20-8D80-7DD3CF57D959}"/>
              </a:ext>
            </a:extLst>
          </p:cNvPr>
          <p:cNvSpPr>
            <a:spLocks noGrp="1"/>
          </p:cNvSpPr>
          <p:nvPr>
            <p:ph type="sldNum" sz="quarter" idx="12"/>
          </p:nvPr>
        </p:nvSpPr>
        <p:spPr/>
        <p:txBody>
          <a:bodyPr/>
          <a:lstStyle/>
          <a:p>
            <a:fld id="{E1AD3BE5-6F71-4985-99C8-2D8D33AAA18A}" type="slidenum">
              <a:rPr lang="en-US" smtClean="0"/>
              <a:t>4</a:t>
            </a:fld>
            <a:endParaRPr lang="en-US"/>
          </a:p>
        </p:txBody>
      </p:sp>
    </p:spTree>
    <p:extLst>
      <p:ext uri="{BB962C8B-B14F-4D97-AF65-F5344CB8AC3E}">
        <p14:creationId xmlns:p14="http://schemas.microsoft.com/office/powerpoint/2010/main" val="387138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A365-8310-4935-A139-B2B31237C9B4}"/>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DF73EB55-5096-4549-B2C1-41A4AD05BEDB}"/>
              </a:ext>
            </a:extLst>
          </p:cNvPr>
          <p:cNvSpPr>
            <a:spLocks noGrp="1"/>
          </p:cNvSpPr>
          <p:nvPr>
            <p:ph idx="1"/>
          </p:nvPr>
        </p:nvSpPr>
        <p:spPr>
          <a:xfrm>
            <a:off x="838200" y="1825625"/>
            <a:ext cx="10515600" cy="512763"/>
          </a:xfrm>
        </p:spPr>
        <p:txBody>
          <a:bodyPr/>
          <a:lstStyle/>
          <a:p>
            <a:r>
              <a:rPr lang="en-US" dirty="0"/>
              <a:t>We need a full client that offers private access to the thin client.</a:t>
            </a:r>
          </a:p>
          <a:p>
            <a:pPr marL="0" indent="0">
              <a:buNone/>
            </a:pPr>
            <a:endParaRPr lang="en-US" dirty="0"/>
          </a:p>
        </p:txBody>
      </p:sp>
      <p:sp>
        <p:nvSpPr>
          <p:cNvPr id="14" name="Rectangle 13">
            <a:extLst>
              <a:ext uri="{FF2B5EF4-FFF2-40B4-BE49-F238E27FC236}">
                <a16:creationId xmlns:a16="http://schemas.microsoft.com/office/drawing/2014/main" id="{83C1F6D9-F781-450B-B957-8C79C4C04700}"/>
              </a:ext>
            </a:extLst>
          </p:cNvPr>
          <p:cNvSpPr/>
          <p:nvPr/>
        </p:nvSpPr>
        <p:spPr>
          <a:xfrm>
            <a:off x="6273521" y="2909422"/>
            <a:ext cx="4995393" cy="2919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Flowchart: Magnetic Disk 14">
            <a:extLst>
              <a:ext uri="{FF2B5EF4-FFF2-40B4-BE49-F238E27FC236}">
                <a16:creationId xmlns:a16="http://schemas.microsoft.com/office/drawing/2014/main" id="{83A90111-ACFD-494F-B77B-F2F968D600F4}"/>
              </a:ext>
            </a:extLst>
          </p:cNvPr>
          <p:cNvSpPr/>
          <p:nvPr/>
        </p:nvSpPr>
        <p:spPr>
          <a:xfrm>
            <a:off x="8731151" y="3396959"/>
            <a:ext cx="2348587" cy="1466132"/>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32AB07EB-3BD4-4740-87AC-CC4B767AA0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8342" y="3476081"/>
            <a:ext cx="1121477" cy="1560798"/>
          </a:xfrm>
          <a:prstGeom prst="rect">
            <a:avLst/>
          </a:prstGeom>
        </p:spPr>
      </p:pic>
      <p:cxnSp>
        <p:nvCxnSpPr>
          <p:cNvPr id="17" name="Straight Arrow Connector 16">
            <a:extLst>
              <a:ext uri="{FF2B5EF4-FFF2-40B4-BE49-F238E27FC236}">
                <a16:creationId xmlns:a16="http://schemas.microsoft.com/office/drawing/2014/main" id="{7DC987E1-A978-4B35-8015-7E101192DE0E}"/>
              </a:ext>
            </a:extLst>
          </p:cNvPr>
          <p:cNvCxnSpPr>
            <a:cxnSpLocks/>
          </p:cNvCxnSpPr>
          <p:nvPr/>
        </p:nvCxnSpPr>
        <p:spPr>
          <a:xfrm>
            <a:off x="2048715" y="4096710"/>
            <a:ext cx="4325471" cy="0"/>
          </a:xfrm>
          <a:prstGeom prst="straightConnector1">
            <a:avLst/>
          </a:prstGeom>
          <a:noFill/>
          <a:ln w="127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pic>
        <p:nvPicPr>
          <p:cNvPr id="18" name="Picture 17">
            <a:extLst>
              <a:ext uri="{FF2B5EF4-FFF2-40B4-BE49-F238E27FC236}">
                <a16:creationId xmlns:a16="http://schemas.microsoft.com/office/drawing/2014/main" id="{799B0A98-37E6-4132-8724-36E02E10289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33002" y="3640341"/>
            <a:ext cx="2044560" cy="1600586"/>
          </a:xfrm>
          <a:prstGeom prst="rect">
            <a:avLst/>
          </a:prstGeom>
        </p:spPr>
      </p:pic>
      <p:sp>
        <p:nvSpPr>
          <p:cNvPr id="19" name="TextBox 18">
            <a:extLst>
              <a:ext uri="{FF2B5EF4-FFF2-40B4-BE49-F238E27FC236}">
                <a16:creationId xmlns:a16="http://schemas.microsoft.com/office/drawing/2014/main" id="{379F94FE-A326-4250-B6EE-2B6A4EB62E7F}"/>
              </a:ext>
            </a:extLst>
          </p:cNvPr>
          <p:cNvSpPr txBox="1"/>
          <p:nvPr/>
        </p:nvSpPr>
        <p:spPr>
          <a:xfrm>
            <a:off x="7270498" y="2970678"/>
            <a:ext cx="2062872" cy="369332"/>
          </a:xfrm>
          <a:prstGeom prst="rect">
            <a:avLst/>
          </a:prstGeom>
          <a:noFill/>
        </p:spPr>
        <p:txBody>
          <a:bodyPr wrap="none" rtlCol="0">
            <a:spAutoFit/>
          </a:bodyPr>
          <a:lstStyle/>
          <a:p>
            <a:r>
              <a:rPr lang="en-US" dirty="0"/>
              <a:t>Malicious Full Client</a:t>
            </a:r>
          </a:p>
        </p:txBody>
      </p:sp>
      <p:pic>
        <p:nvPicPr>
          <p:cNvPr id="20" name="Picture 19">
            <a:extLst>
              <a:ext uri="{FF2B5EF4-FFF2-40B4-BE49-F238E27FC236}">
                <a16:creationId xmlns:a16="http://schemas.microsoft.com/office/drawing/2014/main" id="{1CBD16BD-566D-41ED-AD25-A46DED759F9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67389" y="3482232"/>
            <a:ext cx="1168906" cy="1267642"/>
          </a:xfrm>
          <a:prstGeom prst="rect">
            <a:avLst/>
          </a:prstGeom>
        </p:spPr>
      </p:pic>
      <p:sp>
        <p:nvSpPr>
          <p:cNvPr id="21" name="TextBox 20">
            <a:extLst>
              <a:ext uri="{FF2B5EF4-FFF2-40B4-BE49-F238E27FC236}">
                <a16:creationId xmlns:a16="http://schemas.microsoft.com/office/drawing/2014/main" id="{1FB04107-A8F4-4B88-A629-3B2360BB3497}"/>
              </a:ext>
            </a:extLst>
          </p:cNvPr>
          <p:cNvSpPr txBox="1"/>
          <p:nvPr/>
        </p:nvSpPr>
        <p:spPr>
          <a:xfrm>
            <a:off x="2146822" y="3632269"/>
            <a:ext cx="944297" cy="369332"/>
          </a:xfrm>
          <a:prstGeom prst="rect">
            <a:avLst/>
          </a:prstGeom>
          <a:noFill/>
        </p:spPr>
        <p:txBody>
          <a:bodyPr wrap="none" rtlCol="0">
            <a:spAutoFit/>
          </a:bodyPr>
          <a:lstStyle/>
          <a:p>
            <a:r>
              <a:rPr lang="en-US" dirty="0"/>
              <a:t>Request</a:t>
            </a:r>
          </a:p>
        </p:txBody>
      </p:sp>
      <p:cxnSp>
        <p:nvCxnSpPr>
          <p:cNvPr id="22" name="Straight Arrow Connector 21">
            <a:extLst>
              <a:ext uri="{FF2B5EF4-FFF2-40B4-BE49-F238E27FC236}">
                <a16:creationId xmlns:a16="http://schemas.microsoft.com/office/drawing/2014/main" id="{996939D5-408C-46AD-8078-1797FB161719}"/>
              </a:ext>
            </a:extLst>
          </p:cNvPr>
          <p:cNvCxnSpPr>
            <a:cxnSpLocks/>
          </p:cNvCxnSpPr>
          <p:nvPr/>
        </p:nvCxnSpPr>
        <p:spPr>
          <a:xfrm>
            <a:off x="7636295" y="4103565"/>
            <a:ext cx="1094856" cy="1397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166CE4C-DB7C-4B0A-8A31-78D3E7B61B97}"/>
              </a:ext>
            </a:extLst>
          </p:cNvPr>
          <p:cNvCxnSpPr>
            <a:cxnSpLocks/>
          </p:cNvCxnSpPr>
          <p:nvPr/>
        </p:nvCxnSpPr>
        <p:spPr>
          <a:xfrm flipH="1" flipV="1">
            <a:off x="7579985" y="4278003"/>
            <a:ext cx="1151166"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9BC328E-054F-4E74-9E8F-1B5E3C28FC7C}"/>
              </a:ext>
            </a:extLst>
          </p:cNvPr>
          <p:cNvCxnSpPr>
            <a:cxnSpLocks/>
          </p:cNvCxnSpPr>
          <p:nvPr/>
        </p:nvCxnSpPr>
        <p:spPr>
          <a:xfrm flipH="1">
            <a:off x="2056436" y="4278003"/>
            <a:ext cx="431775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B0E28CC-CA9E-459B-A71A-FB5386E76C62}"/>
              </a:ext>
            </a:extLst>
          </p:cNvPr>
          <p:cNvSpPr txBox="1"/>
          <p:nvPr/>
        </p:nvSpPr>
        <p:spPr>
          <a:xfrm>
            <a:off x="5002830" y="4290273"/>
            <a:ext cx="1081515" cy="369332"/>
          </a:xfrm>
          <a:prstGeom prst="rect">
            <a:avLst/>
          </a:prstGeom>
          <a:noFill/>
        </p:spPr>
        <p:txBody>
          <a:bodyPr wrap="none" rtlCol="0">
            <a:spAutoFit/>
          </a:bodyPr>
          <a:lstStyle/>
          <a:p>
            <a:r>
              <a:rPr lang="en-US" dirty="0"/>
              <a:t>Response</a:t>
            </a:r>
          </a:p>
        </p:txBody>
      </p:sp>
      <p:sp>
        <p:nvSpPr>
          <p:cNvPr id="28" name="Speech Bubble: Oval 27">
            <a:extLst>
              <a:ext uri="{FF2B5EF4-FFF2-40B4-BE49-F238E27FC236}">
                <a16:creationId xmlns:a16="http://schemas.microsoft.com/office/drawing/2014/main" id="{80043516-DCFF-4B36-BBAE-0EA3FFA41CFB}"/>
              </a:ext>
            </a:extLst>
          </p:cNvPr>
          <p:cNvSpPr/>
          <p:nvPr/>
        </p:nvSpPr>
        <p:spPr>
          <a:xfrm>
            <a:off x="6374186" y="4929188"/>
            <a:ext cx="2044560" cy="719379"/>
          </a:xfrm>
          <a:prstGeom prst="wedgeEllipseCallout">
            <a:avLst>
              <a:gd name="adj1" fmla="val -15245"/>
              <a:gd name="adj2" fmla="val -8192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What did he just fetch?</a:t>
            </a:r>
          </a:p>
        </p:txBody>
      </p:sp>
      <p:sp>
        <p:nvSpPr>
          <p:cNvPr id="4" name="Slide Number Placeholder 3">
            <a:extLst>
              <a:ext uri="{FF2B5EF4-FFF2-40B4-BE49-F238E27FC236}">
                <a16:creationId xmlns:a16="http://schemas.microsoft.com/office/drawing/2014/main" id="{90ECC0B8-F12E-4877-9098-8F95F86695DE}"/>
              </a:ext>
            </a:extLst>
          </p:cNvPr>
          <p:cNvSpPr>
            <a:spLocks noGrp="1"/>
          </p:cNvSpPr>
          <p:nvPr>
            <p:ph type="sldNum" sz="quarter" idx="12"/>
          </p:nvPr>
        </p:nvSpPr>
        <p:spPr/>
        <p:txBody>
          <a:bodyPr/>
          <a:lstStyle/>
          <a:p>
            <a:fld id="{E1AD3BE5-6F71-4985-99C8-2D8D33AAA18A}" type="slidenum">
              <a:rPr lang="en-US" smtClean="0"/>
              <a:t>5</a:t>
            </a:fld>
            <a:endParaRPr lang="en-US"/>
          </a:p>
        </p:txBody>
      </p:sp>
    </p:spTree>
    <p:extLst>
      <p:ext uri="{BB962C8B-B14F-4D97-AF65-F5344CB8AC3E}">
        <p14:creationId xmlns:p14="http://schemas.microsoft.com/office/powerpoint/2010/main" val="31012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5" grpId="0" animBg="1"/>
      <p:bldP spid="19" grpId="0"/>
      <p:bldP spid="21" grpId="0"/>
      <p:bldP spid="25"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F782A2-C899-4598-99AE-ACE2C15BAE92}"/>
              </a:ext>
            </a:extLst>
          </p:cNvPr>
          <p:cNvSpPr/>
          <p:nvPr/>
        </p:nvSpPr>
        <p:spPr>
          <a:xfrm>
            <a:off x="6164664" y="3062941"/>
            <a:ext cx="4597932" cy="28806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p>
        </p:txBody>
      </p:sp>
      <p:sp>
        <p:nvSpPr>
          <p:cNvPr id="2" name="Title 1">
            <a:extLst>
              <a:ext uri="{FF2B5EF4-FFF2-40B4-BE49-F238E27FC236}">
                <a16:creationId xmlns:a16="http://schemas.microsoft.com/office/drawing/2014/main" id="{09228523-80C0-45A9-AEE9-F0FF9094FDDB}"/>
              </a:ext>
            </a:extLst>
          </p:cNvPr>
          <p:cNvSpPr>
            <a:spLocks noGrp="1"/>
          </p:cNvSpPr>
          <p:nvPr>
            <p:ph type="title"/>
          </p:nvPr>
        </p:nvSpPr>
        <p:spPr/>
        <p:txBody>
          <a:bodyPr/>
          <a:lstStyle/>
          <a:p>
            <a:r>
              <a:rPr lang="en-US" dirty="0"/>
              <a:t>Generic Solutions</a:t>
            </a:r>
          </a:p>
        </p:txBody>
      </p:sp>
      <p:sp>
        <p:nvSpPr>
          <p:cNvPr id="3" name="Content Placeholder 2">
            <a:extLst>
              <a:ext uri="{FF2B5EF4-FFF2-40B4-BE49-F238E27FC236}">
                <a16:creationId xmlns:a16="http://schemas.microsoft.com/office/drawing/2014/main" id="{5F34AAD1-FAC5-4727-B820-8004F45F6470}"/>
              </a:ext>
            </a:extLst>
          </p:cNvPr>
          <p:cNvSpPr>
            <a:spLocks noGrp="1"/>
          </p:cNvSpPr>
          <p:nvPr>
            <p:ph idx="1"/>
          </p:nvPr>
        </p:nvSpPr>
        <p:spPr>
          <a:xfrm>
            <a:off x="838200" y="1483800"/>
            <a:ext cx="10515600" cy="1398342"/>
          </a:xfrm>
        </p:spPr>
        <p:txBody>
          <a:bodyPr vert="horz" lIns="91440" tIns="45720" rIns="91440" bIns="45720" rtlCol="0" anchor="t">
            <a:normAutofit/>
          </a:bodyPr>
          <a:lstStyle/>
          <a:p>
            <a:r>
              <a:rPr lang="en-US" dirty="0"/>
              <a:t>Using Private Information Retrieval techniques: </a:t>
            </a:r>
          </a:p>
          <a:p>
            <a:pPr lvl="1"/>
            <a:r>
              <a:rPr lang="en-US" dirty="0"/>
              <a:t>Pure cryptographic approaches are not scalable.</a:t>
            </a:r>
          </a:p>
          <a:p>
            <a:pPr lvl="1"/>
            <a:r>
              <a:rPr lang="en-US" dirty="0"/>
              <a:t>ORAM + Trusted Hardware = generic PIR solution.</a:t>
            </a:r>
            <a:endParaRPr lang="en-US" dirty="0">
              <a:cs typeface="Calibri"/>
            </a:endParaRPr>
          </a:p>
          <a:p>
            <a:endParaRPr lang="en-US" dirty="0"/>
          </a:p>
          <a:p>
            <a:endParaRPr lang="en-US" dirty="0"/>
          </a:p>
          <a:p>
            <a:endParaRPr lang="en-US" dirty="0"/>
          </a:p>
          <a:p>
            <a:endParaRPr lang="en-US" dirty="0"/>
          </a:p>
          <a:p>
            <a:pPr marL="0" indent="0">
              <a:buNone/>
            </a:pPr>
            <a:endParaRPr lang="en-US" dirty="0"/>
          </a:p>
        </p:txBody>
      </p:sp>
      <p:sp>
        <p:nvSpPr>
          <p:cNvPr id="4" name="Flowchart: Magnetic Disk 3">
            <a:extLst>
              <a:ext uri="{FF2B5EF4-FFF2-40B4-BE49-F238E27FC236}">
                <a16:creationId xmlns:a16="http://schemas.microsoft.com/office/drawing/2014/main" id="{8FCACE58-4CBA-497F-9BBA-7098D02B0B21}"/>
              </a:ext>
            </a:extLst>
          </p:cNvPr>
          <p:cNvSpPr/>
          <p:nvPr/>
        </p:nvSpPr>
        <p:spPr>
          <a:xfrm>
            <a:off x="8855503" y="3511460"/>
            <a:ext cx="1833322" cy="1466132"/>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ORAM Database of</a:t>
            </a:r>
            <a:br>
              <a:rPr lang="en-US" dirty="0">
                <a:cs typeface="Calibri"/>
              </a:rPr>
            </a:br>
            <a:r>
              <a:rPr lang="en-US" dirty="0"/>
              <a:t>Encrypted Entries</a:t>
            </a:r>
          </a:p>
        </p:txBody>
      </p:sp>
      <p:pic>
        <p:nvPicPr>
          <p:cNvPr id="5" name="Picture 4">
            <a:extLst>
              <a:ext uri="{FF2B5EF4-FFF2-40B4-BE49-F238E27FC236}">
                <a16:creationId xmlns:a16="http://schemas.microsoft.com/office/drawing/2014/main" id="{C389D22F-B1F8-4DE5-AFDA-2A8A8C6F7F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4580" y="3647531"/>
            <a:ext cx="1121477" cy="1560798"/>
          </a:xfrm>
          <a:prstGeom prst="rect">
            <a:avLst/>
          </a:prstGeom>
        </p:spPr>
      </p:pic>
      <p:cxnSp>
        <p:nvCxnSpPr>
          <p:cNvPr id="6" name="Straight Arrow Connector 5">
            <a:extLst>
              <a:ext uri="{FF2B5EF4-FFF2-40B4-BE49-F238E27FC236}">
                <a16:creationId xmlns:a16="http://schemas.microsoft.com/office/drawing/2014/main" id="{779498A4-3E10-4619-8EFD-6D05BCC86758}"/>
              </a:ext>
            </a:extLst>
          </p:cNvPr>
          <p:cNvCxnSpPr>
            <a:cxnSpLocks/>
          </p:cNvCxnSpPr>
          <p:nvPr/>
        </p:nvCxnSpPr>
        <p:spPr>
          <a:xfrm>
            <a:off x="2424953" y="4247826"/>
            <a:ext cx="4325471" cy="0"/>
          </a:xfrm>
          <a:prstGeom prst="straightConnector1">
            <a:avLst/>
          </a:prstGeom>
          <a:noFill/>
          <a:ln w="127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932B0E98-A538-4407-A946-FDB8DAE330CE}"/>
              </a:ext>
            </a:extLst>
          </p:cNvPr>
          <p:cNvSpPr txBox="1"/>
          <p:nvPr/>
        </p:nvSpPr>
        <p:spPr>
          <a:xfrm>
            <a:off x="6510881" y="5461382"/>
            <a:ext cx="2980111" cy="369332"/>
          </a:xfrm>
          <a:prstGeom prst="rect">
            <a:avLst/>
          </a:prstGeom>
          <a:noFill/>
        </p:spPr>
        <p:txBody>
          <a:bodyPr wrap="none" rtlCol="0">
            <a:spAutoFit/>
          </a:bodyPr>
          <a:lstStyle/>
          <a:p>
            <a:r>
              <a:rPr lang="en-US" dirty="0"/>
              <a:t>Malicious server environment</a:t>
            </a:r>
          </a:p>
        </p:txBody>
      </p:sp>
      <p:pic>
        <p:nvPicPr>
          <p:cNvPr id="9" name="Picture 8">
            <a:extLst>
              <a:ext uri="{FF2B5EF4-FFF2-40B4-BE49-F238E27FC236}">
                <a16:creationId xmlns:a16="http://schemas.microsoft.com/office/drawing/2014/main" id="{937BF628-4F3A-44C2-8985-4E997975E6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556805" y="4713103"/>
            <a:ext cx="1168906" cy="1267642"/>
          </a:xfrm>
          <a:prstGeom prst="rect">
            <a:avLst/>
          </a:prstGeom>
        </p:spPr>
      </p:pic>
      <p:cxnSp>
        <p:nvCxnSpPr>
          <p:cNvPr id="11" name="Straight Arrow Connector 10">
            <a:extLst>
              <a:ext uri="{FF2B5EF4-FFF2-40B4-BE49-F238E27FC236}">
                <a16:creationId xmlns:a16="http://schemas.microsoft.com/office/drawing/2014/main" id="{3AB728D7-4694-4ACF-8C85-EBFB17F81F1A}"/>
              </a:ext>
            </a:extLst>
          </p:cNvPr>
          <p:cNvCxnSpPr>
            <a:cxnSpLocks/>
          </p:cNvCxnSpPr>
          <p:nvPr/>
        </p:nvCxnSpPr>
        <p:spPr>
          <a:xfrm flipV="1">
            <a:off x="7963944" y="4244526"/>
            <a:ext cx="883838" cy="2412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B255830-740A-4541-8823-D819383CACD8}"/>
              </a:ext>
            </a:extLst>
          </p:cNvPr>
          <p:cNvCxnSpPr>
            <a:cxnSpLocks/>
          </p:cNvCxnSpPr>
          <p:nvPr/>
        </p:nvCxnSpPr>
        <p:spPr>
          <a:xfrm flipH="1">
            <a:off x="7956223" y="4449453"/>
            <a:ext cx="891559"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00D5CA62-BB70-4216-AE17-998E8E9C0177}"/>
              </a:ext>
            </a:extLst>
          </p:cNvPr>
          <p:cNvCxnSpPr>
            <a:cxnSpLocks/>
          </p:cNvCxnSpPr>
          <p:nvPr/>
        </p:nvCxnSpPr>
        <p:spPr>
          <a:xfrm flipH="1">
            <a:off x="2424953" y="4449454"/>
            <a:ext cx="431775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20B91A32-4092-4600-9EBE-B962934A6D80}"/>
              </a:ext>
            </a:extLst>
          </p:cNvPr>
          <p:cNvSpPr/>
          <p:nvPr/>
        </p:nvSpPr>
        <p:spPr>
          <a:xfrm>
            <a:off x="6742703" y="3859306"/>
            <a:ext cx="1221241" cy="10423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ORAM Client</a:t>
            </a:r>
          </a:p>
        </p:txBody>
      </p:sp>
      <p:pic>
        <p:nvPicPr>
          <p:cNvPr id="20" name="Picture 19">
            <a:extLst>
              <a:ext uri="{FF2B5EF4-FFF2-40B4-BE49-F238E27FC236}">
                <a16:creationId xmlns:a16="http://schemas.microsoft.com/office/drawing/2014/main" id="{F340565D-0A7E-4A2A-933F-E01D846789F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40411" y="3629507"/>
            <a:ext cx="425823" cy="425823"/>
          </a:xfrm>
          <a:prstGeom prst="rect">
            <a:avLst/>
          </a:prstGeom>
        </p:spPr>
      </p:pic>
      <p:pic>
        <p:nvPicPr>
          <p:cNvPr id="34" name="Graphic 33" descr="Lock">
            <a:extLst>
              <a:ext uri="{FF2B5EF4-FFF2-40B4-BE49-F238E27FC236}">
                <a16:creationId xmlns:a16="http://schemas.microsoft.com/office/drawing/2014/main" id="{87DA638D-2F80-4C27-8576-F240F14342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98534" y="4055329"/>
            <a:ext cx="536585" cy="536585"/>
          </a:xfrm>
          <a:prstGeom prst="rect">
            <a:avLst/>
          </a:prstGeom>
        </p:spPr>
      </p:pic>
      <p:sp>
        <p:nvSpPr>
          <p:cNvPr id="7" name="TextBox 6">
            <a:extLst>
              <a:ext uri="{FF2B5EF4-FFF2-40B4-BE49-F238E27FC236}">
                <a16:creationId xmlns:a16="http://schemas.microsoft.com/office/drawing/2014/main" id="{FCDEF322-7B1B-41C9-9AC6-41B11E873C8C}"/>
              </a:ext>
            </a:extLst>
          </p:cNvPr>
          <p:cNvSpPr txBox="1"/>
          <p:nvPr/>
        </p:nvSpPr>
        <p:spPr>
          <a:xfrm>
            <a:off x="2528141" y="45322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tls</a:t>
            </a:r>
            <a:r>
              <a:rPr lang="en-US" dirty="0"/>
              <a:t>/</a:t>
            </a:r>
            <a:r>
              <a:rPr lang="en-US" dirty="0" err="1"/>
              <a:t>ssl</a:t>
            </a:r>
            <a:r>
              <a:rPr lang="en-US" dirty="0"/>
              <a:t> channel</a:t>
            </a:r>
            <a:endParaRPr lang="en-US" dirty="0">
              <a:cs typeface="Calibri"/>
            </a:endParaRPr>
          </a:p>
        </p:txBody>
      </p:sp>
      <p:sp>
        <p:nvSpPr>
          <p:cNvPr id="10" name="TextBox 9">
            <a:extLst>
              <a:ext uri="{FF2B5EF4-FFF2-40B4-BE49-F238E27FC236}">
                <a16:creationId xmlns:a16="http://schemas.microsoft.com/office/drawing/2014/main" id="{0733B4DD-5D1E-4087-93EC-209D41E24828}"/>
              </a:ext>
            </a:extLst>
          </p:cNvPr>
          <p:cNvSpPr txBox="1"/>
          <p:nvPr/>
        </p:nvSpPr>
        <p:spPr>
          <a:xfrm>
            <a:off x="6510881" y="3304286"/>
            <a:ext cx="1833322" cy="369332"/>
          </a:xfrm>
          <a:prstGeom prst="rect">
            <a:avLst/>
          </a:prstGeom>
          <a:noFill/>
        </p:spPr>
        <p:txBody>
          <a:bodyPr wrap="none" rtlCol="0">
            <a:spAutoFit/>
          </a:bodyPr>
          <a:lstStyle/>
          <a:p>
            <a:r>
              <a:rPr lang="en-US" dirty="0"/>
              <a:t>Trusted hardware</a:t>
            </a:r>
          </a:p>
        </p:txBody>
      </p:sp>
      <p:sp>
        <p:nvSpPr>
          <p:cNvPr id="21" name="Slide Number Placeholder 20">
            <a:extLst>
              <a:ext uri="{FF2B5EF4-FFF2-40B4-BE49-F238E27FC236}">
                <a16:creationId xmlns:a16="http://schemas.microsoft.com/office/drawing/2014/main" id="{5FC1673D-6721-4E44-B39C-BA026DF1A623}"/>
              </a:ext>
            </a:extLst>
          </p:cNvPr>
          <p:cNvSpPr>
            <a:spLocks noGrp="1"/>
          </p:cNvSpPr>
          <p:nvPr>
            <p:ph type="sldNum" sz="quarter" idx="12"/>
          </p:nvPr>
        </p:nvSpPr>
        <p:spPr/>
        <p:txBody>
          <a:bodyPr/>
          <a:lstStyle/>
          <a:p>
            <a:fld id="{E1AD3BE5-6F71-4985-99C8-2D8D33AAA18A}" type="slidenum">
              <a:rPr lang="en-US" smtClean="0"/>
              <a:t>6</a:t>
            </a:fld>
            <a:endParaRPr lang="en-US"/>
          </a:p>
        </p:txBody>
      </p:sp>
    </p:spTree>
    <p:extLst>
      <p:ext uri="{BB962C8B-B14F-4D97-AF65-F5344CB8AC3E}">
        <p14:creationId xmlns:p14="http://schemas.microsoft.com/office/powerpoint/2010/main" val="8940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8" grpId="0"/>
      <p:bldP spid="1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47B9-36BD-43A9-9A60-E72E7A49FB9B}"/>
              </a:ext>
            </a:extLst>
          </p:cNvPr>
          <p:cNvSpPr>
            <a:spLocks noGrp="1"/>
          </p:cNvSpPr>
          <p:nvPr>
            <p:ph type="title"/>
          </p:nvPr>
        </p:nvSpPr>
        <p:spPr/>
        <p:txBody>
          <a:bodyPr/>
          <a:lstStyle/>
          <a:p>
            <a:r>
              <a:rPr lang="en-US" dirty="0"/>
              <a:t>Oblivious RAM [1]</a:t>
            </a:r>
          </a:p>
        </p:txBody>
      </p:sp>
      <p:sp>
        <p:nvSpPr>
          <p:cNvPr id="3" name="Content Placeholder 2">
            <a:extLst>
              <a:ext uri="{FF2B5EF4-FFF2-40B4-BE49-F238E27FC236}">
                <a16:creationId xmlns:a16="http://schemas.microsoft.com/office/drawing/2014/main" id="{6B223064-FD63-48D2-BDA4-173A3DCDDB67}"/>
              </a:ext>
            </a:extLst>
          </p:cNvPr>
          <p:cNvSpPr>
            <a:spLocks noGrp="1"/>
          </p:cNvSpPr>
          <p:nvPr>
            <p:ph idx="1"/>
          </p:nvPr>
        </p:nvSpPr>
        <p:spPr>
          <a:xfrm>
            <a:off x="838200" y="1825625"/>
            <a:ext cx="10515600" cy="1794792"/>
          </a:xfrm>
        </p:spPr>
        <p:txBody>
          <a:bodyPr vert="horz" lIns="91440" tIns="45720" rIns="91440" bIns="45720" rtlCol="0" anchor="t">
            <a:normAutofit/>
          </a:bodyPr>
          <a:lstStyle/>
          <a:p>
            <a:r>
              <a:rPr lang="en-US" dirty="0"/>
              <a:t>Cryptographic primitive that hides access pattern on encrypted data of a program. </a:t>
            </a:r>
          </a:p>
          <a:p>
            <a:r>
              <a:rPr lang="en-US" dirty="0"/>
              <a:t>Tree-based ORAM schemes: Path ORAM [2] and Circuit ORAM [3]</a:t>
            </a:r>
            <a:endParaRPr lang="en-US" dirty="0">
              <a:cs typeface="Calibri"/>
            </a:endParaRPr>
          </a:p>
          <a:p>
            <a:endParaRPr lang="en-US" dirty="0">
              <a:cs typeface="Calibri"/>
            </a:endParaRPr>
          </a:p>
        </p:txBody>
      </p:sp>
      <p:sp>
        <p:nvSpPr>
          <p:cNvPr id="4" name="Rectangle 3">
            <a:extLst>
              <a:ext uri="{FF2B5EF4-FFF2-40B4-BE49-F238E27FC236}">
                <a16:creationId xmlns:a16="http://schemas.microsoft.com/office/drawing/2014/main" id="{D2DD7161-88D0-4D6D-BA15-FC7B0671BAF7}"/>
              </a:ext>
            </a:extLst>
          </p:cNvPr>
          <p:cNvSpPr/>
          <p:nvPr/>
        </p:nvSpPr>
        <p:spPr>
          <a:xfrm>
            <a:off x="836395" y="5249645"/>
            <a:ext cx="11096625" cy="1015663"/>
          </a:xfrm>
          <a:prstGeom prst="rect">
            <a:avLst/>
          </a:prstGeom>
        </p:spPr>
        <p:txBody>
          <a:bodyPr wrap="square" anchor="t">
            <a:spAutoFit/>
          </a:bodyPr>
          <a:lstStyle/>
          <a:p>
            <a:r>
              <a:rPr lang="en-US" sz="1200" dirty="0"/>
              <a:t>[1] O. </a:t>
            </a:r>
            <a:r>
              <a:rPr lang="en-US" sz="1200" dirty="0" err="1"/>
              <a:t>Goldreich</a:t>
            </a:r>
            <a:r>
              <a:rPr lang="en-US" sz="1200" dirty="0"/>
              <a:t>. </a:t>
            </a:r>
            <a:r>
              <a:rPr lang="en-US" sz="1200" b="1" dirty="0"/>
              <a:t>Towards a theory of software protection and simulation by oblivious rams</a:t>
            </a:r>
            <a:r>
              <a:rPr lang="en-US" sz="1200" dirty="0"/>
              <a:t>. In Proceedings of the Nineteenth Annual ACM Symposium on Theory of Computing, STOC ’87.</a:t>
            </a:r>
            <a:endParaRPr lang="en-US" sz="1200" dirty="0">
              <a:cs typeface="Calibri"/>
            </a:endParaRPr>
          </a:p>
          <a:p>
            <a:r>
              <a:rPr lang="en-US" sz="1200" dirty="0">
                <a:latin typeface="NimbusSanL-Regu"/>
              </a:rPr>
              <a:t>[2] </a:t>
            </a:r>
            <a:r>
              <a:rPr lang="en-US" sz="1200" dirty="0"/>
              <a:t>Emil </a:t>
            </a:r>
            <a:r>
              <a:rPr lang="en-US" sz="1200" dirty="0" err="1"/>
              <a:t>Stefanov</a:t>
            </a:r>
            <a:r>
              <a:rPr lang="en-US" sz="1200" dirty="0"/>
              <a:t>, Marten van Dijk, Elaine Shi, Christopher Fletcher, Ling Ren, </a:t>
            </a:r>
            <a:r>
              <a:rPr lang="en-US" sz="1200" dirty="0" err="1"/>
              <a:t>Xiangyao</a:t>
            </a:r>
            <a:r>
              <a:rPr lang="en-US" sz="1200" dirty="0"/>
              <a:t> Yu, and Srinivas Devadas.</a:t>
            </a:r>
            <a:endParaRPr lang="en-US" sz="1200" dirty="0">
              <a:cs typeface="Calibri"/>
            </a:endParaRPr>
          </a:p>
          <a:p>
            <a:r>
              <a:rPr lang="en-US" sz="1200" b="1" dirty="0"/>
              <a:t>Path </a:t>
            </a:r>
            <a:r>
              <a:rPr lang="en-US" sz="1200" b="1" dirty="0" err="1"/>
              <a:t>oram</a:t>
            </a:r>
            <a:r>
              <a:rPr lang="en-US" sz="1200" b="1" dirty="0"/>
              <a:t>: An extremely simple oblivious ram protocol</a:t>
            </a:r>
            <a:r>
              <a:rPr lang="en-US" sz="1200" dirty="0"/>
              <a:t>. C</a:t>
            </a:r>
            <a:r>
              <a:rPr lang="fr-FR" sz="1200" dirty="0"/>
              <a:t>CS ’13</a:t>
            </a:r>
            <a:r>
              <a:rPr lang="nn-NO" sz="1200" dirty="0"/>
              <a:t>.</a:t>
            </a:r>
            <a:endParaRPr lang="en-US" sz="1200" dirty="0">
              <a:latin typeface="NimbusSanL-Regu"/>
            </a:endParaRPr>
          </a:p>
          <a:p>
            <a:r>
              <a:rPr lang="en-US" sz="1200" dirty="0">
                <a:latin typeface="NimbusSanL-Regu"/>
              </a:rPr>
              <a:t>[3] Xiao Wang, Hubert Chan, and Elaine Shi. </a:t>
            </a:r>
            <a:r>
              <a:rPr lang="en-US" sz="1200" b="1" dirty="0">
                <a:latin typeface="NimbusSanL-Regu"/>
              </a:rPr>
              <a:t>Circuit </a:t>
            </a:r>
            <a:r>
              <a:rPr lang="en-US" sz="1200" b="1" dirty="0" err="1">
                <a:latin typeface="NimbusSanL-Regu"/>
              </a:rPr>
              <a:t>oram</a:t>
            </a:r>
            <a:r>
              <a:rPr lang="en-US" sz="1200" b="1" dirty="0">
                <a:latin typeface="NimbusSanL-Regu"/>
              </a:rPr>
              <a:t>: On tightness of the </a:t>
            </a:r>
            <a:r>
              <a:rPr lang="en-US" sz="1200" b="1" dirty="0" err="1">
                <a:latin typeface="NimbusSanL-Regu"/>
              </a:rPr>
              <a:t>goldreich-ostrovsky</a:t>
            </a:r>
            <a:r>
              <a:rPr lang="en-US" sz="1200" b="1" dirty="0">
                <a:latin typeface="NimbusSanL-Regu"/>
              </a:rPr>
              <a:t> lower bound</a:t>
            </a:r>
            <a:r>
              <a:rPr lang="en-US" sz="1200" dirty="0">
                <a:latin typeface="NimbusSanL-Regu"/>
              </a:rPr>
              <a:t>. In </a:t>
            </a:r>
            <a:r>
              <a:rPr lang="en-US" sz="1200" dirty="0">
                <a:latin typeface="NimbusSanL-ReguItal"/>
              </a:rPr>
              <a:t>Proceedings of the </a:t>
            </a:r>
            <a:r>
              <a:rPr lang="en-US" sz="1200" dirty="0">
                <a:latin typeface="NimbusSanL-Regu"/>
              </a:rPr>
              <a:t>CCS ’15</a:t>
            </a:r>
            <a:r>
              <a:rPr lang="nn-NO" sz="1200" dirty="0">
                <a:latin typeface="NimbusSanL-Regu"/>
              </a:rPr>
              <a:t>.</a:t>
            </a:r>
            <a:endParaRPr lang="en-US" sz="1200" dirty="0"/>
          </a:p>
        </p:txBody>
      </p:sp>
      <p:sp>
        <p:nvSpPr>
          <p:cNvPr id="5" name="Slide Number Placeholder 4">
            <a:extLst>
              <a:ext uri="{FF2B5EF4-FFF2-40B4-BE49-F238E27FC236}">
                <a16:creationId xmlns:a16="http://schemas.microsoft.com/office/drawing/2014/main" id="{6D19B7E4-EB9D-4C18-BCB4-D4819FC588B0}"/>
              </a:ext>
            </a:extLst>
          </p:cNvPr>
          <p:cNvSpPr>
            <a:spLocks noGrp="1"/>
          </p:cNvSpPr>
          <p:nvPr>
            <p:ph type="sldNum" sz="quarter" idx="12"/>
          </p:nvPr>
        </p:nvSpPr>
        <p:spPr/>
        <p:txBody>
          <a:bodyPr/>
          <a:lstStyle/>
          <a:p>
            <a:fld id="{E1AD3BE5-6F71-4985-99C8-2D8D33AAA18A}" type="slidenum">
              <a:rPr lang="en-US" smtClean="0"/>
              <a:t>7</a:t>
            </a:fld>
            <a:endParaRPr lang="en-US"/>
          </a:p>
        </p:txBody>
      </p:sp>
    </p:spTree>
    <p:extLst>
      <p:ext uri="{BB962C8B-B14F-4D97-AF65-F5344CB8AC3E}">
        <p14:creationId xmlns:p14="http://schemas.microsoft.com/office/powerpoint/2010/main" val="28396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56FEB073-9799-418A-A659-AFCDA17103D5}"/>
              </a:ext>
            </a:extLst>
          </p:cNvPr>
          <p:cNvSpPr/>
          <p:nvPr/>
        </p:nvSpPr>
        <p:spPr>
          <a:xfrm>
            <a:off x="263718" y="5521552"/>
            <a:ext cx="2384522" cy="5730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079A9DF-1460-4081-B5E9-33A8B4E31ABD}"/>
              </a:ext>
            </a:extLst>
          </p:cNvPr>
          <p:cNvSpPr>
            <a:spLocks noGrp="1"/>
          </p:cNvSpPr>
          <p:nvPr>
            <p:ph type="title"/>
          </p:nvPr>
        </p:nvSpPr>
        <p:spPr/>
        <p:txBody>
          <a:bodyPr/>
          <a:lstStyle/>
          <a:p>
            <a:r>
              <a:rPr lang="en-US" dirty="0"/>
              <a:t>Tree-based ORAM schemes</a:t>
            </a:r>
          </a:p>
        </p:txBody>
      </p:sp>
      <p:sp>
        <p:nvSpPr>
          <p:cNvPr id="3" name="Content Placeholder 2">
            <a:extLst>
              <a:ext uri="{FF2B5EF4-FFF2-40B4-BE49-F238E27FC236}">
                <a16:creationId xmlns:a16="http://schemas.microsoft.com/office/drawing/2014/main" id="{13446E93-6136-426B-B6E9-631F8463A923}"/>
              </a:ext>
            </a:extLst>
          </p:cNvPr>
          <p:cNvSpPr>
            <a:spLocks noGrp="1"/>
          </p:cNvSpPr>
          <p:nvPr>
            <p:ph idx="1"/>
          </p:nvPr>
        </p:nvSpPr>
        <p:spPr>
          <a:xfrm>
            <a:off x="838200" y="1615337"/>
            <a:ext cx="10515600" cy="537924"/>
          </a:xfrm>
        </p:spPr>
        <p:txBody>
          <a:bodyPr/>
          <a:lstStyle/>
          <a:p>
            <a:r>
              <a:rPr lang="en-US" dirty="0"/>
              <a:t>Path-ORAM example. </a:t>
            </a:r>
          </a:p>
        </p:txBody>
      </p:sp>
      <p:cxnSp>
        <p:nvCxnSpPr>
          <p:cNvPr id="5" name="Straight Connector 4">
            <a:extLst>
              <a:ext uri="{FF2B5EF4-FFF2-40B4-BE49-F238E27FC236}">
                <a16:creationId xmlns:a16="http://schemas.microsoft.com/office/drawing/2014/main" id="{88974ABC-B2E3-4A80-8C3A-425EF2347282}"/>
              </a:ext>
            </a:extLst>
          </p:cNvPr>
          <p:cNvCxnSpPr>
            <a:cxnSpLocks/>
          </p:cNvCxnSpPr>
          <p:nvPr/>
        </p:nvCxnSpPr>
        <p:spPr>
          <a:xfrm>
            <a:off x="3739694" y="2653287"/>
            <a:ext cx="0" cy="4089916"/>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FDDAAD8-B36C-49D1-AEC9-784D07AD199E}"/>
              </a:ext>
            </a:extLst>
          </p:cNvPr>
          <p:cNvSpPr txBox="1"/>
          <p:nvPr/>
        </p:nvSpPr>
        <p:spPr>
          <a:xfrm>
            <a:off x="1246486" y="2178883"/>
            <a:ext cx="725968" cy="369332"/>
          </a:xfrm>
          <a:prstGeom prst="rect">
            <a:avLst/>
          </a:prstGeom>
          <a:noFill/>
        </p:spPr>
        <p:txBody>
          <a:bodyPr wrap="none" rtlCol="0">
            <a:spAutoFit/>
          </a:bodyPr>
          <a:lstStyle/>
          <a:p>
            <a:r>
              <a:rPr lang="en-US" dirty="0"/>
              <a:t>Client</a:t>
            </a:r>
          </a:p>
        </p:txBody>
      </p:sp>
      <p:sp>
        <p:nvSpPr>
          <p:cNvPr id="8" name="TextBox 7">
            <a:extLst>
              <a:ext uri="{FF2B5EF4-FFF2-40B4-BE49-F238E27FC236}">
                <a16:creationId xmlns:a16="http://schemas.microsoft.com/office/drawing/2014/main" id="{E9F57F17-2653-4A21-94D2-483C972534B2}"/>
              </a:ext>
            </a:extLst>
          </p:cNvPr>
          <p:cNvSpPr txBox="1"/>
          <p:nvPr/>
        </p:nvSpPr>
        <p:spPr>
          <a:xfrm>
            <a:off x="7027143" y="2434749"/>
            <a:ext cx="785664" cy="369332"/>
          </a:xfrm>
          <a:prstGeom prst="rect">
            <a:avLst/>
          </a:prstGeom>
          <a:noFill/>
        </p:spPr>
        <p:txBody>
          <a:bodyPr wrap="none" rtlCol="0">
            <a:spAutoFit/>
          </a:bodyPr>
          <a:lstStyle/>
          <a:p>
            <a:r>
              <a:rPr lang="en-US" dirty="0"/>
              <a:t>Server</a:t>
            </a:r>
          </a:p>
        </p:txBody>
      </p:sp>
      <p:sp>
        <p:nvSpPr>
          <p:cNvPr id="9" name="Rectangle 8">
            <a:extLst>
              <a:ext uri="{FF2B5EF4-FFF2-40B4-BE49-F238E27FC236}">
                <a16:creationId xmlns:a16="http://schemas.microsoft.com/office/drawing/2014/main" id="{109C7D75-08B0-4C22-A218-3BCD5B1A4D56}"/>
              </a:ext>
            </a:extLst>
          </p:cNvPr>
          <p:cNvSpPr/>
          <p:nvPr/>
        </p:nvSpPr>
        <p:spPr>
          <a:xfrm>
            <a:off x="6657976" y="2801144"/>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8311EBB-5351-41CF-997C-3C234E7C7EB1}"/>
              </a:ext>
            </a:extLst>
          </p:cNvPr>
          <p:cNvSpPr/>
          <p:nvPr/>
        </p:nvSpPr>
        <p:spPr>
          <a:xfrm>
            <a:off x="5259670" y="3870165"/>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08D81F-301F-45E0-A600-BBADD9E60FBD}"/>
              </a:ext>
            </a:extLst>
          </p:cNvPr>
          <p:cNvSpPr/>
          <p:nvPr/>
        </p:nvSpPr>
        <p:spPr>
          <a:xfrm>
            <a:off x="8039098" y="3876991"/>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904AA13A-C03D-462A-941C-1C8E01F1D02B}"/>
              </a:ext>
            </a:extLst>
          </p:cNvPr>
          <p:cNvSpPr/>
          <p:nvPr/>
        </p:nvSpPr>
        <p:spPr>
          <a:xfrm>
            <a:off x="4268623" y="5026977"/>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6724390A-C491-44D9-99E1-A19C35535653}"/>
              </a:ext>
            </a:extLst>
          </p:cNvPr>
          <p:cNvSpPr/>
          <p:nvPr/>
        </p:nvSpPr>
        <p:spPr>
          <a:xfrm>
            <a:off x="5916891" y="5026976"/>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968744DC-E323-45BE-92AF-3ABB87149102}"/>
              </a:ext>
            </a:extLst>
          </p:cNvPr>
          <p:cNvSpPr/>
          <p:nvPr/>
        </p:nvSpPr>
        <p:spPr>
          <a:xfrm>
            <a:off x="7565160" y="5026977"/>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40347D4E-1D21-43AF-BDEE-52BC3E4FBC17}"/>
              </a:ext>
            </a:extLst>
          </p:cNvPr>
          <p:cNvSpPr/>
          <p:nvPr/>
        </p:nvSpPr>
        <p:spPr>
          <a:xfrm>
            <a:off x="9155835" y="5026976"/>
            <a:ext cx="1381122" cy="612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3FB62EC-7E11-4AD8-A7F5-CCB9863F709B}"/>
              </a:ext>
            </a:extLst>
          </p:cNvPr>
          <p:cNvCxnSpPr>
            <a:stCxn id="9" idx="2"/>
            <a:endCxn id="10" idx="0"/>
          </p:cNvCxnSpPr>
          <p:nvPr/>
        </p:nvCxnSpPr>
        <p:spPr>
          <a:xfrm flipH="1">
            <a:off x="5950231" y="3413205"/>
            <a:ext cx="1398306" cy="45696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218AD12-0AC9-4191-BB9C-3F3F91D6D27B}"/>
              </a:ext>
            </a:extLst>
          </p:cNvPr>
          <p:cNvCxnSpPr>
            <a:stCxn id="9" idx="2"/>
            <a:endCxn id="11" idx="0"/>
          </p:cNvCxnSpPr>
          <p:nvPr/>
        </p:nvCxnSpPr>
        <p:spPr>
          <a:xfrm>
            <a:off x="7348537" y="3413205"/>
            <a:ext cx="1381122" cy="46378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E88ACF0A-D505-405C-95B4-C4A7E90A25A2}"/>
              </a:ext>
            </a:extLst>
          </p:cNvPr>
          <p:cNvCxnSpPr>
            <a:stCxn id="10" idx="2"/>
            <a:endCxn id="12" idx="0"/>
          </p:cNvCxnSpPr>
          <p:nvPr/>
        </p:nvCxnSpPr>
        <p:spPr>
          <a:xfrm flipH="1">
            <a:off x="4959184" y="4482226"/>
            <a:ext cx="991047" cy="544751"/>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A032503-4B9A-4C47-96EE-EBE859FCDFC3}"/>
              </a:ext>
            </a:extLst>
          </p:cNvPr>
          <p:cNvCxnSpPr>
            <a:stCxn id="10" idx="2"/>
            <a:endCxn id="13" idx="0"/>
          </p:cNvCxnSpPr>
          <p:nvPr/>
        </p:nvCxnSpPr>
        <p:spPr>
          <a:xfrm>
            <a:off x="5950231" y="4482226"/>
            <a:ext cx="657221" cy="54475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9CB2027-2B87-4E24-8FEC-352D06B5417A}"/>
              </a:ext>
            </a:extLst>
          </p:cNvPr>
          <p:cNvCxnSpPr>
            <a:stCxn id="11" idx="2"/>
            <a:endCxn id="14" idx="0"/>
          </p:cNvCxnSpPr>
          <p:nvPr/>
        </p:nvCxnSpPr>
        <p:spPr>
          <a:xfrm flipH="1">
            <a:off x="8255721" y="4489052"/>
            <a:ext cx="473938" cy="53792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B47CE2B-AEDD-4C0E-B5C3-956797CF4A1A}"/>
              </a:ext>
            </a:extLst>
          </p:cNvPr>
          <p:cNvCxnSpPr>
            <a:stCxn id="11" idx="2"/>
            <a:endCxn id="15" idx="0"/>
          </p:cNvCxnSpPr>
          <p:nvPr/>
        </p:nvCxnSpPr>
        <p:spPr>
          <a:xfrm>
            <a:off x="8729659" y="4489052"/>
            <a:ext cx="1116737" cy="537924"/>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7A67315D-1473-4433-B332-DEBE2DEBF5F2}"/>
              </a:ext>
            </a:extLst>
          </p:cNvPr>
          <p:cNvSpPr txBox="1"/>
          <p:nvPr/>
        </p:nvSpPr>
        <p:spPr>
          <a:xfrm>
            <a:off x="4867275" y="6067425"/>
            <a:ext cx="301686" cy="369332"/>
          </a:xfrm>
          <a:prstGeom prst="rect">
            <a:avLst/>
          </a:prstGeom>
          <a:noFill/>
        </p:spPr>
        <p:txBody>
          <a:bodyPr wrap="none" rtlCol="0">
            <a:spAutoFit/>
          </a:bodyPr>
          <a:lstStyle/>
          <a:p>
            <a:r>
              <a:rPr lang="en-US" dirty="0"/>
              <a:t>1</a:t>
            </a:r>
          </a:p>
        </p:txBody>
      </p:sp>
      <p:sp>
        <p:nvSpPr>
          <p:cNvPr id="29" name="TextBox 28">
            <a:extLst>
              <a:ext uri="{FF2B5EF4-FFF2-40B4-BE49-F238E27FC236}">
                <a16:creationId xmlns:a16="http://schemas.microsoft.com/office/drawing/2014/main" id="{E3E6F8B3-B3F7-49B3-A9D0-3A78C8C0CD03}"/>
              </a:ext>
            </a:extLst>
          </p:cNvPr>
          <p:cNvSpPr txBox="1"/>
          <p:nvPr/>
        </p:nvSpPr>
        <p:spPr>
          <a:xfrm>
            <a:off x="6427727" y="6067425"/>
            <a:ext cx="301686" cy="369332"/>
          </a:xfrm>
          <a:prstGeom prst="rect">
            <a:avLst/>
          </a:prstGeom>
          <a:noFill/>
        </p:spPr>
        <p:txBody>
          <a:bodyPr wrap="none" rtlCol="0">
            <a:spAutoFit/>
          </a:bodyPr>
          <a:lstStyle/>
          <a:p>
            <a:r>
              <a:rPr lang="en-US" dirty="0"/>
              <a:t>2</a:t>
            </a:r>
          </a:p>
        </p:txBody>
      </p:sp>
      <p:sp>
        <p:nvSpPr>
          <p:cNvPr id="30" name="TextBox 29">
            <a:extLst>
              <a:ext uri="{FF2B5EF4-FFF2-40B4-BE49-F238E27FC236}">
                <a16:creationId xmlns:a16="http://schemas.microsoft.com/office/drawing/2014/main" id="{9E67613F-363E-4B31-9B50-552CB263232A}"/>
              </a:ext>
            </a:extLst>
          </p:cNvPr>
          <p:cNvSpPr txBox="1"/>
          <p:nvPr/>
        </p:nvSpPr>
        <p:spPr>
          <a:xfrm>
            <a:off x="8104878" y="6067425"/>
            <a:ext cx="301686" cy="369332"/>
          </a:xfrm>
          <a:prstGeom prst="rect">
            <a:avLst/>
          </a:prstGeom>
          <a:noFill/>
        </p:spPr>
        <p:txBody>
          <a:bodyPr wrap="none" rtlCol="0">
            <a:spAutoFit/>
          </a:bodyPr>
          <a:lstStyle/>
          <a:p>
            <a:r>
              <a:rPr lang="en-US" dirty="0"/>
              <a:t>3</a:t>
            </a:r>
          </a:p>
        </p:txBody>
      </p:sp>
      <p:sp>
        <p:nvSpPr>
          <p:cNvPr id="31" name="TextBox 30">
            <a:extLst>
              <a:ext uri="{FF2B5EF4-FFF2-40B4-BE49-F238E27FC236}">
                <a16:creationId xmlns:a16="http://schemas.microsoft.com/office/drawing/2014/main" id="{C5C169DE-CE0D-4CF9-8164-3FDD84323DA2}"/>
              </a:ext>
            </a:extLst>
          </p:cNvPr>
          <p:cNvSpPr txBox="1"/>
          <p:nvPr/>
        </p:nvSpPr>
        <p:spPr>
          <a:xfrm>
            <a:off x="9695553" y="6012415"/>
            <a:ext cx="301686" cy="369332"/>
          </a:xfrm>
          <a:prstGeom prst="rect">
            <a:avLst/>
          </a:prstGeom>
          <a:noFill/>
        </p:spPr>
        <p:txBody>
          <a:bodyPr wrap="square" rtlCol="0">
            <a:spAutoFit/>
          </a:bodyPr>
          <a:lstStyle/>
          <a:p>
            <a:r>
              <a:rPr lang="en-US" dirty="0"/>
              <a:t>4</a:t>
            </a:r>
          </a:p>
        </p:txBody>
      </p:sp>
      <p:graphicFrame>
        <p:nvGraphicFramePr>
          <p:cNvPr id="32" name="Table 31">
            <a:extLst>
              <a:ext uri="{FF2B5EF4-FFF2-40B4-BE49-F238E27FC236}">
                <a16:creationId xmlns:a16="http://schemas.microsoft.com/office/drawing/2014/main" id="{D4324793-64EA-4108-AE58-0C17ED42ACDC}"/>
              </a:ext>
            </a:extLst>
          </p:cNvPr>
          <p:cNvGraphicFramePr>
            <a:graphicFrameLocks noGrp="1"/>
          </p:cNvGraphicFramePr>
          <p:nvPr>
            <p:extLst>
              <p:ext uri="{D42A27DB-BD31-4B8C-83A1-F6EECF244321}">
                <p14:modId xmlns:p14="http://schemas.microsoft.com/office/powerpoint/2010/main" val="1998736597"/>
              </p:ext>
            </p:extLst>
          </p:nvPr>
        </p:nvGraphicFramePr>
        <p:xfrm>
          <a:off x="511376" y="2858935"/>
          <a:ext cx="2291284" cy="1839310"/>
        </p:xfrm>
        <a:graphic>
          <a:graphicData uri="http://schemas.openxmlformats.org/drawingml/2006/table">
            <a:tbl>
              <a:tblPr firstRow="1" bandRow="1">
                <a:tableStyleId>{073A0DAA-6AF3-43AB-8588-CEC1D06C72B9}</a:tableStyleId>
              </a:tblPr>
              <a:tblGrid>
                <a:gridCol w="1145642">
                  <a:extLst>
                    <a:ext uri="{9D8B030D-6E8A-4147-A177-3AD203B41FA5}">
                      <a16:colId xmlns:a16="http://schemas.microsoft.com/office/drawing/2014/main" val="3246214710"/>
                    </a:ext>
                  </a:extLst>
                </a:gridCol>
                <a:gridCol w="1145642">
                  <a:extLst>
                    <a:ext uri="{9D8B030D-6E8A-4147-A177-3AD203B41FA5}">
                      <a16:colId xmlns:a16="http://schemas.microsoft.com/office/drawing/2014/main" val="3493475152"/>
                    </a:ext>
                  </a:extLst>
                </a:gridCol>
              </a:tblGrid>
              <a:tr h="266523">
                <a:tc>
                  <a:txBody>
                    <a:bodyPr/>
                    <a:lstStyle/>
                    <a:p>
                      <a:r>
                        <a:rPr lang="en-US" sz="1800" dirty="0"/>
                        <a:t>    Block</a:t>
                      </a:r>
                    </a:p>
                  </a:txBody>
                  <a:tcPr marL="93541" marR="93541" marT="46771" marB="46771"/>
                </a:tc>
                <a:tc>
                  <a:txBody>
                    <a:bodyPr/>
                    <a:lstStyle/>
                    <a:p>
                      <a:r>
                        <a:rPr lang="en-US" sz="1800" dirty="0"/>
                        <a:t>       Path</a:t>
                      </a:r>
                    </a:p>
                  </a:txBody>
                  <a:tcPr marL="93541" marR="93541" marT="46771" marB="46771"/>
                </a:tc>
                <a:extLst>
                  <a:ext uri="{0D108BD9-81ED-4DB2-BD59-A6C34878D82A}">
                    <a16:rowId xmlns:a16="http://schemas.microsoft.com/office/drawing/2014/main" val="1089930094"/>
                  </a:ext>
                </a:extLst>
              </a:tr>
              <a:tr h="266523">
                <a:tc>
                  <a:txBody>
                    <a:bodyPr/>
                    <a:lstStyle/>
                    <a:p>
                      <a:pPr algn="ctr"/>
                      <a:r>
                        <a:rPr lang="en-US" sz="1800" b="1" dirty="0"/>
                        <a:t>Id 1</a:t>
                      </a:r>
                    </a:p>
                  </a:txBody>
                  <a:tcPr marL="93541" marR="93541" marT="46771" marB="46771"/>
                </a:tc>
                <a:tc>
                  <a:txBody>
                    <a:bodyPr/>
                    <a:lstStyle/>
                    <a:p>
                      <a:pPr algn="ctr"/>
                      <a:r>
                        <a:rPr lang="en-US" sz="1800" dirty="0"/>
                        <a:t>1</a:t>
                      </a:r>
                    </a:p>
                  </a:txBody>
                  <a:tcPr marL="93541" marR="93541" marT="46771" marB="46771"/>
                </a:tc>
                <a:extLst>
                  <a:ext uri="{0D108BD9-81ED-4DB2-BD59-A6C34878D82A}">
                    <a16:rowId xmlns:a16="http://schemas.microsoft.com/office/drawing/2014/main" val="249587875"/>
                  </a:ext>
                </a:extLst>
              </a:tr>
              <a:tr h="266523">
                <a:tc>
                  <a:txBody>
                    <a:bodyPr/>
                    <a:lstStyle/>
                    <a:p>
                      <a:pPr algn="ctr"/>
                      <a:r>
                        <a:rPr lang="en-US" sz="1800" b="1" dirty="0"/>
                        <a:t>Id 2</a:t>
                      </a:r>
                    </a:p>
                  </a:txBody>
                  <a:tcPr marL="93541" marR="93541" marT="46771" marB="46771"/>
                </a:tc>
                <a:tc>
                  <a:txBody>
                    <a:bodyPr/>
                    <a:lstStyle/>
                    <a:p>
                      <a:pPr algn="ctr"/>
                      <a:r>
                        <a:rPr lang="en-US" sz="1800" dirty="0"/>
                        <a:t>2</a:t>
                      </a:r>
                    </a:p>
                  </a:txBody>
                  <a:tcPr marL="93541" marR="93541" marT="46771" marB="46771"/>
                </a:tc>
                <a:extLst>
                  <a:ext uri="{0D108BD9-81ED-4DB2-BD59-A6C34878D82A}">
                    <a16:rowId xmlns:a16="http://schemas.microsoft.com/office/drawing/2014/main" val="1066505362"/>
                  </a:ext>
                </a:extLst>
              </a:tr>
              <a:tr h="266523">
                <a:tc>
                  <a:txBody>
                    <a:bodyPr/>
                    <a:lstStyle/>
                    <a:p>
                      <a:pPr algn="ctr"/>
                      <a:r>
                        <a:rPr lang="en-US" sz="1800" b="1" dirty="0"/>
                        <a:t>Id 3</a:t>
                      </a:r>
                    </a:p>
                  </a:txBody>
                  <a:tcPr marL="93541" marR="93541" marT="46771" marB="46771"/>
                </a:tc>
                <a:tc>
                  <a:txBody>
                    <a:bodyPr/>
                    <a:lstStyle/>
                    <a:p>
                      <a:pPr algn="ctr"/>
                      <a:r>
                        <a:rPr lang="en-US" sz="1800" dirty="0"/>
                        <a:t> 4</a:t>
                      </a:r>
                    </a:p>
                  </a:txBody>
                  <a:tcPr marL="93541" marR="93541" marT="46771" marB="46771"/>
                </a:tc>
                <a:extLst>
                  <a:ext uri="{0D108BD9-81ED-4DB2-BD59-A6C34878D82A}">
                    <a16:rowId xmlns:a16="http://schemas.microsoft.com/office/drawing/2014/main" val="1472694625"/>
                  </a:ext>
                </a:extLst>
              </a:tr>
              <a:tr h="266523">
                <a:tc>
                  <a:txBody>
                    <a:bodyPr/>
                    <a:lstStyle/>
                    <a:p>
                      <a:pPr algn="ctr"/>
                      <a:endParaRPr lang="en-US" sz="1800" b="1" dirty="0">
                        <a:solidFill>
                          <a:srgbClr val="92D050"/>
                        </a:solidFill>
                      </a:endParaRPr>
                    </a:p>
                  </a:txBody>
                  <a:tcPr marL="93541" marR="93541" marT="46771" marB="46771"/>
                </a:tc>
                <a:tc>
                  <a:txBody>
                    <a:bodyPr/>
                    <a:lstStyle/>
                    <a:p>
                      <a:pPr algn="ctr"/>
                      <a:endParaRPr lang="en-US" sz="1800" dirty="0"/>
                    </a:p>
                  </a:txBody>
                  <a:tcPr marL="93541" marR="93541" marT="46771" marB="46771"/>
                </a:tc>
                <a:extLst>
                  <a:ext uri="{0D108BD9-81ED-4DB2-BD59-A6C34878D82A}">
                    <a16:rowId xmlns:a16="http://schemas.microsoft.com/office/drawing/2014/main" val="1295636863"/>
                  </a:ext>
                </a:extLst>
              </a:tr>
            </a:tbl>
          </a:graphicData>
        </a:graphic>
      </p:graphicFrame>
      <p:sp>
        <p:nvSpPr>
          <p:cNvPr id="33" name="Oval 32">
            <a:extLst>
              <a:ext uri="{FF2B5EF4-FFF2-40B4-BE49-F238E27FC236}">
                <a16:creationId xmlns:a16="http://schemas.microsoft.com/office/drawing/2014/main" id="{FF3659E7-EF0D-4C51-9F89-E5890C7EE988}"/>
              </a:ext>
            </a:extLst>
          </p:cNvPr>
          <p:cNvSpPr/>
          <p:nvPr/>
        </p:nvSpPr>
        <p:spPr>
          <a:xfrm>
            <a:off x="5763094" y="4102060"/>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11C2B14F-E6C4-4903-AD27-48497AC6B6D1}"/>
              </a:ext>
            </a:extLst>
          </p:cNvPr>
          <p:cNvSpPr/>
          <p:nvPr/>
        </p:nvSpPr>
        <p:spPr>
          <a:xfrm>
            <a:off x="6044680" y="4102060"/>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Oval 40">
            <a:extLst>
              <a:ext uri="{FF2B5EF4-FFF2-40B4-BE49-F238E27FC236}">
                <a16:creationId xmlns:a16="http://schemas.microsoft.com/office/drawing/2014/main" id="{0CA3773C-3A2D-4C5B-924D-542E732319FE}"/>
              </a:ext>
            </a:extLst>
          </p:cNvPr>
          <p:cNvSpPr/>
          <p:nvPr/>
        </p:nvSpPr>
        <p:spPr>
          <a:xfrm>
            <a:off x="7134245" y="3014781"/>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42" name="Oval 41">
            <a:extLst>
              <a:ext uri="{FF2B5EF4-FFF2-40B4-BE49-F238E27FC236}">
                <a16:creationId xmlns:a16="http://schemas.microsoft.com/office/drawing/2014/main" id="{581A9085-C11F-4A44-BCC3-D72B6F10B7B4}"/>
              </a:ext>
            </a:extLst>
          </p:cNvPr>
          <p:cNvSpPr/>
          <p:nvPr/>
        </p:nvSpPr>
        <p:spPr>
          <a:xfrm>
            <a:off x="7415831" y="3014781"/>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Oval 42">
            <a:extLst>
              <a:ext uri="{FF2B5EF4-FFF2-40B4-BE49-F238E27FC236}">
                <a16:creationId xmlns:a16="http://schemas.microsoft.com/office/drawing/2014/main" id="{61114607-46BF-4ABD-B5C0-AEDD9B33A007}"/>
              </a:ext>
            </a:extLst>
          </p:cNvPr>
          <p:cNvSpPr/>
          <p:nvPr/>
        </p:nvSpPr>
        <p:spPr>
          <a:xfrm>
            <a:off x="6382310" y="525823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a:extLst>
              <a:ext uri="{FF2B5EF4-FFF2-40B4-BE49-F238E27FC236}">
                <a16:creationId xmlns:a16="http://schemas.microsoft.com/office/drawing/2014/main" id="{DE7E7DDC-78ED-467B-8EEA-D8A7F152C334}"/>
              </a:ext>
            </a:extLst>
          </p:cNvPr>
          <p:cNvSpPr/>
          <p:nvPr/>
        </p:nvSpPr>
        <p:spPr>
          <a:xfrm>
            <a:off x="6663896" y="525823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Oval 44">
            <a:extLst>
              <a:ext uri="{FF2B5EF4-FFF2-40B4-BE49-F238E27FC236}">
                <a16:creationId xmlns:a16="http://schemas.microsoft.com/office/drawing/2014/main" id="{14248B1D-5726-4611-A1FD-5D9008A599CB}"/>
              </a:ext>
            </a:extLst>
          </p:cNvPr>
          <p:cNvSpPr/>
          <p:nvPr/>
        </p:nvSpPr>
        <p:spPr>
          <a:xfrm>
            <a:off x="8510609" y="4102060"/>
            <a:ext cx="153797" cy="1619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6" name="Oval 45">
            <a:extLst>
              <a:ext uri="{FF2B5EF4-FFF2-40B4-BE49-F238E27FC236}">
                <a16:creationId xmlns:a16="http://schemas.microsoft.com/office/drawing/2014/main" id="{5FC0AEDF-9A0D-4B14-8A60-38896077D029}"/>
              </a:ext>
            </a:extLst>
          </p:cNvPr>
          <p:cNvSpPr/>
          <p:nvPr/>
        </p:nvSpPr>
        <p:spPr>
          <a:xfrm>
            <a:off x="8792195" y="4102060"/>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Oval 46">
            <a:extLst>
              <a:ext uri="{FF2B5EF4-FFF2-40B4-BE49-F238E27FC236}">
                <a16:creationId xmlns:a16="http://schemas.microsoft.com/office/drawing/2014/main" id="{6BEB80FC-FA42-4C7E-B403-1146183F0EAB}"/>
              </a:ext>
            </a:extLst>
          </p:cNvPr>
          <p:cNvSpPr/>
          <p:nvPr/>
        </p:nvSpPr>
        <p:spPr>
          <a:xfrm>
            <a:off x="8057406" y="5256252"/>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8" name="Oval 47">
            <a:extLst>
              <a:ext uri="{FF2B5EF4-FFF2-40B4-BE49-F238E27FC236}">
                <a16:creationId xmlns:a16="http://schemas.microsoft.com/office/drawing/2014/main" id="{DA3AE841-B4E8-47CC-B7F7-811C05559401}"/>
              </a:ext>
            </a:extLst>
          </p:cNvPr>
          <p:cNvSpPr/>
          <p:nvPr/>
        </p:nvSpPr>
        <p:spPr>
          <a:xfrm>
            <a:off x="8338992" y="5256252"/>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Oval 48">
            <a:extLst>
              <a:ext uri="{FF2B5EF4-FFF2-40B4-BE49-F238E27FC236}">
                <a16:creationId xmlns:a16="http://schemas.microsoft.com/office/drawing/2014/main" id="{57218882-6B29-438D-A4E0-C10D7A39708F}"/>
              </a:ext>
            </a:extLst>
          </p:cNvPr>
          <p:cNvSpPr/>
          <p:nvPr/>
        </p:nvSpPr>
        <p:spPr>
          <a:xfrm>
            <a:off x="4751489" y="5293439"/>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Oval 49">
            <a:extLst>
              <a:ext uri="{FF2B5EF4-FFF2-40B4-BE49-F238E27FC236}">
                <a16:creationId xmlns:a16="http://schemas.microsoft.com/office/drawing/2014/main" id="{D62CEE6B-1E34-498D-8FA6-58E6B21FA34D}"/>
              </a:ext>
            </a:extLst>
          </p:cNvPr>
          <p:cNvSpPr/>
          <p:nvPr/>
        </p:nvSpPr>
        <p:spPr>
          <a:xfrm>
            <a:off x="5033075" y="5293439"/>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Oval 50">
            <a:extLst>
              <a:ext uri="{FF2B5EF4-FFF2-40B4-BE49-F238E27FC236}">
                <a16:creationId xmlns:a16="http://schemas.microsoft.com/office/drawing/2014/main" id="{5F138D3A-F1DD-421A-879F-27873E6B2CD8}"/>
              </a:ext>
            </a:extLst>
          </p:cNvPr>
          <p:cNvSpPr/>
          <p:nvPr/>
        </p:nvSpPr>
        <p:spPr>
          <a:xfrm>
            <a:off x="9686674" y="526228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a:extLst>
              <a:ext uri="{FF2B5EF4-FFF2-40B4-BE49-F238E27FC236}">
                <a16:creationId xmlns:a16="http://schemas.microsoft.com/office/drawing/2014/main" id="{212147D6-80A9-451F-A226-838152818631}"/>
              </a:ext>
            </a:extLst>
          </p:cNvPr>
          <p:cNvSpPr/>
          <p:nvPr/>
        </p:nvSpPr>
        <p:spPr>
          <a:xfrm>
            <a:off x="9968260" y="5262284"/>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Oval 68">
            <a:extLst>
              <a:ext uri="{FF2B5EF4-FFF2-40B4-BE49-F238E27FC236}">
                <a16:creationId xmlns:a16="http://schemas.microsoft.com/office/drawing/2014/main" id="{FFDC6BA3-6C30-45FD-B8BC-F693C5E8269E}"/>
              </a:ext>
            </a:extLst>
          </p:cNvPr>
          <p:cNvSpPr/>
          <p:nvPr/>
        </p:nvSpPr>
        <p:spPr>
          <a:xfrm>
            <a:off x="511376" y="5739453"/>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0" name="Oval 69">
            <a:extLst>
              <a:ext uri="{FF2B5EF4-FFF2-40B4-BE49-F238E27FC236}">
                <a16:creationId xmlns:a16="http://schemas.microsoft.com/office/drawing/2014/main" id="{9D2BE38F-C52F-4C2C-AFE4-6142A7E0A440}"/>
              </a:ext>
            </a:extLst>
          </p:cNvPr>
          <p:cNvSpPr/>
          <p:nvPr/>
        </p:nvSpPr>
        <p:spPr>
          <a:xfrm>
            <a:off x="792962" y="5739453"/>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Oval 70">
            <a:extLst>
              <a:ext uri="{FF2B5EF4-FFF2-40B4-BE49-F238E27FC236}">
                <a16:creationId xmlns:a16="http://schemas.microsoft.com/office/drawing/2014/main" id="{47EC0B3C-4DA7-4BD9-B5B8-E81690A21F5F}"/>
              </a:ext>
            </a:extLst>
          </p:cNvPr>
          <p:cNvSpPr/>
          <p:nvPr/>
        </p:nvSpPr>
        <p:spPr>
          <a:xfrm>
            <a:off x="1327884" y="5739453"/>
            <a:ext cx="153797" cy="1619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2" name="Oval 71">
            <a:extLst>
              <a:ext uri="{FF2B5EF4-FFF2-40B4-BE49-F238E27FC236}">
                <a16:creationId xmlns:a16="http://schemas.microsoft.com/office/drawing/2014/main" id="{2F8FB2C4-1A6C-4AB5-87DB-254DEC34CF48}"/>
              </a:ext>
            </a:extLst>
          </p:cNvPr>
          <p:cNvSpPr/>
          <p:nvPr/>
        </p:nvSpPr>
        <p:spPr>
          <a:xfrm>
            <a:off x="1609470" y="5739453"/>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Oval 72">
            <a:extLst>
              <a:ext uri="{FF2B5EF4-FFF2-40B4-BE49-F238E27FC236}">
                <a16:creationId xmlns:a16="http://schemas.microsoft.com/office/drawing/2014/main" id="{25EDE171-27D8-44F8-BAFA-992F040B3F03}"/>
              </a:ext>
            </a:extLst>
          </p:cNvPr>
          <p:cNvSpPr/>
          <p:nvPr/>
        </p:nvSpPr>
        <p:spPr>
          <a:xfrm>
            <a:off x="2082340" y="5731555"/>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 name="Oval 73">
            <a:extLst>
              <a:ext uri="{FF2B5EF4-FFF2-40B4-BE49-F238E27FC236}">
                <a16:creationId xmlns:a16="http://schemas.microsoft.com/office/drawing/2014/main" id="{59219C55-48B5-4F90-9C6E-FC928AFE0E50}"/>
              </a:ext>
            </a:extLst>
          </p:cNvPr>
          <p:cNvSpPr/>
          <p:nvPr/>
        </p:nvSpPr>
        <p:spPr>
          <a:xfrm>
            <a:off x="2363926" y="5731555"/>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TextBox 74">
            <a:extLst>
              <a:ext uri="{FF2B5EF4-FFF2-40B4-BE49-F238E27FC236}">
                <a16:creationId xmlns:a16="http://schemas.microsoft.com/office/drawing/2014/main" id="{DB9DA7DF-69E3-41C1-9D4C-9D3C3A6DC4E6}"/>
              </a:ext>
            </a:extLst>
          </p:cNvPr>
          <p:cNvSpPr txBox="1"/>
          <p:nvPr/>
        </p:nvSpPr>
        <p:spPr>
          <a:xfrm>
            <a:off x="2083597" y="4304385"/>
            <a:ext cx="301686" cy="369332"/>
          </a:xfrm>
          <a:prstGeom prst="rect">
            <a:avLst/>
          </a:prstGeom>
          <a:noFill/>
        </p:spPr>
        <p:txBody>
          <a:bodyPr wrap="square" rtlCol="0">
            <a:spAutoFit/>
          </a:bodyPr>
          <a:lstStyle/>
          <a:p>
            <a:r>
              <a:rPr lang="en-US" dirty="0"/>
              <a:t>3</a:t>
            </a:r>
          </a:p>
        </p:txBody>
      </p:sp>
      <p:sp>
        <p:nvSpPr>
          <p:cNvPr id="82" name="TextBox 81">
            <a:extLst>
              <a:ext uri="{FF2B5EF4-FFF2-40B4-BE49-F238E27FC236}">
                <a16:creationId xmlns:a16="http://schemas.microsoft.com/office/drawing/2014/main" id="{BABDAB0E-4975-41E5-BDBF-89BA57A994A7}"/>
              </a:ext>
            </a:extLst>
          </p:cNvPr>
          <p:cNvSpPr txBox="1"/>
          <p:nvPr/>
        </p:nvSpPr>
        <p:spPr>
          <a:xfrm>
            <a:off x="2081967" y="4292104"/>
            <a:ext cx="301686" cy="369332"/>
          </a:xfrm>
          <a:prstGeom prst="rect">
            <a:avLst/>
          </a:prstGeom>
          <a:noFill/>
        </p:spPr>
        <p:txBody>
          <a:bodyPr wrap="square" rtlCol="0">
            <a:spAutoFit/>
          </a:bodyPr>
          <a:lstStyle/>
          <a:p>
            <a:r>
              <a:rPr lang="en-US" dirty="0"/>
              <a:t>1</a:t>
            </a:r>
          </a:p>
        </p:txBody>
      </p:sp>
      <p:sp>
        <p:nvSpPr>
          <p:cNvPr id="83" name="Oval 82">
            <a:extLst>
              <a:ext uri="{FF2B5EF4-FFF2-40B4-BE49-F238E27FC236}">
                <a16:creationId xmlns:a16="http://schemas.microsoft.com/office/drawing/2014/main" id="{AFE31A01-E03B-47CA-AFB4-585EF36DA3B3}"/>
              </a:ext>
            </a:extLst>
          </p:cNvPr>
          <p:cNvSpPr/>
          <p:nvPr/>
        </p:nvSpPr>
        <p:spPr>
          <a:xfrm>
            <a:off x="7416147" y="3017706"/>
            <a:ext cx="153797" cy="1619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4" name="Oval 83">
            <a:extLst>
              <a:ext uri="{FF2B5EF4-FFF2-40B4-BE49-F238E27FC236}">
                <a16:creationId xmlns:a16="http://schemas.microsoft.com/office/drawing/2014/main" id="{9AF26E80-FC72-4061-984B-A192A34AAAA6}"/>
              </a:ext>
            </a:extLst>
          </p:cNvPr>
          <p:cNvSpPr/>
          <p:nvPr/>
        </p:nvSpPr>
        <p:spPr>
          <a:xfrm>
            <a:off x="7169951" y="3014780"/>
            <a:ext cx="153797" cy="16192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 name="Oval 84">
            <a:extLst>
              <a:ext uri="{FF2B5EF4-FFF2-40B4-BE49-F238E27FC236}">
                <a16:creationId xmlns:a16="http://schemas.microsoft.com/office/drawing/2014/main" id="{461D943A-A3BA-46D6-97A3-F802F360C0D9}"/>
              </a:ext>
            </a:extLst>
          </p:cNvPr>
          <p:cNvSpPr/>
          <p:nvPr/>
        </p:nvSpPr>
        <p:spPr>
          <a:xfrm>
            <a:off x="8506006" y="4110565"/>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Oval 85">
            <a:extLst>
              <a:ext uri="{FF2B5EF4-FFF2-40B4-BE49-F238E27FC236}">
                <a16:creationId xmlns:a16="http://schemas.microsoft.com/office/drawing/2014/main" id="{3F2122B4-12F9-47DC-AB46-CF94872A268C}"/>
              </a:ext>
            </a:extLst>
          </p:cNvPr>
          <p:cNvSpPr/>
          <p:nvPr/>
        </p:nvSpPr>
        <p:spPr>
          <a:xfrm>
            <a:off x="8787592" y="4110565"/>
            <a:ext cx="153797" cy="1619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TextBox 86">
            <a:extLst>
              <a:ext uri="{FF2B5EF4-FFF2-40B4-BE49-F238E27FC236}">
                <a16:creationId xmlns:a16="http://schemas.microsoft.com/office/drawing/2014/main" id="{4B37F948-5640-41AF-8A78-3D5EFABEA68F}"/>
              </a:ext>
            </a:extLst>
          </p:cNvPr>
          <p:cNvSpPr txBox="1"/>
          <p:nvPr/>
        </p:nvSpPr>
        <p:spPr>
          <a:xfrm>
            <a:off x="1138080" y="5011597"/>
            <a:ext cx="686791" cy="369332"/>
          </a:xfrm>
          <a:prstGeom prst="rect">
            <a:avLst/>
          </a:prstGeom>
          <a:noFill/>
        </p:spPr>
        <p:txBody>
          <a:bodyPr wrap="none" rtlCol="0">
            <a:spAutoFit/>
          </a:bodyPr>
          <a:lstStyle/>
          <a:p>
            <a:r>
              <a:rPr lang="en-US" dirty="0"/>
              <a:t>Stash</a:t>
            </a:r>
          </a:p>
        </p:txBody>
      </p:sp>
      <p:sp>
        <p:nvSpPr>
          <p:cNvPr id="7" name="Arrow: Right 6">
            <a:extLst>
              <a:ext uri="{FF2B5EF4-FFF2-40B4-BE49-F238E27FC236}">
                <a16:creationId xmlns:a16="http://schemas.microsoft.com/office/drawing/2014/main" id="{B5BA4022-EAA6-4015-A7D9-8B6994770C4C}"/>
              </a:ext>
            </a:extLst>
          </p:cNvPr>
          <p:cNvSpPr/>
          <p:nvPr/>
        </p:nvSpPr>
        <p:spPr>
          <a:xfrm flipH="1">
            <a:off x="2656749" y="5168838"/>
            <a:ext cx="1451783" cy="57305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Read path 3</a:t>
            </a:r>
          </a:p>
        </p:txBody>
      </p:sp>
      <p:sp>
        <p:nvSpPr>
          <p:cNvPr id="61" name="Arrow: Right 60">
            <a:extLst>
              <a:ext uri="{FF2B5EF4-FFF2-40B4-BE49-F238E27FC236}">
                <a16:creationId xmlns:a16="http://schemas.microsoft.com/office/drawing/2014/main" id="{40FB6B15-72F7-4947-9625-49860376739B}"/>
              </a:ext>
            </a:extLst>
          </p:cNvPr>
          <p:cNvSpPr/>
          <p:nvPr/>
        </p:nvSpPr>
        <p:spPr>
          <a:xfrm>
            <a:off x="3098700" y="5732886"/>
            <a:ext cx="1089877" cy="57305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evict</a:t>
            </a:r>
          </a:p>
        </p:txBody>
      </p:sp>
      <p:sp>
        <p:nvSpPr>
          <p:cNvPr id="62" name="TextBox 61">
            <a:extLst>
              <a:ext uri="{FF2B5EF4-FFF2-40B4-BE49-F238E27FC236}">
                <a16:creationId xmlns:a16="http://schemas.microsoft.com/office/drawing/2014/main" id="{F9D8A637-A499-4CFE-9B2B-4CF838B81856}"/>
              </a:ext>
            </a:extLst>
          </p:cNvPr>
          <p:cNvSpPr txBox="1"/>
          <p:nvPr/>
        </p:nvSpPr>
        <p:spPr>
          <a:xfrm>
            <a:off x="885636" y="2473155"/>
            <a:ext cx="1406347" cy="369332"/>
          </a:xfrm>
          <a:prstGeom prst="rect">
            <a:avLst/>
          </a:prstGeom>
          <a:noFill/>
        </p:spPr>
        <p:txBody>
          <a:bodyPr wrap="none" rtlCol="0">
            <a:spAutoFit/>
          </a:bodyPr>
          <a:lstStyle/>
          <a:p>
            <a:r>
              <a:rPr lang="en-US" dirty="0"/>
              <a:t>Position map</a:t>
            </a:r>
          </a:p>
        </p:txBody>
      </p:sp>
      <p:sp>
        <p:nvSpPr>
          <p:cNvPr id="18" name="TextBox 17">
            <a:extLst>
              <a:ext uri="{FF2B5EF4-FFF2-40B4-BE49-F238E27FC236}">
                <a16:creationId xmlns:a16="http://schemas.microsoft.com/office/drawing/2014/main" id="{41C01040-DE6F-4864-A3CF-93B2A18392DC}"/>
              </a:ext>
            </a:extLst>
          </p:cNvPr>
          <p:cNvSpPr txBox="1"/>
          <p:nvPr/>
        </p:nvSpPr>
        <p:spPr>
          <a:xfrm>
            <a:off x="792962" y="4304385"/>
            <a:ext cx="538930" cy="369332"/>
          </a:xfrm>
          <a:prstGeom prst="rect">
            <a:avLst/>
          </a:prstGeom>
          <a:noFill/>
        </p:spPr>
        <p:txBody>
          <a:bodyPr wrap="none" rtlCol="0">
            <a:spAutoFit/>
          </a:bodyPr>
          <a:lstStyle/>
          <a:p>
            <a:r>
              <a:rPr lang="en-US" b="1" dirty="0">
                <a:solidFill>
                  <a:srgbClr val="92D050"/>
                </a:solidFill>
              </a:rPr>
              <a:t>Id 4</a:t>
            </a:r>
          </a:p>
        </p:txBody>
      </p:sp>
      <p:sp>
        <p:nvSpPr>
          <p:cNvPr id="20" name="Slide Number Placeholder 19">
            <a:extLst>
              <a:ext uri="{FF2B5EF4-FFF2-40B4-BE49-F238E27FC236}">
                <a16:creationId xmlns:a16="http://schemas.microsoft.com/office/drawing/2014/main" id="{108F538B-9E32-4CF8-BD58-18C10560EE95}"/>
              </a:ext>
            </a:extLst>
          </p:cNvPr>
          <p:cNvSpPr>
            <a:spLocks noGrp="1"/>
          </p:cNvSpPr>
          <p:nvPr>
            <p:ph type="sldNum" sz="quarter" idx="12"/>
          </p:nvPr>
        </p:nvSpPr>
        <p:spPr/>
        <p:txBody>
          <a:bodyPr/>
          <a:lstStyle/>
          <a:p>
            <a:fld id="{E1AD3BE5-6F71-4985-99C8-2D8D33AAA18A}" type="slidenum">
              <a:rPr lang="en-US" smtClean="0"/>
              <a:t>8</a:t>
            </a:fld>
            <a:endParaRPr lang="en-US"/>
          </a:p>
        </p:txBody>
      </p:sp>
    </p:spTree>
    <p:extLst>
      <p:ext uri="{BB962C8B-B14F-4D97-AF65-F5344CB8AC3E}">
        <p14:creationId xmlns:p14="http://schemas.microsoft.com/office/powerpoint/2010/main" val="24448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8">
                                            <p:txEl>
                                              <p:pRg st="0" end="0"/>
                                            </p:txEl>
                                          </p:spTgt>
                                        </p:tgtEl>
                                        <p:attrNameLst>
                                          <p:attrName>style.color</p:attrName>
                                        </p:attrNameLst>
                                      </p:cBhvr>
                                      <p:to>
                                        <a:schemeClr val="bg1"/>
                                      </p:to>
                                    </p:animClr>
                                    <p:animClr clrSpc="rgb" dir="cw">
                                      <p:cBhvr>
                                        <p:cTn id="7" dur="250" autoRev="1" fill="remove"/>
                                        <p:tgtEl>
                                          <p:spTgt spid="18">
                                            <p:txEl>
                                              <p:pRg st="0" end="0"/>
                                            </p:txEl>
                                          </p:spTgt>
                                        </p:tgtEl>
                                        <p:attrNameLst>
                                          <p:attrName>fillcolor</p:attrName>
                                        </p:attrNameLst>
                                      </p:cBhvr>
                                      <p:to>
                                        <a:schemeClr val="bg1"/>
                                      </p:to>
                                    </p:animClr>
                                    <p:set>
                                      <p:cBhvr>
                                        <p:cTn id="8" dur="250" autoRev="1" fill="remove"/>
                                        <p:tgtEl>
                                          <p:spTgt spid="18">
                                            <p:txEl>
                                              <p:pRg st="0" end="0"/>
                                            </p:txEl>
                                          </p:spTgt>
                                        </p:tgtEl>
                                        <p:attrNameLst>
                                          <p:attrName>fill.type</p:attrName>
                                        </p:attrNameLst>
                                      </p:cBhvr>
                                      <p:to>
                                        <p:strVal val="solid"/>
                                      </p:to>
                                    </p:set>
                                    <p:set>
                                      <p:cBhvr>
                                        <p:cTn id="9" dur="250" autoRev="1" fill="remove"/>
                                        <p:tgtEl>
                                          <p:spTgt spid="18">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9"/>
                                        </p:tgtEl>
                                        <p:attrNameLst>
                                          <p:attrName>style.color</p:attrName>
                                        </p:attrNameLst>
                                      </p:cBhvr>
                                      <p:to>
                                        <a:schemeClr val="accent2"/>
                                      </p:to>
                                    </p:animClr>
                                    <p:animClr clrSpc="rgb" dir="cw">
                                      <p:cBhvr>
                                        <p:cTn id="14" dur="500" fill="hold"/>
                                        <p:tgtEl>
                                          <p:spTgt spid="9"/>
                                        </p:tgtEl>
                                        <p:attrNameLst>
                                          <p:attrName>fillcolor</p:attrName>
                                        </p:attrNameLst>
                                      </p:cBhvr>
                                      <p:to>
                                        <a:schemeClr val="accent2"/>
                                      </p:to>
                                    </p:animClr>
                                    <p:set>
                                      <p:cBhvr>
                                        <p:cTn id="15" dur="500" fill="hold"/>
                                        <p:tgtEl>
                                          <p:spTgt spid="9"/>
                                        </p:tgtEl>
                                        <p:attrNameLst>
                                          <p:attrName>fill.type</p:attrName>
                                        </p:attrNameLst>
                                      </p:cBhvr>
                                      <p:to>
                                        <p:strVal val="solid"/>
                                      </p:to>
                                    </p:set>
                                    <p:set>
                                      <p:cBhvr>
                                        <p:cTn id="16" dur="500" fill="hold"/>
                                        <p:tgtEl>
                                          <p:spTgt spid="9"/>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19"/>
                                        </p:tgtEl>
                                        <p:attrNameLst>
                                          <p:attrName>style.color</p:attrName>
                                        </p:attrNameLst>
                                      </p:cBhvr>
                                      <p:to>
                                        <a:schemeClr val="accent2"/>
                                      </p:to>
                                    </p:animClr>
                                    <p:animClr clrSpc="rgb" dir="cw">
                                      <p:cBhvr>
                                        <p:cTn id="19" dur="500" fill="hold"/>
                                        <p:tgtEl>
                                          <p:spTgt spid="19"/>
                                        </p:tgtEl>
                                        <p:attrNameLst>
                                          <p:attrName>fillcolor</p:attrName>
                                        </p:attrNameLst>
                                      </p:cBhvr>
                                      <p:to>
                                        <a:schemeClr val="accent2"/>
                                      </p:to>
                                    </p:animClr>
                                    <p:set>
                                      <p:cBhvr>
                                        <p:cTn id="20" dur="500" fill="hold"/>
                                        <p:tgtEl>
                                          <p:spTgt spid="19"/>
                                        </p:tgtEl>
                                        <p:attrNameLst>
                                          <p:attrName>fill.type</p:attrName>
                                        </p:attrNameLst>
                                      </p:cBhvr>
                                      <p:to>
                                        <p:strVal val="solid"/>
                                      </p:to>
                                    </p:set>
                                    <p:set>
                                      <p:cBhvr>
                                        <p:cTn id="21" dur="500" fill="hold"/>
                                        <p:tgtEl>
                                          <p:spTgt spid="19"/>
                                        </p:tgtEl>
                                        <p:attrNameLst>
                                          <p:attrName>fill.on</p:attrName>
                                        </p:attrNameLst>
                                      </p:cBhvr>
                                      <p:to>
                                        <p:strVal val="true"/>
                                      </p:to>
                                    </p:set>
                                  </p:childTnLst>
                                </p:cTn>
                              </p:par>
                              <p:par>
                                <p:cTn id="22" presetID="19" presetClass="emph" presetSubtype="0" fill="hold" grpId="0" nodeType="withEffect">
                                  <p:stCondLst>
                                    <p:cond delay="0"/>
                                  </p:stCondLst>
                                  <p:childTnLst>
                                    <p:animClr clrSpc="rgb" dir="cw">
                                      <p:cBhvr override="childStyle">
                                        <p:cTn id="23" dur="500" fill="hold"/>
                                        <p:tgtEl>
                                          <p:spTgt spid="11"/>
                                        </p:tgtEl>
                                        <p:attrNameLst>
                                          <p:attrName>style.color</p:attrName>
                                        </p:attrNameLst>
                                      </p:cBhvr>
                                      <p:to>
                                        <a:schemeClr val="accent2"/>
                                      </p:to>
                                    </p:animClr>
                                    <p:animClr clrSpc="rgb" dir="cw">
                                      <p:cBhvr>
                                        <p:cTn id="24" dur="500" fill="hold"/>
                                        <p:tgtEl>
                                          <p:spTgt spid="11"/>
                                        </p:tgtEl>
                                        <p:attrNameLst>
                                          <p:attrName>fillcolor</p:attrName>
                                        </p:attrNameLst>
                                      </p:cBhvr>
                                      <p:to>
                                        <a:schemeClr val="accent2"/>
                                      </p:to>
                                    </p:animClr>
                                    <p:set>
                                      <p:cBhvr>
                                        <p:cTn id="25" dur="500" fill="hold"/>
                                        <p:tgtEl>
                                          <p:spTgt spid="11"/>
                                        </p:tgtEl>
                                        <p:attrNameLst>
                                          <p:attrName>fill.type</p:attrName>
                                        </p:attrNameLst>
                                      </p:cBhvr>
                                      <p:to>
                                        <p:strVal val="solid"/>
                                      </p:to>
                                    </p:set>
                                    <p:set>
                                      <p:cBhvr>
                                        <p:cTn id="26" dur="500" fill="hold"/>
                                        <p:tgtEl>
                                          <p:spTgt spid="11"/>
                                        </p:tgtEl>
                                        <p:attrNameLst>
                                          <p:attrName>fill.on</p:attrName>
                                        </p:attrNameLst>
                                      </p:cBhvr>
                                      <p:to>
                                        <p:strVal val="true"/>
                                      </p:to>
                                    </p:set>
                                  </p:childTnLst>
                                </p:cTn>
                              </p:par>
                              <p:par>
                                <p:cTn id="27" presetID="19" presetClass="emph" presetSubtype="0" fill="hold" grpId="0" nodeType="withEffect">
                                  <p:stCondLst>
                                    <p:cond delay="0"/>
                                  </p:stCondLst>
                                  <p:childTnLst>
                                    <p:animClr clrSpc="rgb" dir="cw">
                                      <p:cBhvr override="childStyle">
                                        <p:cTn id="28" dur="500" fill="hold"/>
                                        <p:tgtEl>
                                          <p:spTgt spid="14"/>
                                        </p:tgtEl>
                                        <p:attrNameLst>
                                          <p:attrName>style.color</p:attrName>
                                        </p:attrNameLst>
                                      </p:cBhvr>
                                      <p:to>
                                        <a:schemeClr val="accent2"/>
                                      </p:to>
                                    </p:animClr>
                                    <p:animClr clrSpc="rgb" dir="cw">
                                      <p:cBhvr>
                                        <p:cTn id="29" dur="500" fill="hold"/>
                                        <p:tgtEl>
                                          <p:spTgt spid="14"/>
                                        </p:tgtEl>
                                        <p:attrNameLst>
                                          <p:attrName>fillcolor</p:attrName>
                                        </p:attrNameLst>
                                      </p:cBhvr>
                                      <p:to>
                                        <a:schemeClr val="accent2"/>
                                      </p:to>
                                    </p:animClr>
                                    <p:set>
                                      <p:cBhvr>
                                        <p:cTn id="30" dur="500" fill="hold"/>
                                        <p:tgtEl>
                                          <p:spTgt spid="14"/>
                                        </p:tgtEl>
                                        <p:attrNameLst>
                                          <p:attrName>fill.type</p:attrName>
                                        </p:attrNameLst>
                                      </p:cBhvr>
                                      <p:to>
                                        <p:strVal val="solid"/>
                                      </p:to>
                                    </p:set>
                                    <p:set>
                                      <p:cBhvr>
                                        <p:cTn id="31" dur="500" fill="hold"/>
                                        <p:tgtEl>
                                          <p:spTgt spid="14"/>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7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69"/>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70"/>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71"/>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72"/>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7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74"/>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childTnLst>
                                </p:cTn>
                              </p:par>
                              <p:par>
                                <p:cTn id="98" presetID="1" presetClass="entr" presetSubtype="0" fill="hold" grpId="1" nodeType="withEffect">
                                  <p:stCondLst>
                                    <p:cond delay="0"/>
                                  </p:stCondLst>
                                  <p:childTnLst>
                                    <p:set>
                                      <p:cBhvr>
                                        <p:cTn id="99" dur="1" fill="hold">
                                          <p:stCondLst>
                                            <p:cond delay="0"/>
                                          </p:stCondLst>
                                        </p:cTn>
                                        <p:tgtEl>
                                          <p:spTgt spid="47"/>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41" grpId="0" animBg="1"/>
      <p:bldP spid="42" grpId="0" animBg="1"/>
      <p:bldP spid="45" grpId="0" animBg="1"/>
      <p:bldP spid="46" grpId="0" animBg="1"/>
      <p:bldP spid="47" grpId="0" animBg="1"/>
      <p:bldP spid="47" grpId="1" animBg="1"/>
      <p:bldP spid="48" grpId="0" animBg="1"/>
      <p:bldP spid="4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p:bldP spid="82" grpId="0"/>
      <p:bldP spid="83" grpId="0" animBg="1"/>
      <p:bldP spid="84" grpId="0" animBg="1"/>
      <p:bldP spid="85" grpId="0" animBg="1"/>
      <p:bldP spid="86" grpId="0" animBg="1"/>
      <p:bldP spid="7"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C39-9051-4534-BAC0-FA14D603CF83}"/>
              </a:ext>
            </a:extLst>
          </p:cNvPr>
          <p:cNvSpPr>
            <a:spLocks noGrp="1"/>
          </p:cNvSpPr>
          <p:nvPr>
            <p:ph type="title"/>
          </p:nvPr>
        </p:nvSpPr>
        <p:spPr/>
        <p:txBody>
          <a:bodyPr/>
          <a:lstStyle/>
          <a:p>
            <a:r>
              <a:rPr lang="en-US" dirty="0">
                <a:latin typeface="Cambria Math" panose="02040503050406030204" pitchFamily="18" charset="0"/>
                <a:ea typeface="Cambria Math" panose="02040503050406030204" pitchFamily="18" charset="0"/>
              </a:rPr>
              <a:t>Tree-based ORAM scheme</a:t>
            </a:r>
          </a:p>
        </p:txBody>
      </p:sp>
      <p:sp>
        <p:nvSpPr>
          <p:cNvPr id="3" name="Content Placeholder 2">
            <a:extLst>
              <a:ext uri="{FF2B5EF4-FFF2-40B4-BE49-F238E27FC236}">
                <a16:creationId xmlns:a16="http://schemas.microsoft.com/office/drawing/2014/main" id="{336D4627-6C40-4E32-81C3-F1DAF92A9F87}"/>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dirty="0">
                <a:latin typeface="Cambria Math" panose="02040503050406030204" pitchFamily="18" charset="0"/>
                <a:ea typeface="Cambria Math" panose="02040503050406030204" pitchFamily="18" charset="0"/>
              </a:rPr>
              <a:t>All the logics/data structures implemented in the client side are known as </a:t>
            </a:r>
            <a:r>
              <a:rPr lang="en-US" b="1" dirty="0">
                <a:latin typeface="Cambria Math" panose="02040503050406030204" pitchFamily="18" charset="0"/>
                <a:ea typeface="Cambria Math" panose="02040503050406030204" pitchFamily="18" charset="0"/>
              </a:rPr>
              <a:t>ORAM controllers</a:t>
            </a:r>
          </a:p>
          <a:p>
            <a:r>
              <a:rPr lang="en-US" dirty="0">
                <a:latin typeface="Cambria Math" panose="02040503050406030204" pitchFamily="18" charset="0"/>
                <a:ea typeface="Cambria Math" panose="02040503050406030204" pitchFamily="18" charset="0"/>
              </a:rPr>
              <a:t>A</a:t>
            </a:r>
            <a:r>
              <a:rPr lang="en-US" dirty="0">
                <a:latin typeface="Cambria Math" panose="02040503050406030204" pitchFamily="18" charset="0"/>
                <a:ea typeface="Cambria Math" panose="02040503050406030204" pitchFamily="18" charset="0"/>
                <a:cs typeface="+mn-lt"/>
              </a:rPr>
              <a:t> Tree-based ORAM access can be generalized a combination of 2 operations, </a:t>
            </a:r>
            <a:r>
              <a:rPr lang="en-US" b="1" dirty="0" err="1">
                <a:latin typeface="Cambria Math" panose="02040503050406030204" pitchFamily="18" charset="0"/>
                <a:ea typeface="Cambria Math" panose="02040503050406030204" pitchFamily="18" charset="0"/>
                <a:cs typeface="+mn-lt"/>
              </a:rPr>
              <a:t>readpath</a:t>
            </a:r>
            <a:r>
              <a:rPr lang="en-US" dirty="0">
                <a:latin typeface="Cambria Math" panose="02040503050406030204" pitchFamily="18" charset="0"/>
                <a:ea typeface="Cambria Math" panose="02040503050406030204" pitchFamily="18" charset="0"/>
                <a:cs typeface="+mn-lt"/>
              </a:rPr>
              <a:t> and </a:t>
            </a:r>
            <a:r>
              <a:rPr lang="en-US" b="1" dirty="0">
                <a:latin typeface="Cambria Math" panose="02040503050406030204" pitchFamily="18" charset="0"/>
                <a:ea typeface="Cambria Math" panose="02040503050406030204" pitchFamily="18" charset="0"/>
                <a:cs typeface="+mn-lt"/>
              </a:rPr>
              <a:t>eviction</a:t>
            </a:r>
            <a:r>
              <a:rPr lang="en-US" dirty="0">
                <a:latin typeface="Cambria Math" panose="02040503050406030204" pitchFamily="18" charset="0"/>
                <a:ea typeface="Cambria Math" panose="02040503050406030204" pitchFamily="18" charset="0"/>
                <a:cs typeface="+mn-lt"/>
              </a:rPr>
              <a:t>. </a:t>
            </a:r>
            <a:endParaRPr lang="en-US" b="1"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cs typeface="Calibri"/>
              </a:rPr>
              <a:t>Idea: Use ORAM to hide the access pattern of the thin client on the blockchain data</a:t>
            </a:r>
          </a:p>
          <a:p>
            <a:pPr marL="457200" indent="-457200"/>
            <a:endParaRPr lang="en-US" b="1" dirty="0">
              <a:ea typeface="+mn-lt"/>
              <a:cs typeface="Calibri"/>
            </a:endParaRPr>
          </a:p>
        </p:txBody>
      </p:sp>
      <p:sp>
        <p:nvSpPr>
          <p:cNvPr id="4" name="Slide Number Placeholder 3">
            <a:extLst>
              <a:ext uri="{FF2B5EF4-FFF2-40B4-BE49-F238E27FC236}">
                <a16:creationId xmlns:a16="http://schemas.microsoft.com/office/drawing/2014/main" id="{4A9B42BB-2469-429C-ADCB-C44B8CFE5F3F}"/>
              </a:ext>
            </a:extLst>
          </p:cNvPr>
          <p:cNvSpPr>
            <a:spLocks noGrp="1"/>
          </p:cNvSpPr>
          <p:nvPr>
            <p:ph type="sldNum" sz="quarter" idx="12"/>
          </p:nvPr>
        </p:nvSpPr>
        <p:spPr/>
        <p:txBody>
          <a:bodyPr/>
          <a:lstStyle/>
          <a:p>
            <a:fld id="{E1AD3BE5-6F71-4985-99C8-2D8D33AAA18A}" type="slidenum">
              <a:rPr lang="en-US" smtClean="0"/>
              <a:t>9</a:t>
            </a:fld>
            <a:endParaRPr lang="en-US"/>
          </a:p>
        </p:txBody>
      </p:sp>
    </p:spTree>
    <p:extLst>
      <p:ext uri="{BB962C8B-B14F-4D97-AF65-F5344CB8AC3E}">
        <p14:creationId xmlns:p14="http://schemas.microsoft.com/office/powerpoint/2010/main" val="18631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1894</Words>
  <Application>Microsoft Office PowerPoint</Application>
  <PresentationFormat>Widescreen</PresentationFormat>
  <Paragraphs>330</Paragraphs>
  <Slides>32</Slides>
  <Notes>25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Cambria Math</vt:lpstr>
      <vt:lpstr>NimbusSanL-Regu</vt:lpstr>
      <vt:lpstr>NimbusSanL-ReguItal</vt:lpstr>
      <vt:lpstr>Office Theme</vt:lpstr>
      <vt:lpstr>A Tale of Two Trees: One Writes, and Other Reads Optimized Oblivious Accesses to Large-Scale Blockchains </vt:lpstr>
      <vt:lpstr>Motivation</vt:lpstr>
      <vt:lpstr>Nakamoto’s idea + BIP 37 = Current SPV client</vt:lpstr>
      <vt:lpstr>Motivation </vt:lpstr>
      <vt:lpstr>Solutions</vt:lpstr>
      <vt:lpstr>Generic Solutions</vt:lpstr>
      <vt:lpstr>Oblivious RAM [1]</vt:lpstr>
      <vt:lpstr>Tree-based ORAM schemes</vt:lpstr>
      <vt:lpstr>Tree-based ORAM scheme</vt:lpstr>
      <vt:lpstr>Trusted Execution Environment (TEE)</vt:lpstr>
      <vt:lpstr>PowerPoint Presentation</vt:lpstr>
      <vt:lpstr>Challenges</vt:lpstr>
      <vt:lpstr>Challenge 1: ORAM Storage overhead</vt:lpstr>
      <vt:lpstr>Solution for Storage blow up</vt:lpstr>
      <vt:lpstr>Solution for Storage blow up</vt:lpstr>
      <vt:lpstr>Challenge 2: traditional ORAMs lack of concurrency </vt:lpstr>
      <vt:lpstr>Challenge 2:</vt:lpstr>
      <vt:lpstr>Solution for Concurrency</vt:lpstr>
      <vt:lpstr>Solution for Concurrency</vt:lpstr>
      <vt:lpstr>Challenge 3: Trusted memory region is limited</vt:lpstr>
      <vt:lpstr>Solution for limited trusted memory region</vt:lpstr>
      <vt:lpstr>Challenge 4: Bitcoin Address and ORAM ID mapping</vt:lpstr>
      <vt:lpstr>Solution for Address-ORAM block ID mapping</vt:lpstr>
      <vt:lpstr>Problems</vt:lpstr>
      <vt:lpstr>Output/Address distribution</vt:lpstr>
      <vt:lpstr>Several side-channel attacks against Intel SGX</vt:lpstr>
      <vt:lpstr>Putting things together</vt:lpstr>
      <vt:lpstr>Evaluation</vt:lpstr>
      <vt:lpstr>Evaluation</vt:lpstr>
      <vt:lpstr>Bandwidth overhead</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Scaling Oblivious Accesses to Large-Scale Blockchains</dc:title>
  <dc:creator>Duc Le</dc:creator>
  <cp:lastModifiedBy>Duc Le</cp:lastModifiedBy>
  <cp:revision>185</cp:revision>
  <dcterms:created xsi:type="dcterms:W3CDTF">2019-05-23T21:31:47Z</dcterms:created>
  <dcterms:modified xsi:type="dcterms:W3CDTF">2019-09-11T11:47:02Z</dcterms:modified>
</cp:coreProperties>
</file>