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4" r:id="rId16"/>
    <p:sldId id="278" r:id="rId17"/>
    <p:sldId id="275" r:id="rId18"/>
    <p:sldId id="273" r:id="rId19"/>
    <p:sldId id="269" r:id="rId20"/>
    <p:sldId id="276" r:id="rId21"/>
    <p:sldId id="261" r:id="rId22"/>
    <p:sldId id="277" r:id="rId23"/>
    <p:sldId id="260" r:id="rId24"/>
  </p:sldIdLst>
  <p:sldSz cx="12192000" cy="6858000"/>
  <p:notesSz cx="6797675" cy="9928225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0DE0-18E0-478E-B47C-87F43D9EB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B18FA-833F-4FBF-8BAD-2BE10A09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CF79-6E57-4595-B294-474EBA96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1398-CEFA-451D-8E5C-FC19CE14C0E4}" type="datetimeFigureOut">
              <a:rPr lang="he-IL" smtClean="0"/>
              <a:t>י'/אלול/תשע"ט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D005-857B-4AD9-9945-6E5288AF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D64F9-11A7-469E-83EF-87220DE1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23E-6F37-403C-9DFC-13BC613A7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560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96AAD-D7C7-475D-90C0-C005A99B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D537F-7D0E-4582-8025-84D93609E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D1563-5E4A-46CD-8C8D-7984180D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1398-CEFA-451D-8E5C-FC19CE14C0E4}" type="datetimeFigureOut">
              <a:rPr lang="he-IL" smtClean="0"/>
              <a:t>י'/אלול/תשע"ט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6EBE0-8CFF-4579-B9A5-574F247A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DA137-9FC5-483C-ADF6-1DA5BD0A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23E-6F37-403C-9DFC-13BC613A7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997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08DAE-832D-4857-84D4-72DDFC362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649E4-4BE7-429E-8BDA-755B400A8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6310-C3B3-4A04-AE94-C0E1B6DC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1398-CEFA-451D-8E5C-FC19CE14C0E4}" type="datetimeFigureOut">
              <a:rPr lang="he-IL" smtClean="0"/>
              <a:t>י'/אלול/תשע"ט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0AA92-6DF8-4CA7-996F-9A1AE660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1FCAD-BF22-45B5-934C-BE2913F4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23E-6F37-403C-9DFC-13BC613A7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358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FA49-44D2-4B94-99AB-067AEB67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34D93-6021-4F29-9DAE-DC9E5C1AC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F7982-442D-48A9-88DE-F8896C5F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1398-CEFA-451D-8E5C-FC19CE14C0E4}" type="datetimeFigureOut">
              <a:rPr lang="he-IL" smtClean="0"/>
              <a:t>י'/אלול/תשע"ט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43AE9-D43D-49AF-B0AD-DA8F30FA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D804F-DB0E-40BA-A09D-7F399575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23E-6F37-403C-9DFC-13BC613A7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56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D568-8C22-440E-9070-65F3881C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1F8E5-2A60-4949-A9E9-78E9EEFD8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BA9C-29AA-4D8C-82D3-5D6D7DECE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1398-CEFA-451D-8E5C-FC19CE14C0E4}" type="datetimeFigureOut">
              <a:rPr lang="he-IL" smtClean="0"/>
              <a:t>י'/אלול/תשע"ט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2EF1F-7D03-46F5-B78F-728C6A283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BCD93-9D91-4E19-B45F-3FC789E3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23E-6F37-403C-9DFC-13BC613A7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000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AC74-3A5C-41C3-8D07-0564E813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A44EC-95CB-45F4-AB10-CE7E1B52F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C227D-77B3-46F6-A72E-94D50EFBC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36CDC-CB7C-4F73-91E7-01EC33A0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1398-CEFA-451D-8E5C-FC19CE14C0E4}" type="datetimeFigureOut">
              <a:rPr lang="he-IL" smtClean="0"/>
              <a:t>י'/אלול/תשע"ט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5A059-8975-43A0-829F-55ED6E52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BC71C-8AC7-4986-B7C2-C37517CF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23E-6F37-403C-9DFC-13BC613A7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01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78B9-D9A5-40EB-970C-C579E5A2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CADA5-F8FC-488D-BCBC-C99997EF9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B5DFD-D4C1-4F42-9329-5B8800FE6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54558-64AD-4CE6-A7D1-DD6248A3E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5E274-C184-4FED-8E87-7DEAD4F1B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8E890-C5F9-498C-BFC3-1D30F1FA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1398-CEFA-451D-8E5C-FC19CE14C0E4}" type="datetimeFigureOut">
              <a:rPr lang="he-IL" smtClean="0"/>
              <a:t>י'/אלול/תשע"ט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E5119-3BDD-4A09-8D9F-C689409B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6777A-E45C-4682-A682-DA8F8BB4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23E-6F37-403C-9DFC-13BC613A7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736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3878-35FD-421F-9D79-06E475E4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B5AFE-7731-454D-87D4-C541B9BFB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1398-CEFA-451D-8E5C-FC19CE14C0E4}" type="datetimeFigureOut">
              <a:rPr lang="he-IL" smtClean="0"/>
              <a:t>י'/אלול/תשע"ט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8B024-F22E-4CBE-A481-28A6B46E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55B84-F9D7-4CB9-9804-07EEC5BB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23E-6F37-403C-9DFC-13BC613A7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019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0C05CD-EBDA-44BB-8DE4-E8355B55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1398-CEFA-451D-8E5C-FC19CE14C0E4}" type="datetimeFigureOut">
              <a:rPr lang="he-IL" smtClean="0"/>
              <a:t>י'/אלול/תשע"ט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8B848-5D44-43DD-A68B-3D9ACB95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E5D7C-1BC9-438D-8C5F-0463BE7D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23E-6F37-403C-9DFC-13BC613A7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901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2621-DF7D-47BD-BB7F-1BA3537F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E4F00-2147-458E-B81F-5DC897204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DCF9F-4A4B-49D4-AE8E-76F37556D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EA54D-57BC-4DF5-82C1-487B9BA6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1398-CEFA-451D-8E5C-FC19CE14C0E4}" type="datetimeFigureOut">
              <a:rPr lang="he-IL" smtClean="0"/>
              <a:t>י'/אלול/תשע"ט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777E5-4819-4706-82C5-34256899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5A11D-3BBB-4B09-9E93-5ED083F5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23E-6F37-403C-9DFC-13BC613A7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213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ECBB-3A7F-4765-AB61-ADD220136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76E76-A1E0-4349-91DA-31788D65D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02940-10B4-43E0-92D2-7E2DC7EAF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61474-4B13-48F1-A38C-3D05255B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1398-CEFA-451D-8E5C-FC19CE14C0E4}" type="datetimeFigureOut">
              <a:rPr lang="he-IL" smtClean="0"/>
              <a:t>י'/אלול/תשע"ט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C6945-CE04-4FD3-82C9-7D1A0F60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CBE24-BBB3-44DA-B01A-41383AB5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23E-6F37-403C-9DFC-13BC613A7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16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7924-4271-4A0D-B7A9-B2585D24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F28A7-B1B6-455C-BE79-6AC7B7590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D5FD4-B394-4BC0-9F93-4DE8623B6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D1398-CEFA-451D-8E5C-FC19CE14C0E4}" type="datetimeFigureOut">
              <a:rPr lang="he-IL" smtClean="0"/>
              <a:t>י'/אלול/תשע"ט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FACD9-2DC5-48DC-A2EB-874B176ED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D50E7-F008-4C56-9104-4AF0CB433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FC23E-6F37-403C-9DFC-13BC613A7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618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B0F382-39AA-4F84-ABB2-186B9F362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60" y="3105150"/>
            <a:ext cx="5619750" cy="3752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C41B0C-90AE-4721-A3F9-B419F3928867}"/>
              </a:ext>
            </a:extLst>
          </p:cNvPr>
          <p:cNvSpPr txBox="1"/>
          <p:nvPr/>
        </p:nvSpPr>
        <p:spPr>
          <a:xfrm>
            <a:off x="0" y="111968"/>
            <a:ext cx="1219200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0" dirty="0"/>
              <a:t>Elastic Block Caps</a:t>
            </a:r>
            <a:br>
              <a:rPr lang="en-US" sz="8000" dirty="0"/>
            </a:br>
            <a:r>
              <a:rPr lang="en-US" sz="5400" dirty="0"/>
              <a:t>Meni Rosenfeld</a:t>
            </a:r>
          </a:p>
          <a:p>
            <a:pPr algn="ctr"/>
            <a:r>
              <a:rPr lang="en-US" sz="2800" dirty="0"/>
              <a:t>Israeli Bitcoin Association</a:t>
            </a:r>
          </a:p>
          <a:p>
            <a:pPr algn="ctr"/>
            <a:r>
              <a:rPr lang="en-US" sz="3200" dirty="0"/>
              <a:t>Scaling Bitcoin 2019 Tel Aviv “</a:t>
            </a:r>
            <a:r>
              <a:rPr lang="en-US" sz="3200" dirty="0" err="1"/>
              <a:t>Yesod</a:t>
            </a:r>
            <a:r>
              <a:rPr lang="en-US" sz="3200" dirty="0"/>
              <a:t>”</a:t>
            </a:r>
            <a:endParaRPr lang="he-IL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AF23A-5E63-4D28-8EF3-F9955C2BBEF9}"/>
              </a:ext>
            </a:extLst>
          </p:cNvPr>
          <p:cNvSpPr txBox="1"/>
          <p:nvPr/>
        </p:nvSpPr>
        <p:spPr>
          <a:xfrm>
            <a:off x="11446276" y="111968"/>
            <a:ext cx="7457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בס"ד</a:t>
            </a:r>
          </a:p>
        </p:txBody>
      </p:sp>
      <p:pic>
        <p:nvPicPr>
          <p:cNvPr id="9" name="Picture 8" descr="A close up of a box&#10;&#10;Description automatically generated">
            <a:extLst>
              <a:ext uri="{FF2B5EF4-FFF2-40B4-BE49-F238E27FC236}">
                <a16:creationId xmlns:a16="http://schemas.microsoft.com/office/drawing/2014/main" id="{FC116C83-B471-4F7D-B942-98B6FF6A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49" y="4845309"/>
            <a:ext cx="1900723" cy="1900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8C619B-37D6-4335-B847-E13E8696B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619" y="3567987"/>
            <a:ext cx="2120382" cy="28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2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2812-D129-43F4-9AF2-BFB9089D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AEB3A-DBE5-4889-99D0-68389822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6398"/>
          </a:xfrm>
        </p:spPr>
        <p:txBody>
          <a:bodyPr>
            <a:normAutofit/>
          </a:bodyPr>
          <a:lstStyle/>
          <a:p>
            <a:r>
              <a:rPr lang="en-US" dirty="0"/>
              <a:t>Similar ideas go by names such as</a:t>
            </a:r>
          </a:p>
          <a:p>
            <a:pPr lvl="1"/>
            <a:r>
              <a:rPr lang="en-US" dirty="0"/>
              <a:t>Dynamic block limit</a:t>
            </a:r>
          </a:p>
          <a:p>
            <a:pPr lvl="1"/>
            <a:r>
              <a:rPr lang="en-US" dirty="0" err="1"/>
              <a:t>Flexcaps</a:t>
            </a:r>
            <a:endParaRPr lang="en-US" dirty="0"/>
          </a:p>
          <a:p>
            <a:pPr lvl="1"/>
            <a:r>
              <a:rPr lang="en-US" dirty="0"/>
              <a:t>Excess size penalty</a:t>
            </a:r>
          </a:p>
          <a:p>
            <a:pPr lvl="1"/>
            <a:endParaRPr lang="en-US" dirty="0"/>
          </a:p>
          <a:p>
            <a:r>
              <a:rPr lang="en-US" dirty="0"/>
              <a:t>Proposals by</a:t>
            </a:r>
          </a:p>
          <a:p>
            <a:pPr lvl="1"/>
            <a:r>
              <a:rPr lang="en-US" dirty="0"/>
              <a:t>2013 - Nicolas van Saberhagen (</a:t>
            </a:r>
            <a:r>
              <a:rPr lang="en-US" dirty="0" err="1"/>
              <a:t>CryptoNote</a:t>
            </a:r>
            <a:r>
              <a:rPr lang="en-US" dirty="0"/>
              <a:t>, </a:t>
            </a:r>
            <a:r>
              <a:rPr lang="en-US" dirty="0" err="1"/>
              <a:t>Monero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2015:</a:t>
            </a:r>
          </a:p>
          <a:p>
            <a:pPr lvl="2"/>
            <a:r>
              <a:rPr lang="en-US" dirty="0"/>
              <a:t>Greg Maxwell aka </a:t>
            </a:r>
            <a:r>
              <a:rPr lang="en-US" dirty="0" err="1"/>
              <a:t>nullc</a:t>
            </a:r>
            <a:endParaRPr lang="en-US" dirty="0"/>
          </a:p>
          <a:p>
            <a:pPr lvl="2"/>
            <a:r>
              <a:rPr lang="en-US" dirty="0"/>
              <a:t>Mark </a:t>
            </a:r>
            <a:r>
              <a:rPr lang="en-US" dirty="0" err="1"/>
              <a:t>Friedenbach</a:t>
            </a:r>
            <a:r>
              <a:rPr lang="en-US" dirty="0"/>
              <a:t> aka </a:t>
            </a:r>
            <a:r>
              <a:rPr lang="en-US" dirty="0" err="1"/>
              <a:t>maaku</a:t>
            </a:r>
            <a:endParaRPr lang="en-US" dirty="0"/>
          </a:p>
          <a:p>
            <a:pPr lvl="2"/>
            <a:r>
              <a:rPr lang="en-US" dirty="0"/>
              <a:t>Meni Rosenfeld</a:t>
            </a:r>
          </a:p>
          <a:p>
            <a:pPr lv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109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2812-D129-43F4-9AF2-BFB9089D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proposal is </a:t>
            </a:r>
            <a:r>
              <a:rPr lang="en-US" b="1" dirty="0"/>
              <a:t>not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AEB3A-DBE5-4889-99D0-68389822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6398"/>
          </a:xfrm>
        </p:spPr>
        <p:txBody>
          <a:bodyPr>
            <a:normAutofit/>
          </a:bodyPr>
          <a:lstStyle/>
          <a:p>
            <a:r>
              <a:rPr lang="en-US" dirty="0"/>
              <a:t>Not a fire-and forget, long-term block size adjustment</a:t>
            </a:r>
          </a:p>
          <a:p>
            <a:r>
              <a:rPr lang="en-US" dirty="0"/>
              <a:t>Not based on voting</a:t>
            </a:r>
          </a:p>
          <a:p>
            <a:r>
              <a:rPr lang="en-US" dirty="0"/>
              <a:t>Not based on actual size of previous blocks</a:t>
            </a:r>
          </a:p>
          <a:p>
            <a:r>
              <a:rPr lang="en-US" dirty="0"/>
              <a:t>Elastic, not Plastic</a:t>
            </a:r>
          </a:p>
          <a:p>
            <a:pPr lvl="1"/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1A50D3-4DE3-4842-945E-A43787278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89" y="4068824"/>
            <a:ext cx="2333711" cy="233371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87E58B7-4B80-4CD3-9717-6FD89B999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5" y="4753334"/>
            <a:ext cx="1133544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B1D8035C-EF37-42B3-8903-06B609B5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44" y="4802990"/>
            <a:ext cx="1260158" cy="127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5182F3-B7AA-4F6B-9D8D-68B3D7742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02" y="4370245"/>
            <a:ext cx="3773565" cy="21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E1227-96EC-4B14-8C3A-D6F37AE0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load metrics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B2734-CA18-4562-80C0-8DFCD2568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#Transactions not a reliable load metric</a:t>
            </a:r>
          </a:p>
          <a:p>
            <a:r>
              <a:rPr lang="en-US" dirty="0"/>
              <a:t>A trillion floating transactions at 0.1 sat/</a:t>
            </a:r>
            <a:r>
              <a:rPr lang="en-US" dirty="0" err="1"/>
              <a:t>vB</a:t>
            </a:r>
            <a:r>
              <a:rPr lang="en-US" dirty="0"/>
              <a:t> is spam, not load</a:t>
            </a:r>
          </a:p>
          <a:p>
            <a:r>
              <a:rPr lang="en-US" dirty="0"/>
              <a:t>Load is when users are actually willing to pay and still can’t get in</a:t>
            </a:r>
          </a:p>
          <a:p>
            <a:r>
              <a:rPr lang="en-US" dirty="0"/>
              <a:t>Good load metric = Block inclusion threshold = Minimal block </a:t>
            </a:r>
            <a:r>
              <a:rPr lang="en-US" dirty="0" err="1"/>
              <a:t>feerate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5506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E1227-96EC-4B14-8C3A-D6F37AE0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Block Cap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6B2734-CA18-4562-80C0-8DFCD2568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/>
                  <a:t>f </a:t>
                </a:r>
                <a:r>
                  <a:rPr lang="en-US" dirty="0"/>
                  <a:t>= Smallest </a:t>
                </a:r>
                <a:r>
                  <a:rPr lang="en-US" dirty="0" err="1"/>
                  <a:t>feerate</a:t>
                </a:r>
                <a:r>
                  <a:rPr lang="en-US" dirty="0"/>
                  <a:t> in a block (measured in sat/</a:t>
                </a:r>
                <a:r>
                  <a:rPr lang="en-US" dirty="0" err="1"/>
                  <a:t>vB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Block limit = Some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(measured in MWU)</a:t>
                </a:r>
              </a:p>
              <a:p>
                <a:r>
                  <a:rPr lang="en-US" dirty="0"/>
                  <a:t>Preferably, </a:t>
                </a:r>
                <a:r>
                  <a:rPr lang="en-US" i="1" dirty="0"/>
                  <a:t>S</a:t>
                </a:r>
                <a:r>
                  <a:rPr lang="en-US" dirty="0"/>
                  <a:t> has lower and upper bounds</a:t>
                </a:r>
              </a:p>
              <a:p>
                <a:r>
                  <a:rPr lang="en-US" dirty="0"/>
                  <a:t>Current: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Suggestion: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 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6B2734-CA18-4562-80C0-8DFCD2568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54D1D63-3242-4E41-94F1-1D39C0AF0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86" y="4671166"/>
            <a:ext cx="2847975" cy="2066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F08DC3-F968-4966-80BF-77BC443F6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503" y="4671166"/>
            <a:ext cx="2997041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66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E1227-96EC-4B14-8C3A-D6F37AE0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Gameability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B2734-CA18-4562-80C0-8DFCD2568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benefit from lower-than-min fake </a:t>
            </a:r>
            <a:r>
              <a:rPr lang="en-US" dirty="0" err="1"/>
              <a:t>tx</a:t>
            </a:r>
            <a:endParaRPr lang="en-US" dirty="0"/>
          </a:p>
          <a:p>
            <a:r>
              <a:rPr lang="en-US" dirty="0"/>
              <a:t>No benefit from higher-than-min fake </a:t>
            </a:r>
            <a:r>
              <a:rPr lang="en-US" dirty="0" err="1"/>
              <a:t>tx</a:t>
            </a:r>
            <a:endParaRPr lang="en-US" dirty="0"/>
          </a:p>
          <a:p>
            <a:r>
              <a:rPr lang="en-US" dirty="0"/>
              <a:t>No benefit from out-of-band payments</a:t>
            </a:r>
          </a:p>
          <a:p>
            <a:r>
              <a:rPr lang="en-US" dirty="0"/>
              <a:t>Reverse out-of-band payment – miner pays user?</a:t>
            </a:r>
          </a:p>
          <a:p>
            <a:r>
              <a:rPr lang="en-US" dirty="0"/>
              <a:t>No freedom for miner to insert his own </a:t>
            </a:r>
            <a:r>
              <a:rPr lang="en-US" dirty="0" err="1"/>
              <a:t>txs</a:t>
            </a:r>
            <a:endParaRPr lang="en-US" dirty="0"/>
          </a:p>
          <a:p>
            <a:pPr lvl="1"/>
            <a:r>
              <a:rPr lang="en-US" dirty="0"/>
              <a:t>Mitigation – use 0.1% quantile instead of minimum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BC730F6-C9E7-469B-B393-32F737EE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1" y="1825625"/>
            <a:ext cx="411780" cy="48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E103CE7-928A-4047-A74D-91D218749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1" y="2307159"/>
            <a:ext cx="411780" cy="48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3719ED1A-C6BD-4736-8DB9-A0A84F03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1" y="2788693"/>
            <a:ext cx="411780" cy="48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D2342E-5624-4CCB-AEFE-178455558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8" y="3347007"/>
            <a:ext cx="339433" cy="4815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42F130-108C-46A4-A2A0-BE5049EED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8" y="3905321"/>
            <a:ext cx="339433" cy="481534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CF332868-C841-42DF-AEE2-07D845C4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59" y="4377579"/>
            <a:ext cx="285603" cy="33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8508-027F-4F1E-B9CB-B32E9700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methodology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1D869-E41C-4DB5-B13A-563D58B92B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704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Transaction rate follows Brownian motion with restoring force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Each </a:t>
                </a:r>
                <a:r>
                  <a:rPr lang="en-US" dirty="0" err="1"/>
                  <a:t>tx</a:t>
                </a:r>
                <a:r>
                  <a:rPr lang="en-US" dirty="0"/>
                  <a:t> has a random value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98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ra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Each </a:t>
                </a:r>
                <a:r>
                  <a:rPr lang="en-US" dirty="0" err="1"/>
                  <a:t>tx</a:t>
                </a:r>
                <a:r>
                  <a:rPr lang="en-US" dirty="0"/>
                  <a:t> has random priority (desired distance from tip)</a:t>
                </a:r>
              </a:p>
              <a:p>
                <a:r>
                  <a:rPr lang="en-US" dirty="0"/>
                  <a:t>Fee is chosen to match desired depth. Discarded if higher than value</a:t>
                </a:r>
              </a:p>
              <a:p>
                <a:r>
                  <a:rPr lang="en-US" dirty="0"/>
                  <a:t>10% of </a:t>
                </a:r>
                <a:r>
                  <a:rPr lang="en-US" dirty="0" err="1"/>
                  <a:t>txs</a:t>
                </a:r>
                <a:r>
                  <a:rPr lang="en-US" dirty="0"/>
                  <a:t> are </a:t>
                </a:r>
                <a:r>
                  <a:rPr lang="en-US" dirty="0" err="1"/>
                  <a:t>precommitted</a:t>
                </a:r>
                <a:r>
                  <a:rPr lang="en-US" dirty="0"/>
                  <a:t> – inclusion decided by past </a:t>
                </a:r>
                <a:r>
                  <a:rPr lang="en-US" dirty="0" err="1"/>
                  <a:t>mempool</a:t>
                </a:r>
                <a:endParaRPr lang="en-US" dirty="0"/>
              </a:p>
              <a:p>
                <a:r>
                  <a:rPr lang="en-US" dirty="0"/>
                  <a:t>Parameters chosen to resemble historical data</a:t>
                </a:r>
              </a:p>
              <a:p>
                <a:r>
                  <a:rPr lang="en-US" dirty="0"/>
                  <a:t>Simulation code in C#, results analyzed with Mathematica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1D869-E41C-4DB5-B13A-563D58B92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70484"/>
              </a:xfrm>
              <a:blipFill>
                <a:blip r:embed="rId2"/>
                <a:stretch>
                  <a:fillRect l="-928" t="-25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7FABCCB-A266-464C-A5CC-0DABC9B91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868" y="2250258"/>
            <a:ext cx="33147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87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8508-027F-4F1E-B9CB-B32E9700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1D869-E41C-4DB5-B13A-563D58B92B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704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Model Params: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day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day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Baseline: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Average fee: 45.8</a:t>
                </a:r>
              </a:p>
              <a:p>
                <a:pPr lvl="1"/>
                <a:r>
                  <a:rPr lang="en-US" dirty="0"/>
                  <a:t>Average </a:t>
                </a:r>
                <a:r>
                  <a:rPr lang="en-US" dirty="0" err="1"/>
                  <a:t>txs</a:t>
                </a:r>
                <a:r>
                  <a:rPr lang="en-US" dirty="0"/>
                  <a:t> per block: 1000</a:t>
                </a:r>
              </a:p>
              <a:p>
                <a:pPr lvl="1"/>
                <a:r>
                  <a:rPr lang="en-US" dirty="0"/>
                  <a:t>Fee variance: 256.2</a:t>
                </a:r>
              </a:p>
              <a:p>
                <a:r>
                  <a:rPr lang="en-US" dirty="0"/>
                  <a:t>Elastic: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Average fee: 44.47</a:t>
                </a:r>
              </a:p>
              <a:p>
                <a:pPr lvl="1"/>
                <a:r>
                  <a:rPr lang="en-US" dirty="0"/>
                  <a:t>Average </a:t>
                </a:r>
                <a:r>
                  <a:rPr lang="en-US" dirty="0" err="1"/>
                  <a:t>txs</a:t>
                </a:r>
                <a:r>
                  <a:rPr lang="en-US" dirty="0"/>
                  <a:t> per block: 1000</a:t>
                </a:r>
              </a:p>
              <a:p>
                <a:pPr lvl="1"/>
                <a:r>
                  <a:rPr lang="en-US" dirty="0"/>
                  <a:t>Fee variance: 177.0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1D869-E41C-4DB5-B13A-563D58B92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7048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7B8232-FDEB-48F1-8136-16D499B27BEA}"/>
                  </a:ext>
                </a:extLst>
              </p:cNvPr>
              <p:cNvSpPr txBox="1"/>
              <p:nvPr/>
            </p:nvSpPr>
            <p:spPr>
              <a:xfrm>
                <a:off x="8273250" y="1249249"/>
                <a:ext cx="3524434" cy="5763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7B8232-FDEB-48F1-8136-16D499B27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50" y="1249249"/>
                <a:ext cx="3524434" cy="576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63D4721-1966-4723-B144-E2DF2EE60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404" y="2636956"/>
            <a:ext cx="2861385" cy="1736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D364B3-2551-49C0-A8CB-B1A2AE106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770" y="4595619"/>
            <a:ext cx="2941284" cy="176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92AB-5DDB-4BA9-9CCB-95C52197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2525-131C-4D55-9474-7501B182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implementing elastic block caps with a modest range, fee variance can be reduced by 30%, while maintaining the same average fee and throughput </a:t>
            </a:r>
          </a:p>
          <a:p>
            <a:pPr lvl="1"/>
            <a:r>
              <a:rPr lang="en-US" dirty="0"/>
              <a:t>(Standard deviation reduced by 16%)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719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E1227-96EC-4B14-8C3A-D6F37AE0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idea – penalty based on block size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B2734-CA18-4562-80C0-8DFCD2568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Equivalent to size based on min-fee</a:t>
            </a:r>
          </a:p>
          <a:p>
            <a:r>
              <a:rPr lang="en-US" dirty="0"/>
              <a:t>More “free-market”</a:t>
            </a:r>
          </a:p>
          <a:p>
            <a:r>
              <a:rPr lang="en-US" dirty="0"/>
              <a:t>Much more complicated to implement and reason about</a:t>
            </a:r>
          </a:p>
          <a:p>
            <a:r>
              <a:rPr lang="en-US" dirty="0"/>
              <a:t>Messes with inflation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FE103CE7-928A-4047-A74D-91D218749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1" y="2307159"/>
            <a:ext cx="411780" cy="48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75E04-F9A4-47A2-ACBD-0949E1BFB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13" y="1896396"/>
            <a:ext cx="485101" cy="333983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A346742F-236D-4657-A18D-F8C90A4D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1" y="2865473"/>
            <a:ext cx="411780" cy="41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0876726-7996-467D-A6ED-1A2742C3A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3" y="3374596"/>
            <a:ext cx="411780" cy="41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8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2812-D129-43F4-9AF2-BFB9089D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proportional penalty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AEB3A-DBE5-4889-99D0-68389822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6398"/>
          </a:xfrm>
        </p:spPr>
        <p:txBody>
          <a:bodyPr>
            <a:normAutofit/>
          </a:bodyPr>
          <a:lstStyle/>
          <a:p>
            <a:r>
              <a:rPr lang="en-US" dirty="0"/>
              <a:t>%Penalty based on %Block size difference</a:t>
            </a:r>
          </a:p>
          <a:p>
            <a:r>
              <a:rPr lang="en-US" dirty="0"/>
              <a:t>Doesn’t actually adapt block size to network load</a:t>
            </a:r>
          </a:p>
          <a:p>
            <a:pPr lvl="1"/>
            <a:r>
              <a:rPr lang="en-US" dirty="0"/>
              <a:t>When inflation is negligible</a:t>
            </a:r>
          </a:p>
          <a:p>
            <a:r>
              <a:rPr lang="en-US" dirty="0"/>
              <a:t>Block size should be tied to extrinsic scale</a:t>
            </a:r>
          </a:p>
          <a:p>
            <a:endParaRPr lang="en-US" dirty="0"/>
          </a:p>
          <a:p>
            <a:pPr marL="457200" lvl="1" indent="0">
              <a:buNone/>
            </a:pP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3E5BAA-193E-4896-B3F3-DAB072C6F3EB}"/>
                  </a:ext>
                </a:extLst>
              </p:cNvPr>
              <p:cNvSpPr txBox="1"/>
              <p:nvPr/>
            </p:nvSpPr>
            <p:spPr>
              <a:xfrm>
                <a:off x="6096000" y="4184234"/>
                <a:ext cx="5477524" cy="19389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Total fees with size 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err="1"/>
                  <a:t>PoW</a:t>
                </a:r>
                <a:r>
                  <a:rPr lang="en-US" sz="2400" b="0" dirty="0"/>
                  <a:t> difficulty with siz</a:t>
                </a:r>
                <a:r>
                  <a:rPr lang="en-US" sz="2400" dirty="0"/>
                  <a:t>e 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  <a:p>
                <a:r>
                  <a:rPr lang="en-US" sz="2400" dirty="0"/>
                  <a:t>	Invariant to multiplicative constant</a:t>
                </a:r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𝑑𝐷</m:t>
                    </m:r>
                  </m:oMath>
                </a14:m>
                <a:r>
                  <a:rPr lang="en-US" sz="2400" dirty="0"/>
                  <a:t> </a:t>
                </a:r>
                <a:endParaRPr lang="he-IL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3E5BAA-193E-4896-B3F3-DAB072C6F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84234"/>
                <a:ext cx="5477524" cy="1938992"/>
              </a:xfrm>
              <a:prstGeom prst="rect">
                <a:avLst/>
              </a:prstGeom>
              <a:blipFill>
                <a:blip r:embed="rId2"/>
                <a:stretch>
                  <a:fillRect l="-334" t="-2516" r="-111" b="-72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18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D168-6E40-4E60-A07F-8717C580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Variable fees</a:t>
            </a: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BD97D-1648-4C1C-A4AA-1F49808BC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93" y="1457423"/>
            <a:ext cx="11685465" cy="50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02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521D-DD61-41BB-B3C7-71B9FE85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67649E-4C97-4A09-99CF-B18878D65D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So simple even I could implement it</a:t>
                </a:r>
              </a:p>
              <a:p>
                <a:pPr lvl="1"/>
                <a:r>
                  <a:rPr lang="en-US" dirty="0"/>
                  <a:t>But I probably shouldn’t</a:t>
                </a:r>
              </a:p>
              <a:p>
                <a:pPr lvl="1"/>
                <a:r>
                  <a:rPr lang="en-US" dirty="0"/>
                  <a:t>Willing to support implementation efforts</a:t>
                </a:r>
              </a:p>
              <a:p>
                <a:r>
                  <a:rPr lang="en-US" dirty="0"/>
                  <a:t>Current: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Soon-</a:t>
                </a:r>
                <a:r>
                  <a:rPr lang="en-US" dirty="0" err="1"/>
                  <a:t>ish</a:t>
                </a:r>
                <a:r>
                  <a:rPr lang="en-US" dirty="0"/>
                  <a:t>: Soft fork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Later: Hard fork 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Long-term: Hard fork should include growth schedule</a:t>
                </a:r>
              </a:p>
              <a:p>
                <a:pPr lvl="1"/>
                <a:r>
                  <a:rPr lang="en-US" dirty="0"/>
                  <a:t>E.g. 20% per year</a:t>
                </a:r>
              </a:p>
              <a:p>
                <a:pPr lvl="1"/>
                <a:r>
                  <a:rPr lang="en-US" dirty="0"/>
                  <a:t>Size growth to match hardware improvements and network growth</a:t>
                </a:r>
              </a:p>
              <a:p>
                <a:pPr lvl="1"/>
                <a:r>
                  <a:rPr lang="en-US" dirty="0"/>
                  <a:t>If too small, hard fork again. If too big, soft fork.</a:t>
                </a:r>
                <a:endParaRPr lang="he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67649E-4C97-4A09-99CF-B18878D65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585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6A37-AD5C-4283-B27E-004AEB5A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7B296-36A0-42CB-82DF-B206F244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Mike Hearn</a:t>
            </a:r>
          </a:p>
          <a:p>
            <a:pPr lvl="1"/>
            <a:r>
              <a:rPr lang="en-US" dirty="0"/>
              <a:t>Got me thinking about this problem (but everything he said was wrong)</a:t>
            </a:r>
          </a:p>
          <a:p>
            <a:r>
              <a:rPr lang="de-DE" dirty="0"/>
              <a:t>Jochen Hoenicke aka Johoe</a:t>
            </a:r>
          </a:p>
          <a:p>
            <a:pPr lvl="1"/>
            <a:r>
              <a:rPr lang="de-DE" dirty="0"/>
              <a:t>Provides the incredibly valuable mempool stats webpage</a:t>
            </a:r>
          </a:p>
          <a:p>
            <a:r>
              <a:rPr lang="de-DE" dirty="0"/>
              <a:t>Nadav Ivgi aka shesek</a:t>
            </a:r>
          </a:p>
          <a:p>
            <a:pPr lvl="1"/>
            <a:r>
              <a:rPr lang="de-DE" dirty="0"/>
              <a:t>Helped obtain data, insightful conversations</a:t>
            </a:r>
          </a:p>
          <a:p>
            <a:r>
              <a:rPr lang="de-DE" dirty="0"/>
              <a:t>Mark Friedenbach aka maaku</a:t>
            </a:r>
          </a:p>
          <a:p>
            <a:pPr lvl="1"/>
            <a:r>
              <a:rPr lang="de-DE" dirty="0"/>
              <a:t>Fruitful discussion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460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521D-DD61-41BB-B3C7-71B9FE85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he-I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441F220-83E0-45BF-ACF2-4DE92AA28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89" y="1411792"/>
            <a:ext cx="6452236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927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FF0-2B0C-4E49-80B5-EB2B8523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7514A-8529-4D5F-B591-2388E9A42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  <a:p>
            <a:r>
              <a:rPr lang="en-US" dirty="0"/>
              <a:t>Background and problem details</a:t>
            </a:r>
          </a:p>
          <a:p>
            <a:r>
              <a:rPr lang="en-US" dirty="0"/>
              <a:t>Solution outline</a:t>
            </a:r>
          </a:p>
          <a:p>
            <a:r>
              <a:rPr lang="en-US" dirty="0"/>
              <a:t>Related work, and what this proposal is </a:t>
            </a:r>
            <a:r>
              <a:rPr lang="en-US" b="1" dirty="0"/>
              <a:t>not</a:t>
            </a:r>
          </a:p>
          <a:p>
            <a:r>
              <a:rPr lang="en-US" dirty="0"/>
              <a:t>Solution details</a:t>
            </a:r>
          </a:p>
          <a:p>
            <a:r>
              <a:rPr lang="en-US" dirty="0"/>
              <a:t>Simulation results</a:t>
            </a:r>
          </a:p>
          <a:p>
            <a:r>
              <a:rPr lang="en-US" dirty="0"/>
              <a:t>Deployment</a:t>
            </a:r>
          </a:p>
          <a:p>
            <a:r>
              <a:rPr lang="en-US" dirty="0"/>
              <a:t>Questions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959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D168-6E40-4E60-A07F-8717C580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Variable fees</a:t>
            </a:r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EC1CD-009E-475E-BCF5-89C8FC8EF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3" y="1457424"/>
            <a:ext cx="11754035" cy="50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5009-4509-48AE-B891-97C2B031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Block Size limit</a:t>
            </a:r>
            <a:endParaRPr lang="he-IL" dirty="0"/>
          </a:p>
        </p:txBody>
      </p:sp>
      <p:pic>
        <p:nvPicPr>
          <p:cNvPr id="5" name="Picture 4" descr="A brick building&#10;&#10;Description automatically generated">
            <a:extLst>
              <a:ext uri="{FF2B5EF4-FFF2-40B4-BE49-F238E27FC236}">
                <a16:creationId xmlns:a16="http://schemas.microsoft.com/office/drawing/2014/main" id="{963C59BF-302C-43DF-8A63-7E75B36B3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10" y="141045"/>
            <a:ext cx="3919491" cy="3919491"/>
          </a:xfrm>
          <a:prstGeom prst="rect">
            <a:avLst/>
          </a:prstGeom>
        </p:spPr>
      </p:pic>
      <p:pic>
        <p:nvPicPr>
          <p:cNvPr id="6" name="Picture 5" descr="A brick building&#10;&#10;Description automatically generated">
            <a:extLst>
              <a:ext uri="{FF2B5EF4-FFF2-40B4-BE49-F238E27FC236}">
                <a16:creationId xmlns:a16="http://schemas.microsoft.com/office/drawing/2014/main" id="{D25CB4E1-BFF5-4924-8B09-78DFEA4BE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95" y="1291326"/>
            <a:ext cx="1612685" cy="1612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41712-ACBA-4BA8-9105-C8966DDADD37}"/>
              </a:ext>
            </a:extLst>
          </p:cNvPr>
          <p:cNvSpPr txBox="1"/>
          <p:nvPr/>
        </p:nvSpPr>
        <p:spPr>
          <a:xfrm>
            <a:off x="7983563" y="3925311"/>
            <a:ext cx="38274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Lower Fees</a:t>
            </a:r>
          </a:p>
          <a:p>
            <a:endParaRPr lang="en-US" sz="2400" dirty="0"/>
          </a:p>
          <a:p>
            <a:r>
              <a:rPr lang="en-US" sz="2400" dirty="0"/>
              <a:t>More network throughput</a:t>
            </a:r>
          </a:p>
          <a:p>
            <a:endParaRPr lang="en-US" sz="2400" dirty="0"/>
          </a:p>
          <a:p>
            <a:r>
              <a:rPr lang="en-US" sz="2400" dirty="0"/>
              <a:t>Less reliance on 3</a:t>
            </a:r>
            <a:r>
              <a:rPr lang="en-US" sz="2400" baseline="30000" dirty="0"/>
              <a:t>rd</a:t>
            </a:r>
            <a:r>
              <a:rPr lang="en-US" sz="2400" dirty="0"/>
              <a:t> parties</a:t>
            </a:r>
            <a:endParaRPr lang="he-IL" sz="2400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841F5BB8-DDEB-4BFD-AB55-F08F3DC6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69" y="3780641"/>
            <a:ext cx="556916" cy="6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1A2216-0F57-492C-9836-14B57A8C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69" y="4521123"/>
            <a:ext cx="556916" cy="6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9FF24E46-AEA9-4315-887A-961ED6BE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69" y="5261605"/>
            <a:ext cx="556916" cy="6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AE5B32-E49A-4F0D-872E-5F4EC3F310B4}"/>
              </a:ext>
            </a:extLst>
          </p:cNvPr>
          <p:cNvSpPr txBox="1"/>
          <p:nvPr/>
        </p:nvSpPr>
        <p:spPr>
          <a:xfrm>
            <a:off x="1544406" y="3156347"/>
            <a:ext cx="479425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Easier to run a node</a:t>
            </a:r>
          </a:p>
          <a:p>
            <a:endParaRPr lang="en-US" sz="2400" dirty="0"/>
          </a:p>
          <a:p>
            <a:r>
              <a:rPr lang="en-US" sz="2400" dirty="0"/>
              <a:t>Higher Miner Reward</a:t>
            </a:r>
          </a:p>
          <a:p>
            <a:endParaRPr lang="en-US" sz="2400" dirty="0"/>
          </a:p>
          <a:p>
            <a:r>
              <a:rPr lang="en-US" sz="2400" dirty="0"/>
              <a:t>Faster propagation - Fewer orphans</a:t>
            </a:r>
          </a:p>
          <a:p>
            <a:endParaRPr lang="en-US" sz="2400" dirty="0"/>
          </a:p>
          <a:p>
            <a:r>
              <a:rPr lang="en-US" sz="2400" dirty="0"/>
              <a:t>Less reliance on 3</a:t>
            </a:r>
            <a:r>
              <a:rPr lang="en-US" sz="2400" baseline="30000" dirty="0"/>
              <a:t>rd</a:t>
            </a:r>
            <a:r>
              <a:rPr lang="en-US" sz="2400" dirty="0"/>
              <a:t> parties</a:t>
            </a:r>
          </a:p>
          <a:p>
            <a:endParaRPr lang="en-US" sz="2400" dirty="0"/>
          </a:p>
          <a:p>
            <a:r>
              <a:rPr lang="en-US" sz="2400" dirty="0"/>
              <a:t>Reduced Mining Gap</a:t>
            </a:r>
            <a:endParaRPr lang="he-IL" sz="2400" dirty="0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77B93182-951C-42DC-A875-39DED0AE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5" y="3838933"/>
            <a:ext cx="556916" cy="6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E6480B-4847-42EC-965D-420E8001F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5" y="4579415"/>
            <a:ext cx="556916" cy="6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98DDD5CD-1E0F-420B-BCC4-FF2190E0C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5" y="5319897"/>
            <a:ext cx="556916" cy="6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6AAAA044-1C26-43B2-A924-D7542586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5" y="6005523"/>
            <a:ext cx="556916" cy="6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12A21AC3-F9CE-413C-87B9-29D5636B2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5" y="3093015"/>
            <a:ext cx="556916" cy="6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55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FF0-2B0C-4E49-80B5-EB2B8523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Easier to run a node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7514A-8529-4D5F-B591-2388E9A42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peak throughput</a:t>
            </a:r>
          </a:p>
          <a:p>
            <a:pPr lvl="1"/>
            <a:r>
              <a:rPr lang="en-US" dirty="0"/>
              <a:t>Weaker CPU/RAM/infrastructure possible</a:t>
            </a:r>
          </a:p>
          <a:p>
            <a:pPr lvl="1"/>
            <a:r>
              <a:rPr lang="en-US" dirty="0"/>
              <a:t>Less peak bandwidth</a:t>
            </a:r>
          </a:p>
          <a:p>
            <a:pPr lvl="1"/>
            <a:endParaRPr lang="en-US" dirty="0"/>
          </a:p>
          <a:p>
            <a:r>
              <a:rPr lang="en-US" dirty="0"/>
              <a:t>Lower average/aggregate throughput</a:t>
            </a:r>
          </a:p>
          <a:p>
            <a:pPr lvl="1"/>
            <a:r>
              <a:rPr lang="en-US" dirty="0"/>
              <a:t>Less total power consumption</a:t>
            </a:r>
          </a:p>
          <a:p>
            <a:pPr lvl="1"/>
            <a:r>
              <a:rPr lang="en-US" dirty="0"/>
              <a:t>Less consumed bandwidth</a:t>
            </a:r>
          </a:p>
          <a:p>
            <a:pPr lvl="1"/>
            <a:r>
              <a:rPr lang="en-US" dirty="0"/>
              <a:t>Less storage</a:t>
            </a:r>
          </a:p>
          <a:p>
            <a:pPr lvl="1"/>
            <a:r>
              <a:rPr lang="en-US" b="1" dirty="0"/>
              <a:t>Faster Initial Block Download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51910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6C3D-9EE4-409B-9433-A352F78A0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Mineshaft</a:t>
            </a:r>
            <a:r>
              <a:rPr lang="en-US" dirty="0"/>
              <a:t> Mining Gap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41349-D505-4674-900F-E6E8D4470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negligible inflation</a:t>
            </a:r>
          </a:p>
          <a:p>
            <a:r>
              <a:rPr lang="en-US" dirty="0"/>
              <a:t>If blocks are big enough to fit all transactions…</a:t>
            </a:r>
          </a:p>
          <a:p>
            <a:r>
              <a:rPr lang="en-US" dirty="0"/>
              <a:t>Then after a block is found, the </a:t>
            </a:r>
            <a:r>
              <a:rPr lang="en-US" dirty="0" err="1"/>
              <a:t>mempool</a:t>
            </a:r>
            <a:r>
              <a:rPr lang="en-US" dirty="0"/>
              <a:t> is empty</a:t>
            </a:r>
          </a:p>
          <a:p>
            <a:r>
              <a:rPr lang="en-US" dirty="0"/>
              <a:t>No gain from mining honestly</a:t>
            </a:r>
          </a:p>
          <a:p>
            <a:r>
              <a:rPr lang="en-US" dirty="0"/>
              <a:t>Possibility: Miners stop mining, giving more power to attackers</a:t>
            </a:r>
          </a:p>
          <a:p>
            <a:r>
              <a:rPr lang="en-US" dirty="0"/>
              <a:t>Possibility: Miners ignore leaf block and mine their own</a:t>
            </a:r>
          </a:p>
          <a:p>
            <a:pPr lvl="1"/>
            <a:r>
              <a:rPr lang="en-US" dirty="0"/>
              <a:t>Better a chance of orphaning than 100% certainty of no reward</a:t>
            </a:r>
          </a:p>
          <a:p>
            <a:pPr lvl="1"/>
            <a:r>
              <a:rPr lang="en-US" dirty="0"/>
              <a:t>Instability and more power to attackers</a:t>
            </a:r>
          </a:p>
          <a:p>
            <a:r>
              <a:rPr lang="en-US" dirty="0"/>
              <a:t>Actual risk to network, not just “harder to run a node”</a:t>
            </a:r>
          </a:p>
        </p:txBody>
      </p:sp>
    </p:spTree>
    <p:extLst>
      <p:ext uri="{BB962C8B-B14F-4D97-AF65-F5344CB8AC3E}">
        <p14:creationId xmlns:p14="http://schemas.microsoft.com/office/powerpoint/2010/main" val="223094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0E0C-071E-427E-BC07-F6930670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network load – One size doesn’t fit all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798B7-AC7B-4BA6-A139-9010947A8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“Too big” and “too small” are relative</a:t>
            </a:r>
          </a:p>
          <a:p>
            <a:r>
              <a:rPr lang="en-US" dirty="0"/>
              <a:t>High load = blocks are too small. Excessive fees, low usability</a:t>
            </a:r>
          </a:p>
          <a:p>
            <a:r>
              <a:rPr lang="en-US" dirty="0"/>
              <a:t>Low load = blocks are too big.</a:t>
            </a:r>
          </a:p>
          <a:p>
            <a:pPr lvl="1"/>
            <a:r>
              <a:rPr lang="en-US" dirty="0"/>
              <a:t>Enough room for everyone, so fees nosedive.</a:t>
            </a:r>
          </a:p>
          <a:p>
            <a:pPr lvl="1"/>
            <a:r>
              <a:rPr lang="en-US" dirty="0" err="1"/>
              <a:t>Txs</a:t>
            </a:r>
            <a:r>
              <a:rPr lang="en-US" dirty="0"/>
              <a:t> are included cheaply, not respecting externalities.</a:t>
            </a:r>
          </a:p>
          <a:p>
            <a:pPr lvl="1"/>
            <a:r>
              <a:rPr lang="en-US" dirty="0"/>
              <a:t>Reduced miner payment and security, even though users are willing to pay.</a:t>
            </a:r>
          </a:p>
          <a:p>
            <a:pPr lvl="1"/>
            <a:r>
              <a:rPr lang="en-US" dirty="0"/>
              <a:t>Mining Gap</a:t>
            </a:r>
          </a:p>
          <a:p>
            <a:r>
              <a:rPr lang="en-US" dirty="0"/>
              <a:t>Fees are variable</a:t>
            </a:r>
          </a:p>
          <a:p>
            <a:pPr lvl="1"/>
            <a:r>
              <a:rPr lang="en-US" dirty="0"/>
              <a:t>Difficulty planning personal economic activity</a:t>
            </a:r>
          </a:p>
          <a:p>
            <a:pPr lvl="1"/>
            <a:r>
              <a:rPr lang="en-US" dirty="0"/>
              <a:t>Difficulty planning network upgrades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9790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indoor, table, little, sitting&#10;&#10;Description automatically generated">
            <a:extLst>
              <a:ext uri="{FF2B5EF4-FFF2-40B4-BE49-F238E27FC236}">
                <a16:creationId xmlns:a16="http://schemas.microsoft.com/office/drawing/2014/main" id="{001C8894-24BB-421A-83DD-02AB5D317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07" y="780596"/>
            <a:ext cx="7931760" cy="5461584"/>
          </a:xfrm>
        </p:spPr>
      </p:pic>
    </p:spTree>
    <p:extLst>
      <p:ext uri="{BB962C8B-B14F-4D97-AF65-F5344CB8AC3E}">
        <p14:creationId xmlns:p14="http://schemas.microsoft.com/office/powerpoint/2010/main" val="391134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0E0C-071E-427E-BC07-F6930670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Block Caps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798B7-AC7B-4BA6-A139-9010947A8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Block size limit is </a:t>
            </a:r>
            <a:r>
              <a:rPr lang="en-US" b="1" dirty="0"/>
              <a:t>variable</a:t>
            </a:r>
            <a:endParaRPr lang="en-US" dirty="0"/>
          </a:p>
          <a:p>
            <a:r>
              <a:rPr lang="en-US" dirty="0"/>
              <a:t>Higher limit during high load, lower limit during low load</a:t>
            </a:r>
          </a:p>
          <a:p>
            <a:r>
              <a:rPr lang="en-US" dirty="0"/>
              <a:t>Fees will depend on load, but not as much</a:t>
            </a:r>
          </a:p>
          <a:p>
            <a:r>
              <a:rPr lang="en-US" dirty="0"/>
              <a:t>Same aggregate throughput, lower fee variability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255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8699</TotalTime>
  <Words>947</Words>
  <Application>Microsoft Office PowerPoint</Application>
  <PresentationFormat>Widescreen</PresentationFormat>
  <Paragraphs>162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PowerPoint Presentation</vt:lpstr>
      <vt:lpstr>The problem: Variable fees</vt:lpstr>
      <vt:lpstr>The problem: Variable fees</vt:lpstr>
      <vt:lpstr>Background: Block Size limit</vt:lpstr>
      <vt:lpstr>Easier to run a node</vt:lpstr>
      <vt:lpstr>Mineshaft Mining Gap</vt:lpstr>
      <vt:lpstr>Varying network load – One size doesn’t fit all</vt:lpstr>
      <vt:lpstr>PowerPoint Presentation</vt:lpstr>
      <vt:lpstr>Elastic Block Caps</vt:lpstr>
      <vt:lpstr>Related work</vt:lpstr>
      <vt:lpstr>What the proposal is not</vt:lpstr>
      <vt:lpstr>Network load metrics</vt:lpstr>
      <vt:lpstr>Elastic Block Cap</vt:lpstr>
      <vt:lpstr>Gameability</vt:lpstr>
      <vt:lpstr>Simulation methodology</vt:lpstr>
      <vt:lpstr>Results</vt:lpstr>
      <vt:lpstr>Results</vt:lpstr>
      <vt:lpstr>Older idea – penalty based on block size</vt:lpstr>
      <vt:lpstr>The problem with proportional penalty</vt:lpstr>
      <vt:lpstr>Deployment</vt:lpstr>
      <vt:lpstr>Acknowledgements</vt:lpstr>
      <vt:lpstr>Questions?</vt:lpstr>
      <vt:lpstr>Talk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Meni Rosenfeld</dc:creator>
  <cp:lastModifiedBy>Meni Rosenfeld</cp:lastModifiedBy>
  <cp:revision>44</cp:revision>
  <cp:lastPrinted>2019-09-09T09:27:50Z</cp:lastPrinted>
  <dcterms:created xsi:type="dcterms:W3CDTF">2019-09-03T21:51:53Z</dcterms:created>
  <dcterms:modified xsi:type="dcterms:W3CDTF">2019-09-09T23:20:08Z</dcterms:modified>
</cp:coreProperties>
</file>