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384" r:id="rId5"/>
    <p:sldId id="260" r:id="rId6"/>
    <p:sldId id="484" r:id="rId7"/>
    <p:sldId id="483" r:id="rId8"/>
    <p:sldId id="360" r:id="rId9"/>
    <p:sldId id="486" r:id="rId10"/>
    <p:sldId id="386" r:id="rId11"/>
    <p:sldId id="408" r:id="rId12"/>
    <p:sldId id="498" r:id="rId13"/>
    <p:sldId id="387" r:id="rId14"/>
    <p:sldId id="499" r:id="rId15"/>
    <p:sldId id="399" r:id="rId16"/>
    <p:sldId id="401" r:id="rId17"/>
    <p:sldId id="485" r:id="rId18"/>
    <p:sldId id="487" r:id="rId19"/>
    <p:sldId id="368" r:id="rId20"/>
    <p:sldId id="489" r:id="rId21"/>
    <p:sldId id="488" r:id="rId22"/>
    <p:sldId id="495" r:id="rId23"/>
    <p:sldId id="490" r:id="rId24"/>
    <p:sldId id="492" r:id="rId25"/>
    <p:sldId id="409" r:id="rId26"/>
    <p:sldId id="493" r:id="rId27"/>
    <p:sldId id="355" r:id="rId28"/>
    <p:sldId id="358" r:id="rId29"/>
    <p:sldId id="375" r:id="rId30"/>
    <p:sldId id="376" r:id="rId31"/>
    <p:sldId id="481" r:id="rId32"/>
    <p:sldId id="494" r:id="rId33"/>
    <p:sldId id="382" r:id="rId34"/>
    <p:sldId id="403" r:id="rId35"/>
    <p:sldId id="404" r:id="rId36"/>
    <p:sldId id="411" r:id="rId37"/>
    <p:sldId id="496" r:id="rId38"/>
    <p:sldId id="388" r:id="rId39"/>
    <p:sldId id="497" r:id="rId40"/>
    <p:sldId id="410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7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ome BESTEL" initials="JB" lastIdx="2" clrIdx="0">
    <p:extLst>
      <p:ext uri="{19B8F6BF-5375-455C-9EA6-DF929625EA0E}">
        <p15:presenceInfo xmlns:p15="http://schemas.microsoft.com/office/powerpoint/2012/main" userId="16478a9b5c87d1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B1B"/>
    <a:srgbClr val="000000"/>
    <a:srgbClr val="FE1359"/>
    <a:srgbClr val="F7F7F7"/>
    <a:srgbClr val="FAF8F9"/>
    <a:srgbClr val="F9E5D7"/>
    <a:srgbClr val="FAFAFA"/>
    <a:srgbClr val="2B2B2B"/>
    <a:srgbClr val="F05C6A"/>
    <a:srgbClr val="2A2A2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63158" autoAdjust="0"/>
  </p:normalViewPr>
  <p:slideViewPr>
    <p:cSldViewPr snapToGrid="0">
      <p:cViewPr varScale="1">
        <p:scale>
          <a:sx n="75" d="100"/>
          <a:sy n="75" d="100"/>
        </p:scale>
        <p:origin x="51" y="642"/>
      </p:cViewPr>
      <p:guideLst>
        <p:guide orient="horz" pos="2137"/>
        <p:guide pos="3817"/>
        <p:guide pos="529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dthai\Desktop\cou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Vert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AC-416D-A543-373CD508841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AC-416D-A543-373CD5088416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AC-416D-A543-373CD508841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87.5%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AC-416D-A543-373CD508841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7.0%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AC-416D-A543-373CD508841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 dirty="0">
                        <a:solidFill>
                          <a:schemeClr val="tx1"/>
                        </a:solidFill>
                      </a:rPr>
                      <a:t>5.5%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AC-416D-A543-373CD50884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0</c:v>
                </c:pt>
                <c:pt idx="1">
                  <c:v>1-5</c:v>
                </c:pt>
                <c:pt idx="2">
                  <c:v>&gt;5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0.00%">
                  <c:v>0.875</c:v>
                </c:pt>
                <c:pt idx="1">
                  <c:v>7.0000000000000007E-2</c:v>
                </c:pt>
                <c:pt idx="2" formatCode="0.00%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AC-416D-A543-373CD50884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12541296"/>
        <c:axId val="112545776"/>
      </c:barChart>
      <c:catAx>
        <c:axId val="112541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Number of transmitted blocks</a:t>
                </a:r>
              </a:p>
            </c:rich>
          </c:tx>
          <c:layout>
            <c:manualLayout>
              <c:xMode val="edge"/>
              <c:yMode val="edge"/>
              <c:x val="0.17977149013695323"/>
              <c:y val="0.807495848191721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545776"/>
        <c:crosses val="autoZero"/>
        <c:auto val="1"/>
        <c:lblAlgn val="ctr"/>
        <c:lblOffset val="100"/>
        <c:noMultiLvlLbl val="0"/>
      </c:catAx>
      <c:valAx>
        <c:axId val="1125457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12541296"/>
        <c:crosses val="autoZero"/>
        <c:crossBetween val="between"/>
      </c:valAx>
      <c:spPr>
        <a:noFill/>
        <a:ln cmpd="thickThin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C238B8-E902-4836-A2D1-ED1BF5E216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783E31-12B6-4D25-9F2E-EB975FD7BC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0B917-FC63-47C1-8CE1-0F4801ED493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88A12-FD11-4BB7-BFB1-0F9F1EE503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BE863-2F2F-4A0F-A819-D910DB92AE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F9453-27FF-451F-A6E6-5A028721E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83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D1227-A23E-4407-9AF3-25C0CDD3E2E2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F3B4-F357-4B82-A91B-D92822504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6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F3B4-F357-4B82-A91B-D92822504C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69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F3B4-F357-4B82-A91B-D92822504C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01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F3B4-F357-4B82-A91B-D92822504C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91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F3B4-F357-4B82-A91B-D92822504C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63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</a:p>
          <a:p>
            <a:r>
              <a:rPr lang="en-US" dirty="0"/>
              <a:t>+ Additional assumption for Theorem 1: Each miner is connected to at least one packer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F3B4-F357-4B82-A91B-D92822504C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66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r>
              <a:rPr lang="en-US" dirty="0"/>
              <a:t>+ At 100Mbps, Bitcoin, Bitcoin-compact, Conflux throughput are limited by block size 2MB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F3B4-F357-4B82-A91B-D92822504C0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39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658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515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F3B4-F357-4B82-A91B-D92822504C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7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F3B4-F357-4B82-A91B-D92822504C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7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F3B4-F357-4B82-A91B-D92822504C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5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r>
              <a:rPr lang="en-US" dirty="0"/>
              <a:t>+ At 100Mbps, Bitcoin, Bitcoin-compact, Conflux throughput are limited by block size 2MB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F3B4-F357-4B82-A91B-D92822504C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70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F3B4-F357-4B82-A91B-D92822504C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16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F3B4-F357-4B82-A91B-D92822504C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09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F3B4-F357-4B82-A91B-D92822504C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08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96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e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13649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03478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93307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27906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95500" y="2084199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34642" y="2149621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6326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38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1_Title">
    <p:bg>
      <p:bgPr>
        <a:solidFill>
          <a:srgbClr val="F7F7F7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839787" y="660400"/>
            <a:ext cx="5942849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2"/>
          </p:nvPr>
        </p:nvSpPr>
        <p:spPr>
          <a:xfrm>
            <a:off x="839787" y="1535147"/>
            <a:ext cx="11086323" cy="481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Char char="❑"/>
              <a:defRPr sz="2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656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ADC34-4C4B-49A3-BFCF-4A5FAD092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5823A-0D05-4080-81C0-CF27AC1C2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DD18B-A289-4BAE-A0EF-42AB4AFF6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F26FE80-D895-4A01-84D6-DE7C3F0390D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29D64-DCAF-4926-A894-C50331C7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F20B5-6074-4F9B-8204-88F9A48C8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56EBFF3-EF61-4F1C-91E9-51B674B8A47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754425-3B21-4657-AC53-ECFFBE03DDE1}"/>
              </a:ext>
            </a:extLst>
          </p:cNvPr>
          <p:cNvGrpSpPr/>
          <p:nvPr userDrawn="1"/>
        </p:nvGrpSpPr>
        <p:grpSpPr>
          <a:xfrm>
            <a:off x="10524914" y="230188"/>
            <a:ext cx="1604102" cy="666840"/>
            <a:chOff x="10251017" y="229656"/>
            <a:chExt cx="1604102" cy="666840"/>
          </a:xfrm>
        </p:grpSpPr>
        <p:pic>
          <p:nvPicPr>
            <p:cNvPr id="8" name="Picture 2" descr="Secure, Scalable, and Simple DApps">
              <a:extLst>
                <a:ext uri="{FF2B5EF4-FFF2-40B4-BE49-F238E27FC236}">
                  <a16:creationId xmlns:a16="http://schemas.microsoft.com/office/drawing/2014/main" id="{76B3A0B3-E224-4242-A834-9CB0ECAA069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1017" y="229656"/>
              <a:ext cx="607483" cy="607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3CD56D-2C20-44B8-AA02-2659D64296EC}"/>
                </a:ext>
              </a:extLst>
            </p:cNvPr>
            <p:cNvSpPr txBox="1"/>
            <p:nvPr userDrawn="1"/>
          </p:nvSpPr>
          <p:spPr>
            <a:xfrm>
              <a:off x="10858500" y="459453"/>
              <a:ext cx="996619" cy="437043"/>
            </a:xfrm>
            <a:prstGeom prst="rect">
              <a:avLst/>
            </a:prstGeom>
            <a:noFill/>
          </p:spPr>
          <p:txBody>
            <a:bodyPr wrap="none" l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b="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FRACTAL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677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FF261-F365-477D-8E3A-4895AFEA9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47811D-FEE4-4E36-8C97-57E107494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ADC1-6FC9-463B-95FF-779DD7154547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F1490-5FC4-4E71-B5AF-8A77E9B28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F2288A-26B4-47A6-BFC8-19FE2D95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46BA-D1AA-4FF4-8D48-BDBC7FF487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80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820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3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40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800" y="0"/>
            <a:ext cx="4063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679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9608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9312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2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7686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6D56B5A-E368-404F-BD84-C5E84D0D9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7" y="1535147"/>
            <a:ext cx="11086323" cy="481701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Wingdings" pitchFamily="2" charset="2"/>
              <a:buChar char="q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Font typeface="Courier New" pitchFamily="49" charset="0"/>
              <a:buChar char="o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76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72069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30366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88663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46960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72069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30366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488663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9146960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54145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ADC1-6FC9-463B-95FF-779DD7154547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46BA-D1AA-4FF4-8D48-BDBC7FF487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32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1" r:id="rId3"/>
    <p:sldLayoutId id="2147483653" r:id="rId4"/>
    <p:sldLayoutId id="2147483663" r:id="rId5"/>
    <p:sldLayoutId id="2147483664" r:id="rId6"/>
    <p:sldLayoutId id="2147483667" r:id="rId7"/>
    <p:sldLayoutId id="2147483652" r:id="rId8"/>
    <p:sldLayoutId id="2147483668" r:id="rId9"/>
    <p:sldLayoutId id="2147483657" r:id="rId10"/>
    <p:sldLayoutId id="2147483655" r:id="rId11"/>
    <p:sldLayoutId id="2147483656" r:id="rId12"/>
    <p:sldLayoutId id="2147483672" r:id="rId13"/>
    <p:sldLayoutId id="214748367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19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80.png"/><Relationship Id="rId10" Type="http://schemas.openxmlformats.org/officeDocument/2006/relationships/image" Target="../media/image33.png"/><Relationship Id="rId4" Type="http://schemas.openxmlformats.org/officeDocument/2006/relationships/image" Target="../media/image231.png"/><Relationship Id="rId9" Type="http://schemas.openxmlformats.org/officeDocument/2006/relationships/image" Target="../media/image3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23.png"/><Relationship Id="rId7" Type="http://schemas.openxmlformats.org/officeDocument/2006/relationships/image" Target="../media/image232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9" Type="http://schemas.openxmlformats.org/officeDocument/2006/relationships/image" Target="../media/image1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0.png"/><Relationship Id="rId11" Type="http://schemas.openxmlformats.org/officeDocument/2006/relationships/image" Target="../media/image43.png"/><Relationship Id="rId5" Type="http://schemas.openxmlformats.org/officeDocument/2006/relationships/image" Target="../media/image180.png"/><Relationship Id="rId10" Type="http://schemas.openxmlformats.org/officeDocument/2006/relationships/image" Target="../media/image20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25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7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10" Type="http://schemas.openxmlformats.org/officeDocument/2006/relationships/image" Target="../media/image51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2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6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65.png"/><Relationship Id="rId18" Type="http://schemas.openxmlformats.org/officeDocument/2006/relationships/image" Target="../media/image96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5.png"/><Relationship Id="rId2" Type="http://schemas.openxmlformats.org/officeDocument/2006/relationships/image" Target="../media/image82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63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gif"/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2.png"/><Relationship Id="rId4" Type="http://schemas.openxmlformats.org/officeDocument/2006/relationships/image" Target="../media/image10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lcon-net.org/faq" TargetMode="External"/><Relationship Id="rId2" Type="http://schemas.openxmlformats.org/officeDocument/2006/relationships/hyperlink" Target="http://bitcoinfibre.org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6.png"/><Relationship Id="rId4" Type="http://schemas.openxmlformats.org/officeDocument/2006/relationships/hyperlink" Target="https://bloxroute.com/wp-content/uploads/2019/01/whitepaper-V1.1-1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413FB9-6C9A-4000-8133-F681B3E22748}"/>
              </a:ext>
            </a:extLst>
          </p:cNvPr>
          <p:cNvSpPr/>
          <p:nvPr/>
        </p:nvSpPr>
        <p:spPr>
          <a:xfrm>
            <a:off x="571862" y="1391920"/>
            <a:ext cx="112332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/>
              <a:t>BackPackers</a:t>
            </a:r>
            <a:r>
              <a:rPr lang="en-US" sz="4800" b="1" dirty="0"/>
              <a:t>: A New Network Paradigm </a:t>
            </a:r>
            <a:br>
              <a:rPr lang="en-US" sz="4800" b="1" dirty="0"/>
            </a:br>
            <a:r>
              <a:rPr lang="en-US" sz="4800" b="1" dirty="0"/>
              <a:t>for High-Performance Blockchains</a:t>
            </a:r>
          </a:p>
        </p:txBody>
      </p:sp>
      <p:pic>
        <p:nvPicPr>
          <p:cNvPr id="5" name="Picture 4" descr="Related image">
            <a:extLst>
              <a:ext uri="{FF2B5EF4-FFF2-40B4-BE49-F238E27FC236}">
                <a16:creationId xmlns:a16="http://schemas.microsoft.com/office/drawing/2014/main" id="{D47F55BC-4944-4F24-B579-C39136133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322" y="187892"/>
            <a:ext cx="2558953" cy="49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35D005-C9B1-478C-98B6-0BB2CC9AE6EF}"/>
              </a:ext>
            </a:extLst>
          </p:cNvPr>
          <p:cNvSpPr/>
          <p:nvPr/>
        </p:nvSpPr>
        <p:spPr>
          <a:xfrm>
            <a:off x="2568602" y="3485290"/>
            <a:ext cx="720957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Thang N. Dinh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Fractal Platform Inc., USA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Virginia Commonwealth University, USA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3ACA8B-6687-46F1-B1E6-8C7F72105471}"/>
              </a:ext>
            </a:extLst>
          </p:cNvPr>
          <p:cNvSpPr txBox="1"/>
          <p:nvPr/>
        </p:nvSpPr>
        <p:spPr>
          <a:xfrm>
            <a:off x="2475149" y="4916001"/>
            <a:ext cx="8200488" cy="40011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Joint work with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Phuc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Thai, Hong-Sheng Zhou, Fan Lei, and Jonathan Katz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FDEE58E9-42EC-471F-922C-DCE18115D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51" y="5730213"/>
            <a:ext cx="916246" cy="91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ä¸æµ·äº¤é logo">
            <a:extLst>
              <a:ext uri="{FF2B5EF4-FFF2-40B4-BE49-F238E27FC236}">
                <a16:creationId xmlns:a16="http://schemas.microsoft.com/office/drawing/2014/main" id="{9AFFB54D-2F2A-4C09-9A86-39A214151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350" y="5708918"/>
            <a:ext cx="1368119" cy="9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7995C44-383D-4AC9-A3D3-F03EA461C65A}"/>
              </a:ext>
            </a:extLst>
          </p:cNvPr>
          <p:cNvGrpSpPr/>
          <p:nvPr/>
        </p:nvGrpSpPr>
        <p:grpSpPr>
          <a:xfrm>
            <a:off x="3221741" y="5727383"/>
            <a:ext cx="916246" cy="921907"/>
            <a:chOff x="3200850" y="6041435"/>
            <a:chExt cx="809565" cy="799204"/>
          </a:xfrm>
        </p:grpSpPr>
        <p:pic>
          <p:nvPicPr>
            <p:cNvPr id="9" name="Picture 2" descr="Secure, Scalable, and Simple DApps">
              <a:extLst>
                <a:ext uri="{FF2B5EF4-FFF2-40B4-BE49-F238E27FC236}">
                  <a16:creationId xmlns:a16="http://schemas.microsoft.com/office/drawing/2014/main" id="{3EF22727-AD64-42BC-804C-7062A7F6EE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314" y="6041435"/>
              <a:ext cx="507788" cy="536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C71CC9-0CE8-4FE1-9BFF-57384F3056CD}"/>
                </a:ext>
              </a:extLst>
            </p:cNvPr>
            <p:cNvSpPr txBox="1"/>
            <p:nvPr/>
          </p:nvSpPr>
          <p:spPr>
            <a:xfrm>
              <a:off x="3200850" y="6521577"/>
              <a:ext cx="809565" cy="319062"/>
            </a:xfrm>
            <a:prstGeom prst="rect">
              <a:avLst/>
            </a:prstGeom>
            <a:noFill/>
          </p:spPr>
          <p:txBody>
            <a:bodyPr wrap="square" l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FRACTAL</a:t>
              </a:r>
            </a:p>
          </p:txBody>
        </p:sp>
      </p:grpSp>
      <p:sp>
        <p:nvSpPr>
          <p:cNvPr id="3" name="AutoShape 2" descr="Image result for george mason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441" y="5781519"/>
            <a:ext cx="1267756" cy="81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30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5144FA-381C-4F96-A892-D9E0B2AE48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7" y="660400"/>
            <a:ext cx="9854453" cy="701731"/>
          </a:xfrm>
        </p:spPr>
        <p:txBody>
          <a:bodyPr/>
          <a:lstStyle/>
          <a:p>
            <a:r>
              <a:rPr lang="en-US" dirty="0"/>
              <a:t>Packers and </a:t>
            </a:r>
            <a:r>
              <a:rPr lang="en-US" dirty="0" err="1"/>
              <a:t>pseudoblocks</a:t>
            </a:r>
            <a:r>
              <a:rPr lang="en-US" dirty="0"/>
              <a:t> (</a:t>
            </a:r>
            <a:r>
              <a:rPr lang="en-US" dirty="0" err="1"/>
              <a:t>Txs</a:t>
            </a:r>
            <a:r>
              <a:rPr lang="en-US" dirty="0"/>
              <a:t> batching)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338A2B-55DA-4DB2-94E7-6C452EA914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6145" y="1510924"/>
                <a:ext cx="11086323" cy="4817015"/>
              </a:xfrm>
            </p:spPr>
            <p:txBody>
              <a:bodyPr/>
              <a:lstStyle/>
              <a:p>
                <a:r>
                  <a:rPr lang="en-US" dirty="0"/>
                  <a:t>New node role: </a:t>
                </a:r>
                <a:r>
                  <a:rPr lang="en-US" b="1" dirty="0"/>
                  <a:t>Packer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Collect </a:t>
                </a:r>
                <a:r>
                  <a:rPr lang="en-US" dirty="0" err="1"/>
                  <a:t>txs</a:t>
                </a:r>
                <a:r>
                  <a:rPr lang="en-US" dirty="0"/>
                  <a:t> from users and pack </a:t>
                </a:r>
                <a:br>
                  <a:rPr lang="en-US" dirty="0"/>
                </a:br>
                <a:r>
                  <a:rPr lang="en-US" dirty="0"/>
                  <a:t>(thousands of) </a:t>
                </a:r>
                <a:r>
                  <a:rPr lang="en-US" dirty="0" err="1"/>
                  <a:t>txs</a:t>
                </a:r>
                <a:r>
                  <a:rPr lang="en-US" dirty="0"/>
                  <a:t> into signed </a:t>
                </a:r>
                <a:r>
                  <a:rPr lang="en-US" b="1" dirty="0" err="1"/>
                  <a:t>pseudoblocks</a:t>
                </a:r>
                <a:endParaRPr lang="en-US" b="1" dirty="0"/>
              </a:p>
              <a:p>
                <a:pPr lvl="2"/>
                <a:r>
                  <a:rPr lang="en-US" dirty="0"/>
                  <a:t>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rounds (</a:t>
                </a:r>
                <a:r>
                  <a:rPr lang="en-US" sz="1800" dirty="0"/>
                  <a:t>e.g. 0.5s</a:t>
                </a:r>
                <a:r>
                  <a:rPr lang="en-US" dirty="0"/>
                  <a:t>).</a:t>
                </a:r>
              </a:p>
              <a:p>
                <a:pPr lvl="2"/>
                <a:r>
                  <a:rPr lang="en-US" dirty="0" err="1"/>
                  <a:t>pk</a:t>
                </a:r>
                <a:r>
                  <a:rPr lang="en-US" baseline="-25000" dirty="0" err="1"/>
                  <a:t>i</a:t>
                </a:r>
                <a:r>
                  <a:rPr lang="en-US" dirty="0"/>
                  <a:t> is known to all </a:t>
                </a:r>
              </a:p>
              <a:p>
                <a:pPr lvl="2"/>
                <a:r>
                  <a:rPr lang="en-US" dirty="0" err="1"/>
                  <a:t>txs</a:t>
                </a:r>
                <a:r>
                  <a:rPr lang="en-US" dirty="0"/>
                  <a:t> are </a:t>
                </a:r>
                <a:r>
                  <a:rPr lang="en-US" b="1" dirty="0"/>
                  <a:t>routed</a:t>
                </a:r>
                <a:r>
                  <a:rPr lang="en-US" dirty="0"/>
                  <a:t> to packers </a:t>
                </a:r>
                <a:br>
                  <a:rPr lang="en-US" dirty="0"/>
                </a:br>
                <a:r>
                  <a:rPr lang="en-US" dirty="0"/>
                  <a:t>without broadcasting</a:t>
                </a:r>
              </a:p>
              <a:p>
                <a:pPr lvl="1"/>
                <a:endParaRPr lang="en-US" i="1" dirty="0"/>
              </a:p>
              <a:p>
                <a:pPr lvl="1"/>
                <a:endParaRPr lang="en-US" i="1" dirty="0"/>
              </a:p>
              <a:p>
                <a:pPr lvl="1"/>
                <a:endParaRPr lang="en-US" i="1" dirty="0"/>
              </a:p>
              <a:p>
                <a:pPr lvl="1"/>
                <a:r>
                  <a:rPr lang="en-US" dirty="0"/>
                  <a:t>Users can still broadcast </a:t>
                </a:r>
                <a:r>
                  <a:rPr lang="en-US" dirty="0" err="1"/>
                  <a:t>txs</a:t>
                </a:r>
                <a:r>
                  <a:rPr lang="en-US" dirty="0"/>
                  <a:t> as special </a:t>
                </a:r>
                <a:r>
                  <a:rPr lang="en-US" dirty="0" err="1"/>
                  <a:t>pseudoblocks</a:t>
                </a:r>
                <a:endParaRPr lang="en-US" dirty="0"/>
              </a:p>
              <a:p>
                <a:pPr lvl="2"/>
                <a:r>
                  <a:rPr lang="en-US" dirty="0"/>
                  <a:t>Discouraged due to higher relay fee than submitting via packers</a:t>
                </a:r>
              </a:p>
              <a:p>
                <a:pPr lvl="1"/>
                <a:endParaRPr lang="en-US" i="1" dirty="0"/>
              </a:p>
              <a:p>
                <a:pPr lvl="1"/>
                <a:endParaRPr lang="en-US" i="1" dirty="0"/>
              </a:p>
              <a:p>
                <a:pPr lvl="1"/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E338A2B-55DA-4DB2-94E7-6C452EA914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6145" y="1510924"/>
                <a:ext cx="11086323" cy="4817015"/>
              </a:xfrm>
              <a:blipFill rotWithShape="0">
                <a:blip r:embed="rId3"/>
                <a:stretch>
                  <a:fillRect l="-935" t="-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71726DEC-5B92-47FD-A22D-49C1B77BABB6}"/>
              </a:ext>
            </a:extLst>
          </p:cNvPr>
          <p:cNvGrpSpPr/>
          <p:nvPr/>
        </p:nvGrpSpPr>
        <p:grpSpPr>
          <a:xfrm>
            <a:off x="6006390" y="1858401"/>
            <a:ext cx="5808219" cy="3039994"/>
            <a:chOff x="5764190" y="2245856"/>
            <a:chExt cx="5808219" cy="30399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A6BD36CC-447F-4A60-98F9-E0E259AC8D08}"/>
                    </a:ext>
                  </a:extLst>
                </p:cNvPr>
                <p:cNvSpPr/>
                <p:nvPr/>
              </p:nvSpPr>
              <p:spPr>
                <a:xfrm>
                  <a:off x="6735514" y="3395108"/>
                  <a:ext cx="1513907" cy="1513907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Packer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A6BD36CC-447F-4A60-98F9-E0E259AC8D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5514" y="3395108"/>
                  <a:ext cx="1513907" cy="151390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F3B5006-8116-46DF-B75C-A2697C27A227}"/>
                </a:ext>
              </a:extLst>
            </p:cNvPr>
            <p:cNvCxnSpPr>
              <a:cxnSpLocks/>
              <a:stCxn id="4" idx="6"/>
            </p:cNvCxnSpPr>
            <p:nvPr/>
          </p:nvCxnSpPr>
          <p:spPr>
            <a:xfrm>
              <a:off x="8249421" y="4152062"/>
              <a:ext cx="5781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DB4328-F63F-4924-9212-A31AA06690A8}"/>
                </a:ext>
              </a:extLst>
            </p:cNvPr>
            <p:cNvGrpSpPr/>
            <p:nvPr/>
          </p:nvGrpSpPr>
          <p:grpSpPr>
            <a:xfrm>
              <a:off x="8914823" y="3486036"/>
              <a:ext cx="703916" cy="1293666"/>
              <a:chOff x="7783780" y="3643471"/>
              <a:chExt cx="1125060" cy="12936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D6C5FA45-19B6-4DF9-960F-E0B9E85198E9}"/>
                      </a:ext>
                    </a:extLst>
                  </p:cNvPr>
                  <p:cNvSpPr/>
                  <p:nvPr/>
                </p:nvSpPr>
                <p:spPr>
                  <a:xfrm>
                    <a:off x="7783780" y="4151133"/>
                    <a:ext cx="1125060" cy="786004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𝑇𝑋𝑠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D6C5FA45-19B6-4DF9-960F-E0B9E85198E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83780" y="4151133"/>
                    <a:ext cx="1125060" cy="78600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E7CE53E4-9C20-4210-85B4-B1534CC35863}"/>
                      </a:ext>
                    </a:extLst>
                  </p:cNvPr>
                  <p:cNvSpPr/>
                  <p:nvPr/>
                </p:nvSpPr>
                <p:spPr>
                  <a:xfrm>
                    <a:off x="7783780" y="3643471"/>
                    <a:ext cx="1125060" cy="507661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E7CE53E4-9C20-4210-85B4-B1534CC3586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83780" y="3643471"/>
                    <a:ext cx="1125060" cy="50766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FEF57AB-CC32-4D5F-85BD-B25BCC5F578A}"/>
                </a:ext>
              </a:extLst>
            </p:cNvPr>
            <p:cNvGrpSpPr/>
            <p:nvPr/>
          </p:nvGrpSpPr>
          <p:grpSpPr>
            <a:xfrm>
              <a:off x="9873903" y="3486036"/>
              <a:ext cx="703917" cy="1293666"/>
              <a:chOff x="7619233" y="3643471"/>
              <a:chExt cx="1125062" cy="12936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80B735BD-4B76-4C3A-9634-D18725BE79AE}"/>
                      </a:ext>
                    </a:extLst>
                  </p:cNvPr>
                  <p:cNvSpPr/>
                  <p:nvPr/>
                </p:nvSpPr>
                <p:spPr>
                  <a:xfrm>
                    <a:off x="7619233" y="4151133"/>
                    <a:ext cx="1125060" cy="786004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80B735BD-4B76-4C3A-9634-D18725BE79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9233" y="4151133"/>
                    <a:ext cx="1125060" cy="78600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1351E324-E44E-4E5A-A402-49B8329C67FE}"/>
                      </a:ext>
                    </a:extLst>
                  </p:cNvPr>
                  <p:cNvSpPr/>
                  <p:nvPr/>
                </p:nvSpPr>
                <p:spPr>
                  <a:xfrm>
                    <a:off x="7619235" y="3643471"/>
                    <a:ext cx="1125060" cy="507661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1351E324-E44E-4E5A-A402-49B8329C67F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9235" y="3643471"/>
                    <a:ext cx="1125060" cy="50766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3CA971A-1BAF-4502-AE8D-6B3AACAAD8BC}"/>
                </a:ext>
              </a:extLst>
            </p:cNvPr>
            <p:cNvGrpSpPr/>
            <p:nvPr/>
          </p:nvGrpSpPr>
          <p:grpSpPr>
            <a:xfrm>
              <a:off x="10868490" y="3486036"/>
              <a:ext cx="703919" cy="1293666"/>
              <a:chOff x="7425653" y="3643471"/>
              <a:chExt cx="1125063" cy="12936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2C59EDFC-48E3-4273-A36A-B669EF8A21DB}"/>
                      </a:ext>
                    </a:extLst>
                  </p:cNvPr>
                  <p:cNvSpPr/>
                  <p:nvPr/>
                </p:nvSpPr>
                <p:spPr>
                  <a:xfrm>
                    <a:off x="7425653" y="4151133"/>
                    <a:ext cx="1125058" cy="786004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2C59EDFC-48E3-4273-A36A-B669EF8A21D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25653" y="4151133"/>
                    <a:ext cx="1125058" cy="78600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55250103-CC5E-4543-8927-28E93BBA9D69}"/>
                      </a:ext>
                    </a:extLst>
                  </p:cNvPr>
                  <p:cNvSpPr/>
                  <p:nvPr/>
                </p:nvSpPr>
                <p:spPr>
                  <a:xfrm>
                    <a:off x="7425656" y="3643471"/>
                    <a:ext cx="1125060" cy="507661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55250103-CC5E-4543-8927-28E93BBA9D6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25656" y="3643471"/>
                    <a:ext cx="1125060" cy="50766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35785A0-438B-44A5-A5DC-3174538FCA91}"/>
                </a:ext>
              </a:extLst>
            </p:cNvPr>
            <p:cNvCxnSpPr>
              <a:cxnSpLocks/>
            </p:cNvCxnSpPr>
            <p:nvPr/>
          </p:nvCxnSpPr>
          <p:spPr>
            <a:xfrm>
              <a:off x="6021958" y="3552937"/>
              <a:ext cx="8511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1E1B50B-3C41-42CC-B9DD-7D3F26B1DC94}"/>
                </a:ext>
              </a:extLst>
            </p:cNvPr>
            <p:cNvCxnSpPr>
              <a:cxnSpLocks/>
            </p:cNvCxnSpPr>
            <p:nvPr/>
          </p:nvCxnSpPr>
          <p:spPr>
            <a:xfrm>
              <a:off x="5884334" y="3727539"/>
              <a:ext cx="8511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5A64411-6F43-4259-866A-ED3A81E8F713}"/>
                </a:ext>
              </a:extLst>
            </p:cNvPr>
            <p:cNvCxnSpPr>
              <a:cxnSpLocks/>
            </p:cNvCxnSpPr>
            <p:nvPr/>
          </p:nvCxnSpPr>
          <p:spPr>
            <a:xfrm>
              <a:off x="5776340" y="3976829"/>
              <a:ext cx="8511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E155AB1-9AD2-4FC2-82DC-CB64F0D45C91}"/>
                </a:ext>
              </a:extLst>
            </p:cNvPr>
            <p:cNvCxnSpPr>
              <a:cxnSpLocks/>
            </p:cNvCxnSpPr>
            <p:nvPr/>
          </p:nvCxnSpPr>
          <p:spPr>
            <a:xfrm>
              <a:off x="5764190" y="4172242"/>
              <a:ext cx="8511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A7FFF07-BC86-475C-AAC2-6F07E350BAA9}"/>
                </a:ext>
              </a:extLst>
            </p:cNvPr>
            <p:cNvCxnSpPr>
              <a:cxnSpLocks/>
            </p:cNvCxnSpPr>
            <p:nvPr/>
          </p:nvCxnSpPr>
          <p:spPr>
            <a:xfrm>
              <a:off x="5807507" y="4384068"/>
              <a:ext cx="8511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5B966C1-3185-469C-B41F-E11CA6C4AC47}"/>
                </a:ext>
              </a:extLst>
            </p:cNvPr>
            <p:cNvCxnSpPr>
              <a:cxnSpLocks/>
            </p:cNvCxnSpPr>
            <p:nvPr/>
          </p:nvCxnSpPr>
          <p:spPr>
            <a:xfrm>
              <a:off x="5884334" y="4609135"/>
              <a:ext cx="8511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7EC0F53-D87B-40E3-9534-EE87710DE2C2}"/>
                </a:ext>
              </a:extLst>
            </p:cNvPr>
            <p:cNvCxnSpPr>
              <a:cxnSpLocks/>
            </p:cNvCxnSpPr>
            <p:nvPr/>
          </p:nvCxnSpPr>
          <p:spPr>
            <a:xfrm>
              <a:off x="6021958" y="4779702"/>
              <a:ext cx="8511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20B54E3-174F-4C5E-944C-D15684777B30}"/>
                </a:ext>
              </a:extLst>
            </p:cNvPr>
            <p:cNvSpPr txBox="1"/>
            <p:nvPr/>
          </p:nvSpPr>
          <p:spPr>
            <a:xfrm>
              <a:off x="5884334" y="4858425"/>
              <a:ext cx="1369927" cy="427425"/>
            </a:xfrm>
            <a:prstGeom prst="rect">
              <a:avLst/>
            </a:prstGeom>
            <a:noFill/>
          </p:spPr>
          <p:txBody>
            <a:bodyPr wrap="none" l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transactions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9A1ACCE-DA65-428E-8CC0-C9219A0319F4}"/>
                </a:ext>
              </a:extLst>
            </p:cNvPr>
            <p:cNvSpPr txBox="1"/>
            <p:nvPr/>
          </p:nvSpPr>
          <p:spPr>
            <a:xfrm>
              <a:off x="8350780" y="4750651"/>
              <a:ext cx="2246872" cy="427425"/>
            </a:xfrm>
            <a:prstGeom prst="rect">
              <a:avLst/>
            </a:prstGeom>
            <a:noFill/>
          </p:spPr>
          <p:txBody>
            <a:bodyPr wrap="square" l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pseudoblocks</a:t>
              </a:r>
              <a:endParaRPr lang="en-US" sz="20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B2E892C-CFA3-40F3-9469-F2619E39B9AA}"/>
                </a:ext>
              </a:extLst>
            </p:cNvPr>
            <p:cNvCxnSpPr/>
            <p:nvPr/>
          </p:nvCxnSpPr>
          <p:spPr>
            <a:xfrm flipH="1" flipV="1">
              <a:off x="8538480" y="3089935"/>
              <a:ext cx="496518" cy="5704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C99F0CC-A240-4375-9B6C-B59EA5771087}"/>
                </a:ext>
              </a:extLst>
            </p:cNvPr>
            <p:cNvSpPr txBox="1"/>
            <p:nvPr/>
          </p:nvSpPr>
          <p:spPr>
            <a:xfrm>
              <a:off x="7874639" y="2704863"/>
              <a:ext cx="749564" cy="427425"/>
            </a:xfrm>
            <a:prstGeom prst="rect">
              <a:avLst/>
            </a:prstGeom>
            <a:noFill/>
          </p:spPr>
          <p:txBody>
            <a:bodyPr wrap="none" l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seq. #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03D86BA-4560-4F81-B614-2F29A50F6A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13355" y="2643464"/>
              <a:ext cx="0" cy="10351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E1544DC-AC82-4C3A-B462-2ACD53D211CC}"/>
                </a:ext>
              </a:extLst>
            </p:cNvPr>
            <p:cNvSpPr txBox="1"/>
            <p:nvPr/>
          </p:nvSpPr>
          <p:spPr>
            <a:xfrm>
              <a:off x="8369565" y="2245856"/>
              <a:ext cx="1957908" cy="427425"/>
            </a:xfrm>
            <a:prstGeom prst="rect">
              <a:avLst/>
            </a:prstGeom>
            <a:noFill/>
          </p:spPr>
          <p:txBody>
            <a:bodyPr wrap="none" l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round/timestamp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70636F9-0DA6-48EB-8A89-581953BA64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89170" y="3129121"/>
              <a:ext cx="297074" cy="4889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0246267-2E44-4841-8F28-5B6A038BAAB7}"/>
                </a:ext>
              </a:extLst>
            </p:cNvPr>
            <p:cNvSpPr txBox="1"/>
            <p:nvPr/>
          </p:nvSpPr>
          <p:spPr>
            <a:xfrm>
              <a:off x="9576804" y="2671915"/>
              <a:ext cx="1077859" cy="427425"/>
            </a:xfrm>
            <a:prstGeom prst="rect">
              <a:avLst/>
            </a:prstGeom>
            <a:noFill/>
          </p:spPr>
          <p:txBody>
            <a:bodyPr wrap="none" l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signature</a:t>
              </a:r>
            </a:p>
          </p:txBody>
        </p:sp>
      </p:grpSp>
      <p:sp>
        <p:nvSpPr>
          <p:cNvPr id="60" name="Left Brace 59">
            <a:extLst>
              <a:ext uri="{FF2B5EF4-FFF2-40B4-BE49-F238E27FC236}">
                <a16:creationId xmlns:a16="http://schemas.microsoft.com/office/drawing/2014/main" id="{7B96F2B7-6E7D-4AE7-9BCB-D1D5B1208E48}"/>
              </a:ext>
            </a:extLst>
          </p:cNvPr>
          <p:cNvSpPr/>
          <p:nvPr/>
        </p:nvSpPr>
        <p:spPr>
          <a:xfrm rot="16200000">
            <a:off x="10930369" y="3910290"/>
            <a:ext cx="289628" cy="124018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0DA5649-EFCB-4AE5-8E49-6903B6B42774}"/>
              </a:ext>
            </a:extLst>
          </p:cNvPr>
          <p:cNvSpPr txBox="1"/>
          <p:nvPr/>
        </p:nvSpPr>
        <p:spPr>
          <a:xfrm>
            <a:off x="10631873" y="4669248"/>
            <a:ext cx="959237" cy="360420"/>
          </a:xfrm>
          <a:prstGeom prst="rect">
            <a:avLst/>
          </a:prstGeom>
          <a:noFill/>
        </p:spPr>
        <p:txBody>
          <a:bodyPr wrap="none" l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every 0.5s</a:t>
            </a:r>
          </a:p>
        </p:txBody>
      </p:sp>
    </p:spTree>
    <p:extLst>
      <p:ext uri="{BB962C8B-B14F-4D97-AF65-F5344CB8AC3E}">
        <p14:creationId xmlns:p14="http://schemas.microsoft.com/office/powerpoint/2010/main" val="331806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63A86B-F457-4B13-B496-FE86E46C79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705983"/>
            <a:ext cx="9933176" cy="701731"/>
          </a:xfrm>
        </p:spPr>
        <p:txBody>
          <a:bodyPr/>
          <a:lstStyle/>
          <a:p>
            <a:r>
              <a:rPr lang="en-US" dirty="0"/>
              <a:t>Soft spatial </a:t>
            </a:r>
            <a:r>
              <a:rPr lang="en-US" dirty="0" err="1"/>
              <a:t>sharding</a:t>
            </a:r>
            <a:r>
              <a:rPr lang="en-US" dirty="0"/>
              <a:t> (S3)</a:t>
            </a:r>
          </a:p>
        </p:txBody>
      </p:sp>
      <p:pic>
        <p:nvPicPr>
          <p:cNvPr id="7" name="Picture 4" descr="Image result for fruit symbol">
            <a:extLst>
              <a:ext uri="{FF2B5EF4-FFF2-40B4-BE49-F238E27FC236}">
                <a16:creationId xmlns:a16="http://schemas.microsoft.com/office/drawing/2014/main" id="{F5BDCBB3-BDF3-4941-A9EC-9FE487AC0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5682" y="990464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1A156F5F-0092-450A-9F3E-82E0BC7EA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11150" y="2836255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24728F82-26C1-4B44-B731-CC432DE387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9787" y="1516980"/>
                <a:ext cx="8943918" cy="481701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3"/>
                  </a:buClr>
                  <a:buFont typeface="Wingdings" pitchFamily="2" charset="2"/>
                  <a:buChar char="q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itchFamily="49" charset="0"/>
                  <a:buChar char="o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ym typeface="Wingdings" panose="05000000000000000000" pitchFamily="2" charset="2"/>
                  </a:rPr>
                  <a:t>Goals: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Avoid packing same </a:t>
                </a:r>
                <a:r>
                  <a:rPr lang="en-US" dirty="0" err="1">
                    <a:sym typeface="Wingdings" panose="05000000000000000000" pitchFamily="2" charset="2"/>
                  </a:rPr>
                  <a:t>tx</a:t>
                </a:r>
                <a:r>
                  <a:rPr lang="en-US" dirty="0">
                    <a:sym typeface="Wingdings" panose="05000000000000000000" pitchFamily="2" charset="2"/>
                  </a:rPr>
                  <a:t> in multiple </a:t>
                </a:r>
                <a:r>
                  <a:rPr lang="en-US" dirty="0" err="1">
                    <a:sym typeface="Wingdings" panose="05000000000000000000" pitchFamily="2" charset="2"/>
                  </a:rPr>
                  <a:t>pseudoblocks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Handle offline/overloaded/malicious packers</a:t>
                </a:r>
              </a:p>
              <a:p>
                <a:endParaRPr lang="en-US" sz="800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Packers prioritize </a:t>
                </a:r>
                <a:r>
                  <a:rPr lang="en-US" b="1" dirty="0">
                    <a:sym typeface="Wingdings" panose="05000000000000000000" pitchFamily="2" charset="2"/>
                  </a:rPr>
                  <a:t>closer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err="1">
                    <a:sym typeface="Wingdings" panose="05000000000000000000" pitchFamily="2" charset="2"/>
                  </a:rPr>
                  <a:t>txs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Distance of packer to </a:t>
                </a:r>
                <a:r>
                  <a:rPr lang="en-US" dirty="0" err="1">
                    <a:sym typeface="Wingdings" panose="05000000000000000000" pitchFamily="2" charset="2"/>
                  </a:rPr>
                  <a:t>tx</a:t>
                </a:r>
                <a:r>
                  <a:rPr lang="en-US" dirty="0">
                    <a:sym typeface="Wingdings" panose="05000000000000000000" pitchFamily="2" charset="2"/>
                  </a:rPr>
                  <a:t> = H(</a:t>
                </a:r>
                <a:r>
                  <a:rPr lang="en-US" dirty="0" err="1">
                    <a:sym typeface="Wingdings" panose="05000000000000000000" pitchFamily="2" charset="2"/>
                  </a:rPr>
                  <a:t>pk</a:t>
                </a:r>
                <a:r>
                  <a:rPr lang="en-US" baseline="-25000" dirty="0" err="1">
                    <a:sym typeface="Wingdings" panose="05000000000000000000" pitchFamily="2" charset="2"/>
                  </a:rPr>
                  <a:t>i</a:t>
                </a:r>
                <a:r>
                  <a:rPr lang="en-US" dirty="0">
                    <a:sym typeface="Wingdings" panose="05000000000000000000" pitchFamily="2" charset="2"/>
                  </a:rPr>
                  <a:t>, </a:t>
                </a:r>
                <a:r>
                  <a:rPr lang="en-US" dirty="0" err="1">
                    <a:sym typeface="Wingdings" panose="05000000000000000000" pitchFamily="2" charset="2"/>
                  </a:rPr>
                  <a:t>tx</a:t>
                </a:r>
                <a:r>
                  <a:rPr lang="en-US" dirty="0">
                    <a:sym typeface="Wingdings" panose="05000000000000000000" pitchFamily="2" charset="2"/>
                  </a:rPr>
                  <a:t>)</a:t>
                </a:r>
                <a:r>
                  <a:rPr lang="en-US" dirty="0">
                    <a:latin typeface="Symbol" panose="05050102010706020507" pitchFamily="18" charset="2"/>
                    <a:sym typeface="Wingdings" panose="05000000000000000000" pitchFamily="2" charset="2"/>
                  </a:rPr>
                  <a:t> </a:t>
                </a:r>
              </a:p>
              <a:p>
                <a:pPr lvl="1"/>
                <a:r>
                  <a:rPr lang="en-US" dirty="0">
                    <a:latin typeface="Symbol" panose="05050102010706020507" pitchFamily="18" charset="2"/>
                    <a:sym typeface="Symbol" panose="05050102010706020507" pitchFamily="18" charset="2"/>
                  </a:rPr>
                  <a:t></a:t>
                </a:r>
                <a:r>
                  <a:rPr lang="en-US" baseline="-25000" dirty="0" err="1">
                    <a:sym typeface="Symbol" panose="05050102010706020507" pitchFamily="18" charset="2"/>
                  </a:rPr>
                  <a:t>i</a:t>
                </a:r>
                <a:r>
                  <a:rPr lang="en-US" dirty="0">
                    <a:sym typeface="Symbol" panose="05050102010706020507" pitchFamily="18" charset="2"/>
                  </a:rPr>
                  <a:t> = ranked distance function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Pack all unpacked </a:t>
                </a:r>
                <a:r>
                  <a:rPr lang="en-US" dirty="0" err="1">
                    <a:sym typeface="Wingdings" panose="05000000000000000000" pitchFamily="2" charset="2"/>
                  </a:rPr>
                  <a:t>tx’s</a:t>
                </a:r>
                <a:r>
                  <a:rPr lang="en-US" dirty="0">
                    <a:sym typeface="Wingdings" panose="05000000000000000000" pitchFamily="2" charset="2"/>
                  </a:rPr>
                  <a:t> with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𝑎𝑔𝑒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𝑡𝑥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)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Δ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≤0</m:t>
                    </m:r>
                  </m:oMath>
                </a14:m>
                <a:endParaRPr lang="en-US" dirty="0">
                  <a:solidFill>
                    <a:srgbClr val="00B050"/>
                  </a:solidFill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2</a:t>
                </a:r>
                <a:r>
                  <a:rPr lang="en-US" baseline="30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nd</a:t>
                </a:r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closest, 3</a:t>
                </a:r>
                <a:r>
                  <a:rPr lang="en-US" baseline="30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rd</a:t>
                </a:r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closest,… packers will pack </a:t>
                </a:r>
                <a:r>
                  <a:rPr lang="en-US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tx</a:t>
                </a:r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b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as time pass by (if still unpacked)</a:t>
                </a:r>
                <a:endParaRPr lang="en-US" dirty="0">
                  <a:solidFill>
                    <a:srgbClr val="00B050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4728F82-26C1-4B44-B731-CC432DE38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7" y="1516980"/>
                <a:ext cx="8943918" cy="4817015"/>
              </a:xfrm>
              <a:prstGeom prst="rect">
                <a:avLst/>
              </a:prstGeom>
              <a:blipFill rotWithShape="0">
                <a:blip r:embed="rId4"/>
                <a:stretch>
                  <a:fillRect l="-1227" t="-2278" b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D22F2C1B-EFAF-4FD6-B4BB-309F04CBC325}"/>
              </a:ext>
            </a:extLst>
          </p:cNvPr>
          <p:cNvSpPr/>
          <p:nvPr/>
        </p:nvSpPr>
        <p:spPr>
          <a:xfrm>
            <a:off x="8222383" y="1859792"/>
            <a:ext cx="3941825" cy="3941825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FA42B2-B327-4498-9536-E6D997C262BA}"/>
              </a:ext>
            </a:extLst>
          </p:cNvPr>
          <p:cNvGrpSpPr/>
          <p:nvPr/>
        </p:nvGrpSpPr>
        <p:grpSpPr>
          <a:xfrm>
            <a:off x="8712427" y="2231323"/>
            <a:ext cx="1811131" cy="375487"/>
            <a:chOff x="9166439" y="418320"/>
            <a:chExt cx="1811131" cy="37548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494A7B5-CA22-4D28-A43D-C17676163D37}"/>
                </a:ext>
              </a:extLst>
            </p:cNvPr>
            <p:cNvSpPr/>
            <p:nvPr/>
          </p:nvSpPr>
          <p:spPr>
            <a:xfrm>
              <a:off x="9166439" y="577811"/>
              <a:ext cx="168295" cy="168295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91A5B4-F2F2-40AE-8F9F-7B3B6D943F70}"/>
                </a:ext>
              </a:extLst>
            </p:cNvPr>
            <p:cNvSpPr txBox="1"/>
            <p:nvPr/>
          </p:nvSpPr>
          <p:spPr>
            <a:xfrm>
              <a:off x="9373163" y="418320"/>
              <a:ext cx="1604407" cy="375487"/>
            </a:xfrm>
            <a:prstGeom prst="rect">
              <a:avLst/>
            </a:prstGeom>
            <a:noFill/>
          </p:spPr>
          <p:txBody>
            <a:bodyPr wrap="square" l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a2z3uhj3l3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B06B14-0B5A-4DDF-A463-51029E3F7D0D}"/>
              </a:ext>
            </a:extLst>
          </p:cNvPr>
          <p:cNvGrpSpPr/>
          <p:nvPr/>
        </p:nvGrpSpPr>
        <p:grpSpPr>
          <a:xfrm>
            <a:off x="8201881" y="3926423"/>
            <a:ext cx="1811131" cy="375487"/>
            <a:chOff x="9166439" y="418320"/>
            <a:chExt cx="1811131" cy="37548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281C591-4130-49AB-A2D9-483167455C02}"/>
                </a:ext>
              </a:extLst>
            </p:cNvPr>
            <p:cNvSpPr/>
            <p:nvPr/>
          </p:nvSpPr>
          <p:spPr>
            <a:xfrm>
              <a:off x="9166439" y="577811"/>
              <a:ext cx="168295" cy="168295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3C1356-7AB8-4C58-9D92-6E496D31675F}"/>
                </a:ext>
              </a:extLst>
            </p:cNvPr>
            <p:cNvSpPr txBox="1"/>
            <p:nvPr/>
          </p:nvSpPr>
          <p:spPr>
            <a:xfrm>
              <a:off x="9373163" y="418320"/>
              <a:ext cx="1604407" cy="375487"/>
            </a:xfrm>
            <a:prstGeom prst="rect">
              <a:avLst/>
            </a:prstGeom>
            <a:noFill/>
          </p:spPr>
          <p:txBody>
            <a:bodyPr wrap="square" l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a2z3uhj3l3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85A5D3-1EFF-4E9E-A522-4DB7A7E2319A}"/>
              </a:ext>
            </a:extLst>
          </p:cNvPr>
          <p:cNvGrpSpPr/>
          <p:nvPr/>
        </p:nvGrpSpPr>
        <p:grpSpPr>
          <a:xfrm>
            <a:off x="9171789" y="5335422"/>
            <a:ext cx="1811131" cy="375487"/>
            <a:chOff x="9166439" y="418320"/>
            <a:chExt cx="1811131" cy="37548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5AF1C4B-C69A-4D8A-8524-221FE49F6EB7}"/>
                </a:ext>
              </a:extLst>
            </p:cNvPr>
            <p:cNvSpPr/>
            <p:nvPr/>
          </p:nvSpPr>
          <p:spPr>
            <a:xfrm>
              <a:off x="9166439" y="577811"/>
              <a:ext cx="168295" cy="168295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C84F52-E505-4A19-B100-88B014E04BF0}"/>
                </a:ext>
              </a:extLst>
            </p:cNvPr>
            <p:cNvSpPr txBox="1"/>
            <p:nvPr/>
          </p:nvSpPr>
          <p:spPr>
            <a:xfrm>
              <a:off x="9373163" y="418320"/>
              <a:ext cx="1604407" cy="375487"/>
            </a:xfrm>
            <a:prstGeom prst="rect">
              <a:avLst/>
            </a:prstGeom>
            <a:noFill/>
          </p:spPr>
          <p:txBody>
            <a:bodyPr wrap="square" l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uhe9hef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9D0C62-3798-4DED-9DF8-76BC75910E6D}"/>
              </a:ext>
            </a:extLst>
          </p:cNvPr>
          <p:cNvGrpSpPr/>
          <p:nvPr/>
        </p:nvGrpSpPr>
        <p:grpSpPr>
          <a:xfrm>
            <a:off x="10814797" y="2600812"/>
            <a:ext cx="1604407" cy="375487"/>
            <a:chOff x="8301689" y="543415"/>
            <a:chExt cx="1604407" cy="37548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416EE23-43ED-4957-ADB1-19FD4910E406}"/>
                </a:ext>
              </a:extLst>
            </p:cNvPr>
            <p:cNvSpPr/>
            <p:nvPr/>
          </p:nvSpPr>
          <p:spPr>
            <a:xfrm>
              <a:off x="9166439" y="577811"/>
              <a:ext cx="168295" cy="168295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11D6A7-FCF0-4818-BA3D-32D4575D7C43}"/>
                </a:ext>
              </a:extLst>
            </p:cNvPr>
            <p:cNvSpPr txBox="1"/>
            <p:nvPr/>
          </p:nvSpPr>
          <p:spPr>
            <a:xfrm>
              <a:off x="8301689" y="543415"/>
              <a:ext cx="1604407" cy="375487"/>
            </a:xfrm>
            <a:prstGeom prst="rect">
              <a:avLst/>
            </a:prstGeom>
            <a:noFill/>
          </p:spPr>
          <p:txBody>
            <a:bodyPr wrap="square" l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z8t9hav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7A2F96-12E7-4253-A582-E648805AD82E}"/>
              </a:ext>
            </a:extLst>
          </p:cNvPr>
          <p:cNvGrpSpPr/>
          <p:nvPr/>
        </p:nvGrpSpPr>
        <p:grpSpPr>
          <a:xfrm>
            <a:off x="11192236" y="3502864"/>
            <a:ext cx="1604407" cy="375487"/>
            <a:chOff x="8301689" y="543415"/>
            <a:chExt cx="1604407" cy="37548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2306B7E-0ABD-4D8F-BA8E-7BC3F9F41B63}"/>
                </a:ext>
              </a:extLst>
            </p:cNvPr>
            <p:cNvSpPr/>
            <p:nvPr/>
          </p:nvSpPr>
          <p:spPr>
            <a:xfrm>
              <a:off x="9166439" y="577811"/>
              <a:ext cx="168295" cy="168295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56EC33-33D8-4DD1-A870-3BF64973ECF7}"/>
                </a:ext>
              </a:extLst>
            </p:cNvPr>
            <p:cNvSpPr txBox="1"/>
            <p:nvPr/>
          </p:nvSpPr>
          <p:spPr>
            <a:xfrm>
              <a:off x="8301689" y="543415"/>
              <a:ext cx="1604407" cy="375487"/>
            </a:xfrm>
            <a:prstGeom prst="rect">
              <a:avLst/>
            </a:prstGeom>
            <a:noFill/>
          </p:spPr>
          <p:txBody>
            <a:bodyPr wrap="square" l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ki7gh2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4F0EC3-9DD9-4C0A-A751-4DB12E60DCDB}"/>
              </a:ext>
            </a:extLst>
          </p:cNvPr>
          <p:cNvGrpSpPr/>
          <p:nvPr/>
        </p:nvGrpSpPr>
        <p:grpSpPr>
          <a:xfrm>
            <a:off x="9712987" y="1480453"/>
            <a:ext cx="1710340" cy="490907"/>
            <a:chOff x="9166440" y="255199"/>
            <a:chExt cx="1710340" cy="49090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5D3DD06-8D77-426C-B6D5-A9058471E63C}"/>
                </a:ext>
              </a:extLst>
            </p:cNvPr>
            <p:cNvSpPr/>
            <p:nvPr/>
          </p:nvSpPr>
          <p:spPr>
            <a:xfrm>
              <a:off x="9166440" y="640172"/>
              <a:ext cx="105934" cy="105934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E8F082-E37F-47E4-93E7-2AFA4679BD2E}"/>
                </a:ext>
              </a:extLst>
            </p:cNvPr>
            <p:cNvSpPr txBox="1"/>
            <p:nvPr/>
          </p:nvSpPr>
          <p:spPr>
            <a:xfrm>
              <a:off x="9272373" y="255199"/>
              <a:ext cx="1604407" cy="375487"/>
            </a:xfrm>
            <a:prstGeom prst="rect">
              <a:avLst/>
            </a:prstGeom>
            <a:noFill/>
          </p:spPr>
          <p:txBody>
            <a:bodyPr wrap="square" l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tx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EE6F66C3-B8CC-4627-825E-BE649E9F960B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9018571" y="1643432"/>
            <a:ext cx="525388" cy="969379"/>
          </a:xfrm>
          <a:prstGeom prst="curvedConnector3">
            <a:avLst>
              <a:gd name="adj1" fmla="val -43511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FC77E56-8E90-4B33-8D12-341262BBA418}"/>
              </a:ext>
            </a:extLst>
          </p:cNvPr>
          <p:cNvSpPr txBox="1"/>
          <p:nvPr/>
        </p:nvSpPr>
        <p:spPr>
          <a:xfrm>
            <a:off x="7401580" y="1059183"/>
            <a:ext cx="421542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Assign each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tx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</a:t>
            </a:r>
            <a:b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its 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closest packer</a:t>
            </a: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799C0595-915C-4AF1-BE16-2ECB4FCD46D4}"/>
              </a:ext>
            </a:extLst>
          </p:cNvPr>
          <p:cNvCxnSpPr>
            <a:cxnSpLocks/>
            <a:stCxn id="23" idx="6"/>
          </p:cNvCxnSpPr>
          <p:nvPr/>
        </p:nvCxnSpPr>
        <p:spPr>
          <a:xfrm>
            <a:off x="9818921" y="1918393"/>
            <a:ext cx="1860626" cy="81502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E313E8B2-D6F8-480B-AD8E-D4DC335CF227}"/>
              </a:ext>
            </a:extLst>
          </p:cNvPr>
          <p:cNvCxnSpPr>
            <a:cxnSpLocks/>
            <a:stCxn id="23" idx="4"/>
          </p:cNvCxnSpPr>
          <p:nvPr/>
        </p:nvCxnSpPr>
        <p:spPr>
          <a:xfrm rot="5400000">
            <a:off x="7996662" y="2344874"/>
            <a:ext cx="2142806" cy="139577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E253C5-CB35-41C0-A529-DD3DD41C1BE8}"/>
              </a:ext>
            </a:extLst>
          </p:cNvPr>
          <p:cNvSpPr txBox="1"/>
          <p:nvPr/>
        </p:nvSpPr>
        <p:spPr>
          <a:xfrm>
            <a:off x="7606082" y="2824875"/>
            <a:ext cx="5404266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…then 2</a:t>
            </a:r>
            <a:r>
              <a:rPr lang="en-US" sz="2000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nd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closest, 3</a:t>
            </a:r>
            <a:r>
              <a:rPr lang="en-US" sz="2000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rd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closest, etc. </a:t>
            </a:r>
            <a:b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if still unpacked</a:t>
            </a:r>
          </a:p>
        </p:txBody>
      </p:sp>
    </p:spTree>
    <p:extLst>
      <p:ext uri="{BB962C8B-B14F-4D97-AF65-F5344CB8AC3E}">
        <p14:creationId xmlns:p14="http://schemas.microsoft.com/office/powerpoint/2010/main" val="234425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04E9B5-8DD1-43C7-B44D-88E42BAB23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649180"/>
            <a:ext cx="9903010" cy="701731"/>
          </a:xfrm>
        </p:spPr>
        <p:txBody>
          <a:bodyPr/>
          <a:lstStyle/>
          <a:p>
            <a:r>
              <a:rPr lang="en-US" dirty="0"/>
              <a:t>Meta-blocks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E944D-4885-4842-931D-92CD5024B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7" y="1546033"/>
            <a:ext cx="11086323" cy="4817015"/>
          </a:xfrm>
        </p:spPr>
        <p:txBody>
          <a:bodyPr/>
          <a:lstStyle/>
          <a:p>
            <a:r>
              <a:rPr lang="en-US" dirty="0"/>
              <a:t>Created  and broadcast by block producer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Dodecagon 4">
            <a:extLst>
              <a:ext uri="{FF2B5EF4-FFF2-40B4-BE49-F238E27FC236}">
                <a16:creationId xmlns:a16="http://schemas.microsoft.com/office/drawing/2014/main" id="{327D1907-31AF-4AD7-B0F2-C9457D738840}"/>
              </a:ext>
            </a:extLst>
          </p:cNvPr>
          <p:cNvSpPr/>
          <p:nvPr/>
        </p:nvSpPr>
        <p:spPr>
          <a:xfrm>
            <a:off x="7624287" y="3237993"/>
            <a:ext cx="1513907" cy="1513907"/>
          </a:xfrm>
          <a:prstGeom prst="dodecag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miner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27902C-C798-4BB2-A67B-2F3B49F4F8FF}"/>
              </a:ext>
            </a:extLst>
          </p:cNvPr>
          <p:cNvCxnSpPr>
            <a:cxnSpLocks/>
          </p:cNvCxnSpPr>
          <p:nvPr/>
        </p:nvCxnSpPr>
        <p:spPr>
          <a:xfrm>
            <a:off x="5272005" y="3994828"/>
            <a:ext cx="5781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2CA69B3-4AF2-483B-9852-F9162CA9EC5A}"/>
              </a:ext>
            </a:extLst>
          </p:cNvPr>
          <p:cNvGrpSpPr/>
          <p:nvPr/>
        </p:nvGrpSpPr>
        <p:grpSpPr>
          <a:xfrm>
            <a:off x="1152782" y="3092420"/>
            <a:ext cx="703916" cy="1293666"/>
            <a:chOff x="7783780" y="3643471"/>
            <a:chExt cx="1125060" cy="12936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54E186D8-7B08-4584-B19E-33522FFAE2B8}"/>
                    </a:ext>
                  </a:extLst>
                </p:cNvPr>
                <p:cNvSpPr/>
                <p:nvPr/>
              </p:nvSpPr>
              <p:spPr>
                <a:xfrm>
                  <a:off x="7783780" y="4151133"/>
                  <a:ext cx="1125060" cy="786004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𝑇𝑋𝑠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D6C5FA45-19B6-4DF9-960F-E0B9E85198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3780" y="4151133"/>
                  <a:ext cx="1125060" cy="7860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E9DFA1A-29AA-40C4-A91D-8A2EE1E6D1F5}"/>
                </a:ext>
              </a:extLst>
            </p:cNvPr>
            <p:cNvSpPr/>
            <p:nvPr/>
          </p:nvSpPr>
          <p:spPr>
            <a:xfrm>
              <a:off x="7783780" y="3643471"/>
              <a:ext cx="1125060" cy="50766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a2fe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B6D463-C61D-48A0-A3D9-ACA77E40A0B3}"/>
              </a:ext>
            </a:extLst>
          </p:cNvPr>
          <p:cNvCxnSpPr>
            <a:cxnSpLocks/>
          </p:cNvCxnSpPr>
          <p:nvPr/>
        </p:nvCxnSpPr>
        <p:spPr>
          <a:xfrm>
            <a:off x="3044542" y="3395703"/>
            <a:ext cx="8511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BF523E-678B-4066-97AB-ACD3D7BC32FF}"/>
              </a:ext>
            </a:extLst>
          </p:cNvPr>
          <p:cNvCxnSpPr>
            <a:cxnSpLocks/>
          </p:cNvCxnSpPr>
          <p:nvPr/>
        </p:nvCxnSpPr>
        <p:spPr>
          <a:xfrm>
            <a:off x="2906918" y="3570305"/>
            <a:ext cx="8511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A1E13E-4ED0-47DB-9D99-79ED5C02F7CE}"/>
              </a:ext>
            </a:extLst>
          </p:cNvPr>
          <p:cNvCxnSpPr>
            <a:cxnSpLocks/>
          </p:cNvCxnSpPr>
          <p:nvPr/>
        </p:nvCxnSpPr>
        <p:spPr>
          <a:xfrm>
            <a:off x="2798924" y="3819595"/>
            <a:ext cx="8511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148CBC-3E4C-4D23-BA70-AC69A901096D}"/>
              </a:ext>
            </a:extLst>
          </p:cNvPr>
          <p:cNvCxnSpPr>
            <a:cxnSpLocks/>
          </p:cNvCxnSpPr>
          <p:nvPr/>
        </p:nvCxnSpPr>
        <p:spPr>
          <a:xfrm>
            <a:off x="2786774" y="4015008"/>
            <a:ext cx="8511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3773BDF-96AD-4484-BDD7-5F8BC3F3D8B4}"/>
              </a:ext>
            </a:extLst>
          </p:cNvPr>
          <p:cNvCxnSpPr>
            <a:cxnSpLocks/>
          </p:cNvCxnSpPr>
          <p:nvPr/>
        </p:nvCxnSpPr>
        <p:spPr>
          <a:xfrm>
            <a:off x="2830091" y="4226834"/>
            <a:ext cx="8511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8B6AB2-39DE-4D71-8D14-2C6C7884EC74}"/>
              </a:ext>
            </a:extLst>
          </p:cNvPr>
          <p:cNvCxnSpPr>
            <a:cxnSpLocks/>
          </p:cNvCxnSpPr>
          <p:nvPr/>
        </p:nvCxnSpPr>
        <p:spPr>
          <a:xfrm>
            <a:off x="2906918" y="4451901"/>
            <a:ext cx="8511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BA7C5A-6F31-4C21-B51C-DF15269E6956}"/>
              </a:ext>
            </a:extLst>
          </p:cNvPr>
          <p:cNvCxnSpPr>
            <a:cxnSpLocks/>
          </p:cNvCxnSpPr>
          <p:nvPr/>
        </p:nvCxnSpPr>
        <p:spPr>
          <a:xfrm>
            <a:off x="3044542" y="4622468"/>
            <a:ext cx="8511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204A4E-173D-4ECE-BFAB-F9476D9A05A2}"/>
              </a:ext>
            </a:extLst>
          </p:cNvPr>
          <p:cNvGrpSpPr/>
          <p:nvPr/>
        </p:nvGrpSpPr>
        <p:grpSpPr>
          <a:xfrm>
            <a:off x="1976842" y="2689700"/>
            <a:ext cx="703916" cy="1293666"/>
            <a:chOff x="7783780" y="3643471"/>
            <a:chExt cx="1125060" cy="12936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BF47B7F-B438-4D62-B925-00F06AF8B7F9}"/>
                    </a:ext>
                  </a:extLst>
                </p:cNvPr>
                <p:cNvSpPr/>
                <p:nvPr/>
              </p:nvSpPr>
              <p:spPr>
                <a:xfrm>
                  <a:off x="7783780" y="4151133"/>
                  <a:ext cx="1125060" cy="786004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𝑇𝑋𝑠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BF47B7F-B438-4D62-B925-00F06AF8B7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3780" y="4151133"/>
                  <a:ext cx="1125060" cy="7860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2FA4FC0-5757-458B-B8B0-80EFFCFA0B4A}"/>
                </a:ext>
              </a:extLst>
            </p:cNvPr>
            <p:cNvSpPr/>
            <p:nvPr/>
          </p:nvSpPr>
          <p:spPr>
            <a:xfrm>
              <a:off x="7783780" y="3643471"/>
              <a:ext cx="1125060" cy="50766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c0e1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243D0D-3CFF-4816-A074-9DCA3CFFBBF4}"/>
              </a:ext>
            </a:extLst>
          </p:cNvPr>
          <p:cNvGrpSpPr/>
          <p:nvPr/>
        </p:nvGrpSpPr>
        <p:grpSpPr>
          <a:xfrm>
            <a:off x="2066103" y="4083328"/>
            <a:ext cx="703916" cy="1293666"/>
            <a:chOff x="7783780" y="3643471"/>
            <a:chExt cx="1125060" cy="12936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0178347-F672-4B5D-B0E2-75709E25307F}"/>
                    </a:ext>
                  </a:extLst>
                </p:cNvPr>
                <p:cNvSpPr/>
                <p:nvPr/>
              </p:nvSpPr>
              <p:spPr>
                <a:xfrm>
                  <a:off x="7783780" y="4151133"/>
                  <a:ext cx="1125060" cy="786004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𝑇𝑋𝑠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D6C5FA45-19B6-4DF9-960F-E0B9E85198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3780" y="4151133"/>
                  <a:ext cx="1125060" cy="7860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AE68808-099D-4340-B65D-09A260F5EE6C}"/>
                </a:ext>
              </a:extLst>
            </p:cNvPr>
            <p:cNvSpPr/>
            <p:nvPr/>
          </p:nvSpPr>
          <p:spPr>
            <a:xfrm>
              <a:off x="7783780" y="3643471"/>
              <a:ext cx="1125060" cy="50766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dz7h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6EB5220-1477-47F9-8551-6F4BB85F0784}"/>
              </a:ext>
            </a:extLst>
          </p:cNvPr>
          <p:cNvSpPr txBox="1"/>
          <p:nvPr/>
        </p:nvSpPr>
        <p:spPr>
          <a:xfrm>
            <a:off x="2757585" y="2816635"/>
            <a:ext cx="2246872" cy="427425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pseudoblocks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BB8EF58-6117-40B7-ACD3-6D7A3E9FE5D0}"/>
              </a:ext>
            </a:extLst>
          </p:cNvPr>
          <p:cNvGrpSpPr/>
          <p:nvPr/>
        </p:nvGrpSpPr>
        <p:grpSpPr>
          <a:xfrm>
            <a:off x="5921283" y="3687847"/>
            <a:ext cx="2468417" cy="1294862"/>
            <a:chOff x="5921283" y="3687847"/>
            <a:chExt cx="2468417" cy="12948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2778D6-2CB2-491D-9AC8-45374253A889}"/>
                </a:ext>
              </a:extLst>
            </p:cNvPr>
            <p:cNvSpPr txBox="1"/>
            <p:nvPr/>
          </p:nvSpPr>
          <p:spPr>
            <a:xfrm>
              <a:off x="6142828" y="4488278"/>
              <a:ext cx="2246872" cy="494431"/>
            </a:xfrm>
            <a:prstGeom prst="rect">
              <a:avLst/>
            </a:prstGeom>
            <a:noFill/>
          </p:spPr>
          <p:txBody>
            <a:bodyPr wrap="square" l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meta-block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B893B4C-8DAB-43B8-A720-036E4C966832}"/>
                </a:ext>
              </a:extLst>
            </p:cNvPr>
            <p:cNvGrpSpPr/>
            <p:nvPr/>
          </p:nvGrpSpPr>
          <p:grpSpPr>
            <a:xfrm>
              <a:off x="5921283" y="3687847"/>
              <a:ext cx="578118" cy="764047"/>
              <a:chOff x="7783778" y="3643471"/>
              <a:chExt cx="2085118" cy="5676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5AEFB3F1-C151-426B-9E7F-709E8B21B1BB}"/>
                      </a:ext>
                    </a:extLst>
                  </p:cNvPr>
                  <p:cNvSpPr/>
                  <p:nvPr/>
                </p:nvSpPr>
                <p:spPr>
                  <a:xfrm>
                    <a:off x="7783778" y="3964468"/>
                    <a:ext cx="2085116" cy="246607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5AEFB3F1-C151-426B-9E7F-709E8B21B1B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83778" y="3964468"/>
                    <a:ext cx="2085116" cy="24660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0526"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FF1C3D3-AC4E-443A-B128-BAD153958F6F}"/>
                  </a:ext>
                </a:extLst>
              </p:cNvPr>
              <p:cNvSpPr/>
              <p:nvPr/>
            </p:nvSpPr>
            <p:spPr>
              <a:xfrm>
                <a:off x="7783780" y="3643471"/>
                <a:ext cx="2085116" cy="320997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…, </a:t>
                </a:r>
                <a:r>
                  <a:rPr lang="en-US" sz="16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sol</a:t>
                </a:r>
                <a:endPara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4BCDFA-CAF5-4BA9-87D2-56BFA369550D}"/>
              </a:ext>
            </a:extLst>
          </p:cNvPr>
          <p:cNvGrpSpPr/>
          <p:nvPr/>
        </p:nvGrpSpPr>
        <p:grpSpPr>
          <a:xfrm>
            <a:off x="5562040" y="2810568"/>
            <a:ext cx="1711366" cy="1059218"/>
            <a:chOff x="5562040" y="2810568"/>
            <a:chExt cx="1711366" cy="1059218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C9E38A5-13B3-4808-B360-2E14E0EC19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85636" y="3197361"/>
              <a:ext cx="0" cy="6724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6D46C4A-849F-4249-B48D-E26FDB386333}"/>
                </a:ext>
              </a:extLst>
            </p:cNvPr>
            <p:cNvSpPr txBox="1"/>
            <p:nvPr/>
          </p:nvSpPr>
          <p:spPr>
            <a:xfrm>
              <a:off x="5562040" y="2810568"/>
              <a:ext cx="1711366" cy="427425"/>
            </a:xfrm>
            <a:prstGeom prst="rect">
              <a:avLst/>
            </a:prstGeom>
            <a:noFill/>
          </p:spPr>
          <p:txBody>
            <a:bodyPr wrap="none" l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puzzle solution</a:t>
              </a:r>
            </a:p>
          </p:txBody>
        </p:sp>
      </p:grpSp>
      <p:sp>
        <p:nvSpPr>
          <p:cNvPr id="52" name="Dodecagon 51">
            <a:extLst>
              <a:ext uri="{FF2B5EF4-FFF2-40B4-BE49-F238E27FC236}">
                <a16:creationId xmlns:a16="http://schemas.microsoft.com/office/drawing/2014/main" id="{6BAD781A-1B0C-4852-BA8D-13566790B2BD}"/>
              </a:ext>
            </a:extLst>
          </p:cNvPr>
          <p:cNvSpPr/>
          <p:nvPr/>
        </p:nvSpPr>
        <p:spPr>
          <a:xfrm>
            <a:off x="3901136" y="3256483"/>
            <a:ext cx="1513907" cy="1513907"/>
          </a:xfrm>
          <a:prstGeom prst="dodecag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block producer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49C917C-98E2-487D-A26D-D03B53DD115F}"/>
              </a:ext>
            </a:extLst>
          </p:cNvPr>
          <p:cNvCxnSpPr>
            <a:cxnSpLocks/>
          </p:cNvCxnSpPr>
          <p:nvPr/>
        </p:nvCxnSpPr>
        <p:spPr>
          <a:xfrm>
            <a:off x="6679687" y="3994828"/>
            <a:ext cx="5781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10ED8E4-66AB-457E-AF5B-192822B2405C}"/>
              </a:ext>
            </a:extLst>
          </p:cNvPr>
          <p:cNvSpPr txBox="1"/>
          <p:nvPr/>
        </p:nvSpPr>
        <p:spPr>
          <a:xfrm>
            <a:off x="9426350" y="3787066"/>
            <a:ext cx="1168653" cy="439287"/>
          </a:xfrm>
          <a:prstGeom prst="rect">
            <a:avLst/>
          </a:prstGeom>
          <a:noFill/>
        </p:spPr>
        <p:txBody>
          <a:bodyPr wrap="none" l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Verify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sol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3586E8-EE17-464F-AE7C-292C1E5DF1F0}"/>
              </a:ext>
            </a:extLst>
          </p:cNvPr>
          <p:cNvGrpSpPr/>
          <p:nvPr/>
        </p:nvGrpSpPr>
        <p:grpSpPr>
          <a:xfrm>
            <a:off x="9802949" y="1432897"/>
            <a:ext cx="2254525" cy="2470997"/>
            <a:chOff x="9802949" y="1432897"/>
            <a:chExt cx="2254525" cy="2470997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76B6F9E-26E1-4A77-A45C-B65629617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02949" y="3517459"/>
              <a:ext cx="401330" cy="38643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ECB7EDC-2D3A-46D3-A9A5-21ED281814D6}"/>
                </a:ext>
              </a:extLst>
            </p:cNvPr>
            <p:cNvSpPr txBox="1"/>
            <p:nvPr/>
          </p:nvSpPr>
          <p:spPr>
            <a:xfrm>
              <a:off x="9851026" y="3058786"/>
              <a:ext cx="979692" cy="427425"/>
            </a:xfrm>
            <a:prstGeom prst="rect">
              <a:avLst/>
            </a:prstGeom>
            <a:noFill/>
          </p:spPr>
          <p:txBody>
            <a:bodyPr wrap="none" l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Forward</a:t>
              </a:r>
            </a:p>
          </p:txBody>
        </p:sp>
        <p:sp>
          <p:nvSpPr>
            <p:cNvPr id="60" name="Dodecagon 59">
              <a:extLst>
                <a:ext uri="{FF2B5EF4-FFF2-40B4-BE49-F238E27FC236}">
                  <a16:creationId xmlns:a16="http://schemas.microsoft.com/office/drawing/2014/main" id="{C094829E-907F-4272-B88F-8561BE729F4A}"/>
                </a:ext>
              </a:extLst>
            </p:cNvPr>
            <p:cNvSpPr/>
            <p:nvPr/>
          </p:nvSpPr>
          <p:spPr>
            <a:xfrm>
              <a:off x="10543567" y="1432897"/>
              <a:ext cx="1513907" cy="1513907"/>
            </a:xfrm>
            <a:prstGeom prst="dodec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miner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E29AB836-180A-490E-A14F-6BDD1E5EBD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43334" y="2816635"/>
              <a:ext cx="401330" cy="38643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A924CC-F1A1-4A60-A19B-4A09DA30CA54}"/>
              </a:ext>
            </a:extLst>
          </p:cNvPr>
          <p:cNvCxnSpPr>
            <a:cxnSpLocks/>
          </p:cNvCxnSpPr>
          <p:nvPr/>
        </p:nvCxnSpPr>
        <p:spPr>
          <a:xfrm>
            <a:off x="9798444" y="4226834"/>
            <a:ext cx="4505" cy="6986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C8879A75-AD0C-4914-B94D-E6E6B8782195}"/>
              </a:ext>
            </a:extLst>
          </p:cNvPr>
          <p:cNvGrpSpPr/>
          <p:nvPr/>
        </p:nvGrpSpPr>
        <p:grpSpPr>
          <a:xfrm>
            <a:off x="4490113" y="4354415"/>
            <a:ext cx="4138254" cy="2368078"/>
            <a:chOff x="4490113" y="4354415"/>
            <a:chExt cx="4138254" cy="2368078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FA754E1-5553-4A81-B019-36907B0D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4354415"/>
              <a:ext cx="0" cy="8919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7ADA042-09AD-4D38-ADEA-0795E6A5CEAC}"/>
                    </a:ext>
                  </a:extLst>
                </p:cNvPr>
                <p:cNvSpPr txBox="1"/>
                <p:nvPr/>
              </p:nvSpPr>
              <p:spPr>
                <a:xfrm>
                  <a:off x="4490113" y="5055479"/>
                  <a:ext cx="4138254" cy="933269"/>
                </a:xfrm>
                <a:prstGeom prst="rect">
                  <a:avLst/>
                </a:prstGeom>
                <a:noFill/>
              </p:spPr>
              <p:txBody>
                <a:bodyPr wrap="square" lIns="0" rtlCol="0" anchor="t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Segoe UI Light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Segoe UI Light" panose="020B0502040204020203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Segoe UI Light" panose="020B0502040204020203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Light" panose="020B0502040204020203" pitchFamily="34" charset="0"/>
                        </a:rPr>
                        <m:t>=</m:t>
                      </m:r>
                    </m:oMath>
                  </a14:m>
                  <a:r>
                    <a:rPr lang="en-US" sz="1600" b="1" i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a2fe|c0e1|dz7h|…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sz="2400" b="1" dirty="0">
                      <a:solidFill>
                        <a:schemeClr val="accent2"/>
                      </a:solidFill>
                      <a:latin typeface="+mj-lt"/>
                      <a:cs typeface="Courier New" panose="02070309020205020404" pitchFamily="49" charset="0"/>
                    </a:rPr>
                    <a:t>Ordered list of </a:t>
                  </a:r>
                  <a:r>
                    <a:rPr lang="en-US" sz="2400" b="1" dirty="0" err="1">
                      <a:solidFill>
                        <a:schemeClr val="accent2"/>
                      </a:solidFill>
                      <a:latin typeface="+mj-lt"/>
                      <a:cs typeface="Courier New" panose="02070309020205020404" pitchFamily="49" charset="0"/>
                    </a:rPr>
                    <a:t>pseudoblock</a:t>
                  </a:r>
                  <a:r>
                    <a:rPr lang="en-US" sz="2400" b="1" dirty="0">
                      <a:solidFill>
                        <a:schemeClr val="accent2"/>
                      </a:solidFill>
                      <a:latin typeface="+mj-lt"/>
                      <a:cs typeface="Courier New" panose="02070309020205020404" pitchFamily="49" charset="0"/>
                    </a:rPr>
                    <a:t> ids</a:t>
                  </a:r>
                  <a:endParaRPr lang="en-US" sz="3200" b="1" dirty="0">
                    <a:solidFill>
                      <a:schemeClr val="accent2"/>
                    </a:solidFill>
                    <a:latin typeface="+mj-lt"/>
                    <a:cs typeface="Courier New" panose="02070309020205020404" pitchFamily="49" charset="0"/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07ADA042-09AD-4D38-ADEA-0795E6A5CE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0113" y="5055479"/>
                  <a:ext cx="4138254" cy="93326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572" r="-737" b="-10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3C2E9D3-2B44-4140-B45A-7D92669C5C3E}"/>
                </a:ext>
              </a:extLst>
            </p:cNvPr>
            <p:cNvSpPr txBox="1"/>
            <p:nvPr/>
          </p:nvSpPr>
          <p:spPr>
            <a:xfrm>
              <a:off x="5245136" y="6295068"/>
              <a:ext cx="2275623" cy="427425"/>
            </a:xfrm>
            <a:prstGeom prst="rect">
              <a:avLst/>
            </a:prstGeom>
            <a:noFill/>
          </p:spPr>
          <p:txBody>
            <a:bodyPr wrap="none" l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b="1" dirty="0">
                  <a:solidFill>
                    <a:srgbClr val="00B05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Lightweight: ~3-4KB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C82C403-76AD-4EA6-9735-55436411BD85}"/>
              </a:ext>
            </a:extLst>
          </p:cNvPr>
          <p:cNvGrpSpPr/>
          <p:nvPr/>
        </p:nvGrpSpPr>
        <p:grpSpPr>
          <a:xfrm rot="5400000">
            <a:off x="7747198" y="2133445"/>
            <a:ext cx="1108948" cy="1226765"/>
            <a:chOff x="7450450" y="2001606"/>
            <a:chExt cx="1108948" cy="1226765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C2804A8-8844-4818-8B73-007E923D09E5}"/>
                </a:ext>
              </a:extLst>
            </p:cNvPr>
            <p:cNvCxnSpPr>
              <a:cxnSpLocks/>
            </p:cNvCxnSpPr>
            <p:nvPr/>
          </p:nvCxnSpPr>
          <p:spPr>
            <a:xfrm>
              <a:off x="7708218" y="2001606"/>
              <a:ext cx="8511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9CCF1EC-1D56-46AC-A464-6A7DC15652F1}"/>
                </a:ext>
              </a:extLst>
            </p:cNvPr>
            <p:cNvCxnSpPr>
              <a:cxnSpLocks/>
            </p:cNvCxnSpPr>
            <p:nvPr/>
          </p:nvCxnSpPr>
          <p:spPr>
            <a:xfrm>
              <a:off x="7570594" y="2176208"/>
              <a:ext cx="8511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14757CA-F905-498B-AA49-AA76F6A487B7}"/>
                </a:ext>
              </a:extLst>
            </p:cNvPr>
            <p:cNvCxnSpPr>
              <a:cxnSpLocks/>
            </p:cNvCxnSpPr>
            <p:nvPr/>
          </p:nvCxnSpPr>
          <p:spPr>
            <a:xfrm>
              <a:off x="7462600" y="2425498"/>
              <a:ext cx="8511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88945FB-0082-4B2F-9649-F0CBF96ECBC4}"/>
                </a:ext>
              </a:extLst>
            </p:cNvPr>
            <p:cNvCxnSpPr>
              <a:cxnSpLocks/>
            </p:cNvCxnSpPr>
            <p:nvPr/>
          </p:nvCxnSpPr>
          <p:spPr>
            <a:xfrm>
              <a:off x="7450450" y="2620911"/>
              <a:ext cx="8511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E178DDA0-FEAD-4D5C-8AD4-583721873D91}"/>
                </a:ext>
              </a:extLst>
            </p:cNvPr>
            <p:cNvCxnSpPr>
              <a:cxnSpLocks/>
            </p:cNvCxnSpPr>
            <p:nvPr/>
          </p:nvCxnSpPr>
          <p:spPr>
            <a:xfrm>
              <a:off x="7493767" y="2832737"/>
              <a:ext cx="8511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EB7BC403-E6B9-4183-BA5C-CFD4D92A401C}"/>
                </a:ext>
              </a:extLst>
            </p:cNvPr>
            <p:cNvCxnSpPr>
              <a:cxnSpLocks/>
            </p:cNvCxnSpPr>
            <p:nvPr/>
          </p:nvCxnSpPr>
          <p:spPr>
            <a:xfrm>
              <a:off x="7570594" y="3057804"/>
              <a:ext cx="8511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048D607-A7EC-4B15-AEDA-42240F5D80B1}"/>
                </a:ext>
              </a:extLst>
            </p:cNvPr>
            <p:cNvCxnSpPr>
              <a:cxnSpLocks/>
            </p:cNvCxnSpPr>
            <p:nvPr/>
          </p:nvCxnSpPr>
          <p:spPr>
            <a:xfrm>
              <a:off x="7708218" y="3228371"/>
              <a:ext cx="8511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CBFC57E6-3C9C-41EE-A017-6ABA70F786A2}"/>
              </a:ext>
            </a:extLst>
          </p:cNvPr>
          <p:cNvSpPr txBox="1"/>
          <p:nvPr/>
        </p:nvSpPr>
        <p:spPr>
          <a:xfrm>
            <a:off x="7629200" y="1775269"/>
            <a:ext cx="2246872" cy="427425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pseudoblocks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B424D10-C767-44E9-A5DA-190648EFE5F5}"/>
              </a:ext>
            </a:extLst>
          </p:cNvPr>
          <p:cNvCxnSpPr>
            <a:cxnSpLocks/>
          </p:cNvCxnSpPr>
          <p:nvPr/>
        </p:nvCxnSpPr>
        <p:spPr>
          <a:xfrm flipV="1">
            <a:off x="9137291" y="3994828"/>
            <a:ext cx="289059" cy="14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F6BA8A1-AC9A-49DA-BBB9-65DCA675B3E1}"/>
                  </a:ext>
                </a:extLst>
              </p:cNvPr>
              <p:cNvSpPr txBox="1"/>
              <p:nvPr/>
            </p:nvSpPr>
            <p:spPr>
              <a:xfrm>
                <a:off x="8963411" y="4906342"/>
                <a:ext cx="2652329" cy="1671933"/>
              </a:xfrm>
              <a:prstGeom prst="rect">
                <a:avLst/>
              </a:prstGeom>
              <a:noFill/>
            </p:spPr>
            <p:txBody>
              <a:bodyPr wrap="none" lIns="0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Linearize</a:t>
                </a: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en-US" sz="20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pseudoblocks</a:t>
                </a: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b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(</a:t>
                </a:r>
                <a:r>
                  <a:rPr lang="en-US" sz="20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full) block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            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+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Validate</a:t>
                </a: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the (full) block</a:t>
                </a:r>
                <a:endParaRPr lang="en-US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6BA8A1-AC9A-49DA-BBB9-65DCA675B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411" y="4906342"/>
                <a:ext cx="2652329" cy="1671933"/>
              </a:xfrm>
              <a:prstGeom prst="rect">
                <a:avLst/>
              </a:prstGeom>
              <a:blipFill rotWithShape="0">
                <a:blip r:embed="rId7"/>
                <a:stretch>
                  <a:fillRect l="-5747" t="-365" b="-4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4" grpId="0"/>
      <p:bldP spid="7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540AC9-6D26-42C7-AFC3-ED16BDE09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7" y="660400"/>
            <a:ext cx="10512425" cy="701731"/>
          </a:xfrm>
        </p:spPr>
        <p:txBody>
          <a:bodyPr/>
          <a:lstStyle/>
          <a:p>
            <a:r>
              <a:rPr lang="en-US" dirty="0"/>
              <a:t>Layer-0 (network)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AF653-4692-4D71-A19B-F65A6E2323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9787" y="1550202"/>
                <a:ext cx="11086323" cy="4817015"/>
              </a:xfrm>
            </p:spPr>
            <p:txBody>
              <a:bodyPr/>
              <a:lstStyle/>
              <a:p>
                <a:r>
                  <a:rPr lang="en-US" dirty="0"/>
                  <a:t>Throughput:  </a:t>
                </a:r>
              </a:p>
              <a:p>
                <a:pPr lvl="1"/>
                <a:r>
                  <a:rPr lang="en-US" dirty="0"/>
                  <a:t>Optimize packet size (old networking lesson):</a:t>
                </a:r>
              </a:p>
              <a:p>
                <a:pPr lvl="2"/>
                <a:r>
                  <a:rPr lang="en-US" dirty="0"/>
                  <a:t>Small (64KB </a:t>
                </a:r>
                <a:r>
                  <a:rPr lang="en-US" dirty="0" err="1"/>
                  <a:t>pseudoblocks</a:t>
                </a:r>
                <a:r>
                  <a:rPr lang="en-US" dirty="0"/>
                  <a:t> vs. 2MB blocks) and more regular for better transmission</a:t>
                </a:r>
              </a:p>
              <a:p>
                <a:pPr lvl="2"/>
                <a:r>
                  <a:rPr lang="en-US" dirty="0"/>
                  <a:t>But not too small (i.e. batching </a:t>
                </a:r>
                <a:r>
                  <a:rPr lang="en-US" dirty="0" err="1"/>
                  <a:t>txs</a:t>
                </a:r>
                <a:r>
                  <a:rPr lang="en-US" dirty="0"/>
                  <a:t>) compared to overhead and header</a:t>
                </a:r>
              </a:p>
              <a:p>
                <a:pPr lvl="1"/>
                <a:r>
                  <a:rPr lang="en-US" b="1" dirty="0">
                    <a:solidFill>
                      <a:srgbClr val="0070C0"/>
                    </a:solidFill>
                  </a:rPr>
                  <a:t>Throughput-optimal propagation</a:t>
                </a:r>
                <a:r>
                  <a:rPr lang="en-US" b="1" dirty="0"/>
                  <a:t> </a:t>
                </a:r>
                <a:r>
                  <a:rPr lang="en-US" b="1" dirty="0">
                    <a:solidFill>
                      <a:srgbClr val="0070C0"/>
                    </a:solidFill>
                  </a:rPr>
                  <a:t>(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ToP</a:t>
                </a:r>
                <a:r>
                  <a:rPr lang="en-US" b="1" dirty="0">
                    <a:solidFill>
                      <a:srgbClr val="0070C0"/>
                    </a:solidFill>
                  </a:rPr>
                  <a:t>)</a:t>
                </a:r>
                <a:r>
                  <a:rPr lang="en-US" dirty="0"/>
                  <a:t>: Every node is a “load balancer”</a:t>
                </a:r>
              </a:p>
              <a:p>
                <a:r>
                  <a:rPr lang="en-US" dirty="0"/>
                  <a:t>Latency: </a:t>
                </a:r>
              </a:p>
              <a:p>
                <a:pPr lvl="1"/>
                <a:r>
                  <a:rPr lang="en-US" dirty="0"/>
                  <a:t>Small meta-blocks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/>
                  <a:t>faster propagation</a:t>
                </a:r>
              </a:p>
              <a:p>
                <a:pPr lvl="1"/>
                <a:r>
                  <a:rPr lang="en-US" b="1" dirty="0">
                    <a:solidFill>
                      <a:srgbClr val="0070C0"/>
                    </a:solidFill>
                  </a:rPr>
                  <a:t>Latency-optimal propagation (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LoP</a:t>
                </a:r>
                <a:r>
                  <a:rPr lang="en-US" b="1" dirty="0">
                    <a:solidFill>
                      <a:srgbClr val="0070C0"/>
                    </a:solidFill>
                  </a:rPr>
                  <a:t>)</a:t>
                </a:r>
              </a:p>
              <a:p>
                <a:pPr lvl="2"/>
                <a:r>
                  <a:rPr lang="en-US" dirty="0"/>
                  <a:t>Unsolicited flooding (</a:t>
                </a:r>
                <a:r>
                  <a:rPr lang="en-US" dirty="0" err="1"/>
                  <a:t>USend</a:t>
                </a:r>
                <a:r>
                  <a:rPr lang="en-US" dirty="0"/>
                  <a:t>) of meta-block</a:t>
                </a:r>
              </a:p>
              <a:p>
                <a:pPr lvl="2"/>
                <a:r>
                  <a:rPr lang="en-US" dirty="0"/>
                  <a:t>Minimize verification (verify nonce but not </a:t>
                </a:r>
                <a:r>
                  <a:rPr lang="en-US" dirty="0" err="1"/>
                  <a:t>txs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Intentional packing delay: data synchronization</a:t>
                </a:r>
              </a:p>
              <a:p>
                <a:r>
                  <a:rPr lang="en-US" dirty="0"/>
                  <a:t>Security: </a:t>
                </a:r>
              </a:p>
              <a:p>
                <a:pPr lvl="1"/>
                <a:r>
                  <a:rPr lang="en-US" dirty="0"/>
                  <a:t>Same persistence and liveness as the underlying blockchain</a:t>
                </a:r>
              </a:p>
              <a:p>
                <a:pPr lvl="1"/>
                <a:r>
                  <a:rPr lang="en-US" dirty="0"/>
                  <a:t>Secure even when all packers are malicious</a:t>
                </a:r>
              </a:p>
              <a:p>
                <a:pPr lvl="2"/>
                <a:endParaRPr lang="en-US" dirty="0"/>
              </a:p>
              <a:p>
                <a:endParaRPr lang="en-US" dirty="0"/>
              </a:p>
              <a:p>
                <a:endParaRPr lang="en-US" sz="1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AF653-4692-4D71-A19B-F65A6E2323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787" y="1550202"/>
                <a:ext cx="11086323" cy="4817015"/>
              </a:xfrm>
              <a:blipFill>
                <a:blip r:embed="rId3"/>
                <a:stretch>
                  <a:fillRect l="-990" t="-2025" b="-18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242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2C6524-852B-4637-A27E-2ADF1EBDC6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7" y="660400"/>
            <a:ext cx="9199837" cy="701731"/>
          </a:xfrm>
        </p:spPr>
        <p:txBody>
          <a:bodyPr/>
          <a:lstStyle/>
          <a:p>
            <a:r>
              <a:rPr lang="en-US" dirty="0"/>
              <a:t>Network theoretical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95B826-397F-49BE-A800-FC3CFA3456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Peer-to-peer (P2P) network model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nodes,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links</a:t>
                </a:r>
              </a:p>
              <a:p>
                <a:pPr lvl="1"/>
                <a:r>
                  <a:rPr lang="en-US" dirty="0"/>
                  <a:t>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upload bandwidth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Download speed is sufficiently high</a:t>
                </a:r>
              </a:p>
              <a:p>
                <a:pPr lvl="1"/>
                <a:r>
                  <a:rPr lang="en-US" dirty="0"/>
                  <a:t>Latency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between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Theoretical limits on throughput</a:t>
                </a:r>
              </a:p>
              <a:p>
                <a:pPr lvl="1"/>
                <a:r>
                  <a:rPr lang="en-US" dirty="0"/>
                  <a:t>View </a:t>
                </a:r>
                <a:r>
                  <a:rPr lang="en-US" i="1" dirty="0"/>
                  <a:t>blockchain as a P2P data-synchronization network</a:t>
                </a:r>
              </a:p>
              <a:p>
                <a:pPr lvl="2"/>
                <a:r>
                  <a:rPr lang="en-US" dirty="0"/>
                  <a:t>Block producer(s) = Data source(s)</a:t>
                </a:r>
              </a:p>
              <a:p>
                <a:pPr lvl="2"/>
                <a:r>
                  <a:rPr lang="en-US" dirty="0"/>
                  <a:t>Throughput = Amount of synchronized data</a:t>
                </a:r>
              </a:p>
              <a:p>
                <a:pPr lvl="1"/>
                <a:r>
                  <a:rPr lang="en-US" dirty="0"/>
                  <a:t>[Kumar-Ross ‘06]:       </a:t>
                </a:r>
                <a:r>
                  <a:rPr lang="en-US" b="1" dirty="0"/>
                  <a:t>Throughput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𝑻𝑳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𝑲𝑹</m:t>
                        </m:r>
                      </m:sub>
                    </m:sSub>
                  </m:oMath>
                </a14:m>
                <a:r>
                  <a:rPr lang="en-US" b="1" dirty="0"/>
                  <a:t> = 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𝒂𝒗𝒈</m:t>
                        </m:r>
                      </m:sub>
                    </m:sSub>
                    <m:r>
                      <a:rPr lang="en-US" b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:</a:t>
                </a:r>
                <a:r>
                  <a:rPr lang="en-US" i="1" dirty="0">
                    <a:latin typeface="Cambria Math" panose="02040503050406030204" pitchFamily="18" charset="0"/>
                  </a:rPr>
                  <a:t> 	</a:t>
                </a:r>
                <a:r>
                  <a:rPr lang="en-US" dirty="0">
                    <a:latin typeface="Cambria Math" panose="02040503050406030204" pitchFamily="18" charset="0"/>
                  </a:rPr>
                  <a:t>Total upload bandwidth of source node(s)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95B826-397F-49BE-A800-FC3CFA3456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90" t="-2152" b="-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9D809D1A-05B3-4B7D-B72D-412978140FE1}"/>
              </a:ext>
            </a:extLst>
          </p:cNvPr>
          <p:cNvGrpSpPr/>
          <p:nvPr/>
        </p:nvGrpSpPr>
        <p:grpSpPr>
          <a:xfrm>
            <a:off x="8537698" y="1683667"/>
            <a:ext cx="3274436" cy="2259987"/>
            <a:chOff x="8537698" y="1683667"/>
            <a:chExt cx="3274436" cy="22599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5426B55-DBA9-4CC4-90A8-52BC288B44B8}"/>
                    </a:ext>
                  </a:extLst>
                </p:cNvPr>
                <p:cNvSpPr txBox="1"/>
                <p:nvPr/>
              </p:nvSpPr>
              <p:spPr>
                <a:xfrm>
                  <a:off x="10165287" y="1683667"/>
                  <a:ext cx="406329" cy="461665"/>
                </a:xfrm>
                <a:prstGeom prst="rect">
                  <a:avLst/>
                </a:prstGeom>
                <a:noFill/>
              </p:spPr>
              <p:txBody>
                <a:bodyPr wrap="none" lIns="0" rtlCol="0" anchor="t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5426B55-DBA9-4CC4-90A8-52BC288B44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5287" y="1683667"/>
                  <a:ext cx="406329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F2B8AC5-0F98-4F5E-8582-C25AAFE65A53}"/>
                </a:ext>
              </a:extLst>
            </p:cNvPr>
            <p:cNvGrpSpPr/>
            <p:nvPr/>
          </p:nvGrpSpPr>
          <p:grpSpPr>
            <a:xfrm>
              <a:off x="8537698" y="1964451"/>
              <a:ext cx="3274436" cy="1979203"/>
              <a:chOff x="8537698" y="1964451"/>
              <a:chExt cx="3274436" cy="1979203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F0EFF3AE-40D3-464B-9FAE-4AE9C1263A8C}"/>
                  </a:ext>
                </a:extLst>
              </p:cNvPr>
              <p:cNvGrpSpPr/>
              <p:nvPr/>
            </p:nvGrpSpPr>
            <p:grpSpPr>
              <a:xfrm>
                <a:off x="8537698" y="1964451"/>
                <a:ext cx="3231147" cy="1979203"/>
                <a:chOff x="8527650" y="1449797"/>
                <a:chExt cx="3231147" cy="197920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Oval 4">
                      <a:extLst>
                        <a:ext uri="{FF2B5EF4-FFF2-40B4-BE49-F238E27FC236}">
                          <a16:creationId xmlns:a16="http://schemas.microsoft.com/office/drawing/2014/main" id="{4943D7F6-D262-4D4D-AC2E-9EEAB75D8C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89120" y="1606062"/>
                      <a:ext cx="406584" cy="406583"/>
                    </a:xfrm>
                    <a:prstGeom prst="ellipse">
                      <a:avLst/>
                    </a:prstGeom>
                    <a:ln/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" name="Oval 4">
                      <a:extLst>
                        <a:ext uri="{FF2B5EF4-FFF2-40B4-BE49-F238E27FC236}">
                          <a16:creationId xmlns:a16="http://schemas.microsoft.com/office/drawing/2014/main" id="{4943D7F6-D262-4D4D-AC2E-9EEAB75D8C6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089120" y="1606062"/>
                      <a:ext cx="406584" cy="406583"/>
                    </a:xfrm>
                    <a:prstGeom prst="ellipse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Oval 5">
                      <a:extLst>
                        <a:ext uri="{FF2B5EF4-FFF2-40B4-BE49-F238E27FC236}">
                          <a16:creationId xmlns:a16="http://schemas.microsoft.com/office/drawing/2014/main" id="{099E6A36-9AFD-44A3-BBA1-F61B775A6A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52213" y="2012645"/>
                      <a:ext cx="406584" cy="406583"/>
                    </a:xfrm>
                    <a:prstGeom prst="ellipse">
                      <a:avLst/>
                    </a:prstGeom>
                    <a:ln/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" name="Oval 5">
                      <a:extLst>
                        <a:ext uri="{FF2B5EF4-FFF2-40B4-BE49-F238E27FC236}">
                          <a16:creationId xmlns:a16="http://schemas.microsoft.com/office/drawing/2014/main" id="{099E6A36-9AFD-44A3-BBA1-F61B775A6AC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352213" y="2012645"/>
                      <a:ext cx="406584" cy="406583"/>
                    </a:xfrm>
                    <a:prstGeom prst="ellipse">
                      <a:avLst/>
                    </a:prstGeom>
                    <a:blipFill>
                      <a:blip r:embed="rId9"/>
                      <a:stretch>
                        <a:fillRect b="-8824"/>
                      </a:stretch>
                    </a:blipFill>
                    <a:ln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094AFAC6-F04A-43D9-A3C3-B7AB88960298}"/>
                    </a:ext>
                  </a:extLst>
                </p:cNvPr>
                <p:cNvSpPr/>
                <p:nvPr/>
              </p:nvSpPr>
              <p:spPr>
                <a:xfrm>
                  <a:off x="8622735" y="1449797"/>
                  <a:ext cx="406584" cy="406583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ECE88D1-E5A0-4E58-8952-2DFA3AFF15C7}"/>
                    </a:ext>
                  </a:extLst>
                </p:cNvPr>
                <p:cNvSpPr/>
                <p:nvPr/>
              </p:nvSpPr>
              <p:spPr>
                <a:xfrm>
                  <a:off x="10387977" y="2460048"/>
                  <a:ext cx="406584" cy="406583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Oval 12">
                      <a:extLst>
                        <a:ext uri="{FF2B5EF4-FFF2-40B4-BE49-F238E27FC236}">
                          <a16:creationId xmlns:a16="http://schemas.microsoft.com/office/drawing/2014/main" id="{D8965379-7027-48AE-A681-EF84ACCC9C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77720" y="2215936"/>
                      <a:ext cx="406584" cy="406583"/>
                    </a:xfrm>
                    <a:prstGeom prst="ellipse">
                      <a:avLst/>
                    </a:prstGeom>
                    <a:ln/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" name="Oval 12">
                      <a:extLst>
                        <a:ext uri="{FF2B5EF4-FFF2-40B4-BE49-F238E27FC236}">
                          <a16:creationId xmlns:a16="http://schemas.microsoft.com/office/drawing/2014/main" id="{D8965379-7027-48AE-A681-EF84ACCC9C0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77720" y="2215936"/>
                      <a:ext cx="406584" cy="406583"/>
                    </a:xfrm>
                    <a:prstGeom prst="ellipse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F5A5B76A-4488-46DA-9ADB-F25BA3738A27}"/>
                    </a:ext>
                  </a:extLst>
                </p:cNvPr>
                <p:cNvSpPr/>
                <p:nvPr/>
              </p:nvSpPr>
              <p:spPr>
                <a:xfrm>
                  <a:off x="8527650" y="2866631"/>
                  <a:ext cx="406584" cy="406583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1F894C5D-4705-46AA-891B-8730476BC1C4}"/>
                    </a:ext>
                  </a:extLst>
                </p:cNvPr>
                <p:cNvSpPr/>
                <p:nvPr/>
              </p:nvSpPr>
              <p:spPr>
                <a:xfrm>
                  <a:off x="9682536" y="3022417"/>
                  <a:ext cx="406584" cy="406583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A8EC36FA-5FB2-4F31-A40F-49024BD29794}"/>
                    </a:ext>
                  </a:extLst>
                </p:cNvPr>
                <p:cNvCxnSpPr>
                  <a:cxnSpLocks/>
                  <a:stCxn id="7" idx="5"/>
                  <a:endCxn id="13" idx="1"/>
                </p:cNvCxnSpPr>
                <p:nvPr/>
              </p:nvCxnSpPr>
              <p:spPr>
                <a:xfrm>
                  <a:off x="8969776" y="1796837"/>
                  <a:ext cx="267487" cy="47864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E7901A41-1867-425C-BD99-A81AD5296DF1}"/>
                    </a:ext>
                  </a:extLst>
                </p:cNvPr>
                <p:cNvCxnSpPr>
                  <a:cxnSpLocks/>
                  <a:stCxn id="5" idx="3"/>
                  <a:endCxn id="13" idx="7"/>
                </p:cNvCxnSpPr>
                <p:nvPr/>
              </p:nvCxnSpPr>
              <p:spPr>
                <a:xfrm flipH="1">
                  <a:off x="9524761" y="1953102"/>
                  <a:ext cx="623902" cy="32237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1055CC15-C1FC-4177-9CE5-21B14FAB728C}"/>
                    </a:ext>
                  </a:extLst>
                </p:cNvPr>
                <p:cNvCxnSpPr>
                  <a:cxnSpLocks/>
                  <a:stCxn id="17" idx="1"/>
                  <a:endCxn id="13" idx="5"/>
                </p:cNvCxnSpPr>
                <p:nvPr/>
              </p:nvCxnSpPr>
              <p:spPr>
                <a:xfrm flipH="1" flipV="1">
                  <a:off x="9524761" y="2562976"/>
                  <a:ext cx="217318" cy="51898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E2E2FAC8-8C3B-4966-B8E6-EC2AB899B2B0}"/>
                    </a:ext>
                  </a:extLst>
                </p:cNvPr>
                <p:cNvCxnSpPr>
                  <a:cxnSpLocks/>
                  <a:stCxn id="15" idx="7"/>
                  <a:endCxn id="13" idx="3"/>
                </p:cNvCxnSpPr>
                <p:nvPr/>
              </p:nvCxnSpPr>
              <p:spPr>
                <a:xfrm flipV="1">
                  <a:off x="8874691" y="2562976"/>
                  <a:ext cx="362572" cy="36319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E1764899-72A2-42B3-A6F7-4DE5CA837A2E}"/>
                    </a:ext>
                  </a:extLst>
                </p:cNvPr>
                <p:cNvCxnSpPr>
                  <a:cxnSpLocks/>
                  <a:stCxn id="15" idx="5"/>
                  <a:endCxn id="17" idx="2"/>
                </p:cNvCxnSpPr>
                <p:nvPr/>
              </p:nvCxnSpPr>
              <p:spPr>
                <a:xfrm>
                  <a:off x="8874691" y="3213671"/>
                  <a:ext cx="807845" cy="1203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2954ABCB-7585-42A9-A4F0-DC3CDB1BD848}"/>
                    </a:ext>
                  </a:extLst>
                </p:cNvPr>
                <p:cNvCxnSpPr>
                  <a:cxnSpLocks/>
                  <a:stCxn id="5" idx="6"/>
                  <a:endCxn id="6" idx="2"/>
                </p:cNvCxnSpPr>
                <p:nvPr/>
              </p:nvCxnSpPr>
              <p:spPr>
                <a:xfrm>
                  <a:off x="10495704" y="1809354"/>
                  <a:ext cx="856509" cy="40658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C6D87CA-79F9-4017-9FBE-6D32C2777177}"/>
                    </a:ext>
                  </a:extLst>
                </p:cNvPr>
                <p:cNvCxnSpPr>
                  <a:cxnSpLocks/>
                  <a:stCxn id="5" idx="5"/>
                  <a:endCxn id="8" idx="0"/>
                </p:cNvCxnSpPr>
                <p:nvPr/>
              </p:nvCxnSpPr>
              <p:spPr>
                <a:xfrm>
                  <a:off x="10436161" y="1953102"/>
                  <a:ext cx="155108" cy="50694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01E36FDD-7C09-4604-91AB-77D70C936F52}"/>
                    </a:ext>
                  </a:extLst>
                </p:cNvPr>
                <p:cNvCxnSpPr>
                  <a:cxnSpLocks/>
                  <a:stCxn id="8" idx="6"/>
                  <a:endCxn id="6" idx="3"/>
                </p:cNvCxnSpPr>
                <p:nvPr/>
              </p:nvCxnSpPr>
              <p:spPr>
                <a:xfrm flipV="1">
                  <a:off x="10794561" y="2359685"/>
                  <a:ext cx="617195" cy="30365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B79645C9-6D58-4C73-8160-90B4A8E7542D}"/>
                    </a:ext>
                  </a:extLst>
                </p:cNvPr>
                <p:cNvCxnSpPr>
                  <a:cxnSpLocks/>
                  <a:stCxn id="8" idx="3"/>
                  <a:endCxn id="17" idx="7"/>
                </p:cNvCxnSpPr>
                <p:nvPr/>
              </p:nvCxnSpPr>
              <p:spPr>
                <a:xfrm flipH="1">
                  <a:off x="10029577" y="2807088"/>
                  <a:ext cx="417943" cy="27487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E38D990E-CE13-43AA-AB1F-3F26AF805C70}"/>
                      </a:ext>
                    </a:extLst>
                  </p:cNvPr>
                  <p:cNvSpPr txBox="1"/>
                  <p:nvPr/>
                </p:nvSpPr>
                <p:spPr>
                  <a:xfrm>
                    <a:off x="11406190" y="2078363"/>
                    <a:ext cx="405944" cy="491288"/>
                  </a:xfrm>
                  <a:prstGeom prst="rect">
                    <a:avLst/>
                  </a:prstGeom>
                  <a:noFill/>
                </p:spPr>
                <p:txBody>
                  <a:bodyPr wrap="none" lIns="0" rtlCol="0" anchor="t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𝑗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E38D990E-CE13-43AA-AB1F-3F26AF805C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6190" y="2078363"/>
                    <a:ext cx="405944" cy="49128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393F7C75-0985-483C-982F-8D42BDE7E7CA}"/>
                      </a:ext>
                    </a:extLst>
                  </p:cNvPr>
                  <p:cNvSpPr txBox="1"/>
                  <p:nvPr/>
                </p:nvSpPr>
                <p:spPr>
                  <a:xfrm>
                    <a:off x="10852793" y="2118812"/>
                    <a:ext cx="415563" cy="491288"/>
                  </a:xfrm>
                  <a:prstGeom prst="rect">
                    <a:avLst/>
                  </a:prstGeom>
                  <a:noFill/>
                </p:spPr>
                <p:txBody>
                  <a:bodyPr wrap="none" lIns="0" rtlCol="0" anchor="t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𝑖𝑗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393F7C75-0985-483C-982F-8D42BDE7E7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52793" y="2118812"/>
                    <a:ext cx="415563" cy="49128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921158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A77876-C4B9-4B48-8173-A782FD698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8243922" cy="1439368"/>
          </a:xfrm>
        </p:spPr>
        <p:txBody>
          <a:bodyPr/>
          <a:lstStyle/>
          <a:p>
            <a:r>
              <a:rPr lang="en-US" dirty="0"/>
              <a:t>Network theoretical limits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37BB7C-1195-4286-8B9D-53E719C978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9835" y="1535147"/>
                <a:ext cx="11086323" cy="4817015"/>
              </a:xfrm>
            </p:spPr>
            <p:txBody>
              <a:bodyPr/>
              <a:lstStyle/>
              <a:p>
                <a:r>
                  <a:rPr lang="en-US" dirty="0"/>
                  <a:t>[Kumar-Ross ‘06]: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𝑻𝑳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𝑲𝑹</m:t>
                        </m:r>
                      </m:sub>
                    </m:sSub>
                  </m:oMath>
                </a14:m>
                <a:r>
                  <a:rPr lang="en-US" b="1" dirty="0"/>
                  <a:t> = 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𝒂𝒗𝒈</m:t>
                        </m:r>
                      </m:sub>
                    </m:sSub>
                    <m:r>
                      <a:rPr lang="en-US" b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Realizable in fully-connected </a:t>
                </a:r>
                <a:br>
                  <a:rPr lang="en-US" dirty="0"/>
                </a:br>
                <a:r>
                  <a:rPr lang="en-US" dirty="0"/>
                  <a:t>network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links </a:t>
                </a:r>
              </a:p>
              <a:p>
                <a:pPr lvl="1"/>
                <a:r>
                  <a:rPr lang="en-US" dirty="0"/>
                  <a:t>How about </a:t>
                </a:r>
                <a:r>
                  <a:rPr lang="en-US" i="1" dirty="0"/>
                  <a:t>randomly connected sparse</a:t>
                </a:r>
                <a:br>
                  <a:rPr lang="en-US" dirty="0"/>
                </a:br>
                <a:r>
                  <a:rPr lang="en-US" dirty="0"/>
                  <a:t>P2P networks?</a:t>
                </a:r>
              </a:p>
              <a:p>
                <a:r>
                  <a:rPr lang="en-US" dirty="0"/>
                  <a:t>New topology-aware bound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given throughput is feasible if and only if</a:t>
                </a:r>
                <a:br>
                  <a:rPr lang="en-US" dirty="0"/>
                </a:br>
                <a:r>
                  <a:rPr lang="en-US" dirty="0"/>
                  <a:t>there is a </a:t>
                </a:r>
                <a:r>
                  <a:rPr lang="en-US" i="1" dirty="0"/>
                  <a:t>feasible </a:t>
                </a:r>
                <a:r>
                  <a:rPr lang="en-US" i="1" dirty="0" err="1"/>
                  <a:t>mutli</a:t>
                </a:r>
                <a:r>
                  <a:rPr lang="en-US" i="1" dirty="0"/>
                  <a:t>-commodity flow</a:t>
                </a:r>
                <a:br>
                  <a:rPr lang="en-US" dirty="0"/>
                </a:br>
                <a:r>
                  <a:rPr lang="en-US" dirty="0"/>
                  <a:t>from the set of sources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 = V</a:t>
                </a:r>
                <a:r>
                  <a:rPr lang="en-US" dirty="0"/>
                  <a:t> to </a:t>
                </a:r>
                <a:br>
                  <a:rPr lang="en-US" dirty="0"/>
                </a:br>
                <a:r>
                  <a:rPr lang="en-US" dirty="0"/>
                  <a:t>all other nodes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: production rates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37BB7C-1195-4286-8B9D-53E719C978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9835" y="1535147"/>
                <a:ext cx="11086323" cy="4817015"/>
              </a:xfrm>
              <a:blipFill>
                <a:blip r:embed="rId3"/>
                <a:stretch>
                  <a:fillRect l="-935" t="-1899" b="-17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646D4C99-99AD-4BA1-88C0-F9DA064E54AD}"/>
              </a:ext>
            </a:extLst>
          </p:cNvPr>
          <p:cNvGrpSpPr/>
          <p:nvPr/>
        </p:nvGrpSpPr>
        <p:grpSpPr>
          <a:xfrm>
            <a:off x="7894603" y="740392"/>
            <a:ext cx="3274436" cy="2259987"/>
            <a:chOff x="8537698" y="1683667"/>
            <a:chExt cx="3274436" cy="22599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75B32B0-C801-494F-9B63-C6C7CB6FEB95}"/>
                    </a:ext>
                  </a:extLst>
                </p:cNvPr>
                <p:cNvSpPr txBox="1"/>
                <p:nvPr/>
              </p:nvSpPr>
              <p:spPr>
                <a:xfrm>
                  <a:off x="10165287" y="1683667"/>
                  <a:ext cx="406329" cy="461665"/>
                </a:xfrm>
                <a:prstGeom prst="rect">
                  <a:avLst/>
                </a:prstGeom>
                <a:noFill/>
              </p:spPr>
              <p:txBody>
                <a:bodyPr wrap="none" lIns="0" rtlCol="0" anchor="t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75B32B0-C801-494F-9B63-C6C7CB6FEB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5287" y="1683667"/>
                  <a:ext cx="40632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77245F0-8BA7-4179-87BF-724F122F616C}"/>
                </a:ext>
              </a:extLst>
            </p:cNvPr>
            <p:cNvGrpSpPr/>
            <p:nvPr/>
          </p:nvGrpSpPr>
          <p:grpSpPr>
            <a:xfrm>
              <a:off x="8537698" y="1964451"/>
              <a:ext cx="3274436" cy="1979203"/>
              <a:chOff x="8537698" y="1964451"/>
              <a:chExt cx="3274436" cy="197920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134AFD8-41C1-401B-98D1-7D98CF572AE8}"/>
                  </a:ext>
                </a:extLst>
              </p:cNvPr>
              <p:cNvGrpSpPr/>
              <p:nvPr/>
            </p:nvGrpSpPr>
            <p:grpSpPr>
              <a:xfrm>
                <a:off x="8537698" y="1964451"/>
                <a:ext cx="3231147" cy="1979203"/>
                <a:chOff x="8527650" y="1449797"/>
                <a:chExt cx="3231147" cy="197920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Oval 29">
                      <a:extLst>
                        <a:ext uri="{FF2B5EF4-FFF2-40B4-BE49-F238E27FC236}">
                          <a16:creationId xmlns:a16="http://schemas.microsoft.com/office/drawing/2014/main" id="{8EEA5E1E-F4C0-4956-8F99-2EBF948069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89120" y="1606062"/>
                      <a:ext cx="406584" cy="406583"/>
                    </a:xfrm>
                    <a:prstGeom prst="ellipse">
                      <a:avLst/>
                    </a:prstGeom>
                    <a:ln/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" name="Oval 4">
                      <a:extLst>
                        <a:ext uri="{FF2B5EF4-FFF2-40B4-BE49-F238E27FC236}">
                          <a16:creationId xmlns:a16="http://schemas.microsoft.com/office/drawing/2014/main" id="{4943D7F6-D262-4D4D-AC2E-9EEAB75D8C6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089120" y="1606062"/>
                      <a:ext cx="406584" cy="406583"/>
                    </a:xfrm>
                    <a:prstGeom prst="ellipse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id="{19E945BA-631B-4589-BFF0-5C0593C003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52213" y="2012645"/>
                      <a:ext cx="406584" cy="406583"/>
                    </a:xfrm>
                    <a:prstGeom prst="ellipse">
                      <a:avLst/>
                    </a:prstGeom>
                    <a:ln/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" name="Oval 5">
                      <a:extLst>
                        <a:ext uri="{FF2B5EF4-FFF2-40B4-BE49-F238E27FC236}">
                          <a16:creationId xmlns:a16="http://schemas.microsoft.com/office/drawing/2014/main" id="{099E6A36-9AFD-44A3-BBA1-F61B775A6AC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352213" y="2012645"/>
                      <a:ext cx="406584" cy="406583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 b="-8824"/>
                      </a:stretch>
                    </a:blipFill>
                    <a:ln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C7B680E-816D-42E4-BBEC-E526DAE87A1B}"/>
                    </a:ext>
                  </a:extLst>
                </p:cNvPr>
                <p:cNvSpPr/>
                <p:nvPr/>
              </p:nvSpPr>
              <p:spPr>
                <a:xfrm>
                  <a:off x="8622735" y="1449797"/>
                  <a:ext cx="406584" cy="406583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BEA3D34-EAC8-44D4-B4A4-21B3793BED73}"/>
                    </a:ext>
                  </a:extLst>
                </p:cNvPr>
                <p:cNvSpPr/>
                <p:nvPr/>
              </p:nvSpPr>
              <p:spPr>
                <a:xfrm>
                  <a:off x="10387977" y="2460048"/>
                  <a:ext cx="406584" cy="406583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Oval 33">
                      <a:extLst>
                        <a:ext uri="{FF2B5EF4-FFF2-40B4-BE49-F238E27FC236}">
                          <a16:creationId xmlns:a16="http://schemas.microsoft.com/office/drawing/2014/main" id="{E59779F4-DF08-4F7F-A488-01FFCF070D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77720" y="2215936"/>
                      <a:ext cx="406584" cy="406583"/>
                    </a:xfrm>
                    <a:prstGeom prst="ellipse">
                      <a:avLst/>
                    </a:prstGeom>
                    <a:ln/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4" name="Oval 33">
                      <a:extLst>
                        <a:ext uri="{FF2B5EF4-FFF2-40B4-BE49-F238E27FC236}">
                          <a16:creationId xmlns:a16="http://schemas.microsoft.com/office/drawing/2014/main" id="{E59779F4-DF08-4F7F-A488-01FFCF070D0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77720" y="2215936"/>
                      <a:ext cx="406584" cy="406583"/>
                    </a:xfrm>
                    <a:prstGeom prst="ellipse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F74638C5-9F2F-4BA8-B7BB-CD403C40DC49}"/>
                    </a:ext>
                  </a:extLst>
                </p:cNvPr>
                <p:cNvSpPr/>
                <p:nvPr/>
              </p:nvSpPr>
              <p:spPr>
                <a:xfrm>
                  <a:off x="8527650" y="2866631"/>
                  <a:ext cx="406584" cy="406583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E9EB569D-0E6C-4D02-8428-BDF432CEBBCA}"/>
                    </a:ext>
                  </a:extLst>
                </p:cNvPr>
                <p:cNvSpPr/>
                <p:nvPr/>
              </p:nvSpPr>
              <p:spPr>
                <a:xfrm>
                  <a:off x="9682536" y="3022417"/>
                  <a:ext cx="406584" cy="406583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FF7641E9-4B01-446C-A25C-FBD7B3F08A8D}"/>
                    </a:ext>
                  </a:extLst>
                </p:cNvPr>
                <p:cNvCxnSpPr>
                  <a:cxnSpLocks/>
                  <a:stCxn id="32" idx="5"/>
                  <a:endCxn id="34" idx="1"/>
                </p:cNvCxnSpPr>
                <p:nvPr/>
              </p:nvCxnSpPr>
              <p:spPr>
                <a:xfrm>
                  <a:off x="8969776" y="1796837"/>
                  <a:ext cx="267487" cy="47864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FAB791BD-F1F0-4A77-B916-2D8E3B419E70}"/>
                    </a:ext>
                  </a:extLst>
                </p:cNvPr>
                <p:cNvCxnSpPr>
                  <a:cxnSpLocks/>
                  <a:stCxn id="30" idx="3"/>
                  <a:endCxn id="34" idx="7"/>
                </p:cNvCxnSpPr>
                <p:nvPr/>
              </p:nvCxnSpPr>
              <p:spPr>
                <a:xfrm flipH="1">
                  <a:off x="9524761" y="1953102"/>
                  <a:ext cx="623902" cy="32237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F67FB4AE-C157-4661-8011-B5B1BE303DA0}"/>
                    </a:ext>
                  </a:extLst>
                </p:cNvPr>
                <p:cNvCxnSpPr>
                  <a:cxnSpLocks/>
                  <a:stCxn id="36" idx="1"/>
                  <a:endCxn id="34" idx="5"/>
                </p:cNvCxnSpPr>
                <p:nvPr/>
              </p:nvCxnSpPr>
              <p:spPr>
                <a:xfrm flipH="1" flipV="1">
                  <a:off x="9524761" y="2562976"/>
                  <a:ext cx="217318" cy="51898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1F770F52-4DB0-4658-84E3-49C17F3B6D7A}"/>
                    </a:ext>
                  </a:extLst>
                </p:cNvPr>
                <p:cNvCxnSpPr>
                  <a:cxnSpLocks/>
                  <a:stCxn id="35" idx="7"/>
                  <a:endCxn id="34" idx="3"/>
                </p:cNvCxnSpPr>
                <p:nvPr/>
              </p:nvCxnSpPr>
              <p:spPr>
                <a:xfrm flipV="1">
                  <a:off x="8874691" y="2562976"/>
                  <a:ext cx="362572" cy="36319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D04D58C9-056C-406C-8164-ED6C5C1D8441}"/>
                    </a:ext>
                  </a:extLst>
                </p:cNvPr>
                <p:cNvCxnSpPr>
                  <a:cxnSpLocks/>
                  <a:stCxn id="35" idx="5"/>
                  <a:endCxn id="36" idx="2"/>
                </p:cNvCxnSpPr>
                <p:nvPr/>
              </p:nvCxnSpPr>
              <p:spPr>
                <a:xfrm>
                  <a:off x="8874691" y="3213671"/>
                  <a:ext cx="807845" cy="1203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0DD7350C-ECB4-48D5-84E1-5AB03C076947}"/>
                    </a:ext>
                  </a:extLst>
                </p:cNvPr>
                <p:cNvCxnSpPr>
                  <a:cxnSpLocks/>
                  <a:stCxn id="30" idx="6"/>
                  <a:endCxn id="31" idx="2"/>
                </p:cNvCxnSpPr>
                <p:nvPr/>
              </p:nvCxnSpPr>
              <p:spPr>
                <a:xfrm>
                  <a:off x="10495704" y="1809354"/>
                  <a:ext cx="856509" cy="40658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4A857695-5391-4FF6-8776-6D3E9B5B1377}"/>
                    </a:ext>
                  </a:extLst>
                </p:cNvPr>
                <p:cNvCxnSpPr>
                  <a:cxnSpLocks/>
                  <a:stCxn id="30" idx="5"/>
                  <a:endCxn id="33" idx="0"/>
                </p:cNvCxnSpPr>
                <p:nvPr/>
              </p:nvCxnSpPr>
              <p:spPr>
                <a:xfrm>
                  <a:off x="10436161" y="1953102"/>
                  <a:ext cx="155108" cy="50694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62BC353-D048-40D9-B20B-AA5759B4F056}"/>
                    </a:ext>
                  </a:extLst>
                </p:cNvPr>
                <p:cNvCxnSpPr>
                  <a:cxnSpLocks/>
                  <a:stCxn id="33" idx="6"/>
                  <a:endCxn id="31" idx="3"/>
                </p:cNvCxnSpPr>
                <p:nvPr/>
              </p:nvCxnSpPr>
              <p:spPr>
                <a:xfrm flipV="1">
                  <a:off x="10794561" y="2359685"/>
                  <a:ext cx="617195" cy="30365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DB8CE1CD-803D-4ED9-99DA-9DE4A879BDD3}"/>
                    </a:ext>
                  </a:extLst>
                </p:cNvPr>
                <p:cNvCxnSpPr>
                  <a:cxnSpLocks/>
                  <a:stCxn id="33" idx="3"/>
                  <a:endCxn id="36" idx="7"/>
                </p:cNvCxnSpPr>
                <p:nvPr/>
              </p:nvCxnSpPr>
              <p:spPr>
                <a:xfrm flipH="1">
                  <a:off x="10029577" y="2807088"/>
                  <a:ext cx="417943" cy="27487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DD5AAEDE-892C-466A-A09D-07E2F26F0636}"/>
                      </a:ext>
                    </a:extLst>
                  </p:cNvPr>
                  <p:cNvSpPr txBox="1"/>
                  <p:nvPr/>
                </p:nvSpPr>
                <p:spPr>
                  <a:xfrm>
                    <a:off x="11406190" y="2078363"/>
                    <a:ext cx="405944" cy="491288"/>
                  </a:xfrm>
                  <a:prstGeom prst="rect">
                    <a:avLst/>
                  </a:prstGeom>
                  <a:noFill/>
                </p:spPr>
                <p:txBody>
                  <a:bodyPr wrap="none" lIns="0" rtlCol="0" anchor="t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𝑗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DD5AAEDE-892C-466A-A09D-07E2F26F06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6190" y="2078363"/>
                    <a:ext cx="405944" cy="49128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38D30A8-41E8-4B24-8295-16DD35A4F1DC}"/>
                      </a:ext>
                    </a:extLst>
                  </p:cNvPr>
                  <p:cNvSpPr txBox="1"/>
                  <p:nvPr/>
                </p:nvSpPr>
                <p:spPr>
                  <a:xfrm>
                    <a:off x="10852793" y="2118812"/>
                    <a:ext cx="415563" cy="491288"/>
                  </a:xfrm>
                  <a:prstGeom prst="rect">
                    <a:avLst/>
                  </a:prstGeom>
                  <a:noFill/>
                </p:spPr>
                <p:txBody>
                  <a:bodyPr wrap="none" lIns="0" rtlCol="0" anchor="t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𝑖𝑗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38D30A8-41E8-4B24-8295-16DD35A4F1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52793" y="2118812"/>
                    <a:ext cx="415563" cy="49128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EADDB13-BDAF-49F5-82AA-957D4AD7F298}"/>
              </a:ext>
            </a:extLst>
          </p:cNvPr>
          <p:cNvGrpSpPr/>
          <p:nvPr/>
        </p:nvGrpSpPr>
        <p:grpSpPr>
          <a:xfrm>
            <a:off x="7094655" y="3074191"/>
            <a:ext cx="5002370" cy="3502828"/>
            <a:chOff x="7474900" y="4001442"/>
            <a:chExt cx="3922946" cy="274697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1B710F5-B29C-484E-96E5-24199540F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96961" y="4015986"/>
              <a:ext cx="3400885" cy="27324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0A1675F-B7ED-4C8D-BFC0-7F35DCD47DC2}"/>
                    </a:ext>
                  </a:extLst>
                </p:cNvPr>
                <p:cNvSpPr txBox="1"/>
                <p:nvPr/>
              </p:nvSpPr>
              <p:spPr>
                <a:xfrm>
                  <a:off x="7474900" y="4001442"/>
                  <a:ext cx="861325" cy="461665"/>
                </a:xfrm>
                <a:prstGeom prst="rect">
                  <a:avLst/>
                </a:prstGeom>
                <a:noFill/>
              </p:spPr>
              <p:txBody>
                <a:bodyPr wrap="none" lIns="0" rtlCol="0" anchor="t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=</m:t>
                        </m:r>
                      </m:oMath>
                    </m:oMathPara>
                  </a14:m>
                  <a:endPara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0A1675F-B7ED-4C8D-BFC0-7F35DCD47D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4900" y="4001442"/>
                  <a:ext cx="861325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41680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B50A05-6F4E-41D7-9ABC-2E96A71DD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7" y="660400"/>
            <a:ext cx="10333038" cy="701731"/>
          </a:xfrm>
        </p:spPr>
        <p:txBody>
          <a:bodyPr/>
          <a:lstStyle/>
          <a:p>
            <a:r>
              <a:rPr lang="en-US" dirty="0"/>
              <a:t>Throughput-optimal propagation (</a:t>
            </a:r>
            <a:r>
              <a:rPr lang="en-US" dirty="0" err="1"/>
              <a:t>ToP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87A69B4-2281-49DD-8CE2-D5CB2CA104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9786" y="1535147"/>
                <a:ext cx="9351136" cy="4817015"/>
              </a:xfrm>
            </p:spPr>
            <p:txBody>
              <a:bodyPr/>
              <a:lstStyle/>
              <a:p>
                <a:pPr marL="514350" indent="-514350"/>
                <a:r>
                  <a:rPr lang="en-US" dirty="0"/>
                  <a:t>Bitcoin: no transmission scheduling</a:t>
                </a:r>
              </a:p>
              <a:p>
                <a:pPr marL="914400" lvl="1" indent="-514350"/>
                <a:r>
                  <a:rPr lang="en-US" dirty="0"/>
                  <a:t>Bitcoin: send </a:t>
                </a:r>
                <a:r>
                  <a:rPr lang="en-US" dirty="0" err="1">
                    <a:latin typeface="Comic Sans MS" panose="030F0702030302020204" pitchFamily="66" charset="0"/>
                  </a:rPr>
                  <a:t>getdata</a:t>
                </a:r>
                <a:r>
                  <a:rPr lang="en-US" dirty="0"/>
                  <a:t> to the neighbor</a:t>
                </a:r>
                <a:br>
                  <a:rPr lang="en-US" dirty="0"/>
                </a:br>
                <a:r>
                  <a:rPr lang="en-US" dirty="0"/>
                  <a:t>who sends </a:t>
                </a:r>
                <a:r>
                  <a:rPr lang="en-US" dirty="0">
                    <a:latin typeface="Comic Sans MS" panose="030F0702030302020204" pitchFamily="66" charset="0"/>
                  </a:rPr>
                  <a:t>inv</a:t>
                </a:r>
                <a:r>
                  <a:rPr lang="en-US" dirty="0"/>
                  <a:t> for a block.</a:t>
                </a:r>
              </a:p>
              <a:p>
                <a:pPr marL="1314450" lvl="2" indent="-514350"/>
                <a:r>
                  <a:rPr lang="en-US" dirty="0"/>
                  <a:t>Block </a:t>
                </a:r>
                <a:r>
                  <a:rPr lang="en-US" dirty="0" err="1"/>
                  <a:t>produer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sends </a:t>
                </a:r>
                <a:r>
                  <a:rPr lang="en-US" dirty="0">
                    <a:latin typeface="Comic Sans MS" panose="030F0702030302020204" pitchFamily="66" charset="0"/>
                  </a:rPr>
                  <a:t>inv</a:t>
                </a:r>
                <a:r>
                  <a:rPr lang="en-US" dirty="0"/>
                  <a:t> to </a:t>
                </a:r>
                <a:br>
                  <a:rPr lang="en-US" dirty="0"/>
                </a:br>
                <a:r>
                  <a:rPr lang="en-US" dirty="0"/>
                  <a:t>its neighbors. All neighbors send </a:t>
                </a:r>
                <a:r>
                  <a:rPr lang="en-US" dirty="0" err="1">
                    <a:latin typeface="Comic Sans MS" panose="030F0702030302020204" pitchFamily="66" charset="0"/>
                  </a:rPr>
                  <a:t>getdata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/>
              </a:p>
              <a:p>
                <a:pPr marL="1314450" lvl="2" indent="-514350"/>
                <a:r>
                  <a:rPr lang="en-US" dirty="0"/>
                  <a:t>s is overloaded with 5 requests.</a:t>
                </a:r>
              </a:p>
              <a:p>
                <a:pPr marL="914400" lvl="1" indent="-514350"/>
                <a:r>
                  <a:rPr lang="en-US" dirty="0"/>
                  <a:t>A better schedule: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 send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who forward </a:t>
                </a:r>
                <a:br>
                  <a:rPr lang="en-US" dirty="0"/>
                </a:br>
                <a:r>
                  <a:rPr lang="en-US" dirty="0"/>
                  <a:t>to other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514350" indent="-514350"/>
                <a:r>
                  <a:rPr lang="en-US" dirty="0" err="1"/>
                  <a:t>ToP</a:t>
                </a:r>
                <a:r>
                  <a:rPr lang="en-US" dirty="0"/>
                  <a:t>, is a new form of </a:t>
                </a:r>
                <a:r>
                  <a:rPr lang="en-US" dirty="0">
                    <a:solidFill>
                      <a:srgbClr val="0070C0"/>
                    </a:solidFill>
                  </a:rPr>
                  <a:t>decentralized load balancing</a:t>
                </a:r>
              </a:p>
              <a:p>
                <a:pPr marL="914400" lvl="1" indent="-514350"/>
                <a:r>
                  <a:rPr lang="en-US" dirty="0">
                    <a:sym typeface="Wingdings" panose="05000000000000000000" pitchFamily="2" charset="2"/>
                  </a:rPr>
                  <a:t>Do not send </a:t>
                </a:r>
                <a:r>
                  <a:rPr lang="en-US" dirty="0" err="1">
                    <a:latin typeface="Comic Sans MS" panose="030F0702030302020204" pitchFamily="66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getdata</a:t>
                </a:r>
                <a:r>
                  <a:rPr lang="en-US" dirty="0">
                    <a:sym typeface="Wingdings" panose="05000000000000000000" pitchFamily="2" charset="2"/>
                  </a:rPr>
                  <a:t> to the neighbor who </a:t>
                </a:r>
                <a:r>
                  <a:rPr lang="en-US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send</a:t>
                </a:r>
                <a:r>
                  <a:rPr lang="en-US" dirty="0">
                    <a:sym typeface="Wingdings" panose="05000000000000000000" pitchFamily="2" charset="2"/>
                  </a:rPr>
                  <a:t> the first inv</a:t>
                </a:r>
              </a:p>
              <a:p>
                <a:pPr marL="914400" lvl="1" indent="-514350"/>
                <a:r>
                  <a:rPr lang="en-US" dirty="0"/>
                  <a:t>Employ a </a:t>
                </a:r>
                <a:r>
                  <a:rPr lang="en-US" b="1" dirty="0"/>
                  <a:t>queue system</a:t>
                </a:r>
                <a:r>
                  <a:rPr lang="en-US" dirty="0"/>
                  <a:t> for inv and </a:t>
                </a:r>
                <a:r>
                  <a:rPr lang="en-US" dirty="0" err="1">
                    <a:latin typeface="Comic Sans MS" panose="030F0702030302020204" pitchFamily="66" charset="0"/>
                  </a:rPr>
                  <a:t>getdata</a:t>
                </a:r>
                <a:r>
                  <a:rPr lang="en-US" dirty="0">
                    <a:latin typeface="Comic Sans MS" panose="030F0702030302020204" pitchFamily="66" charset="0"/>
                  </a:rPr>
                  <a:t> </a:t>
                </a:r>
                <a:r>
                  <a:rPr lang="en-US" dirty="0"/>
                  <a:t>(aka requests)</a:t>
                </a:r>
              </a:p>
              <a:p>
                <a:pPr marL="914400" lvl="1" indent="-514350"/>
                <a:r>
                  <a:rPr lang="en-US" dirty="0"/>
                  <a:t>Lyapunov optimization: nodes take (local) control action to stabilize the queues</a:t>
                </a:r>
              </a:p>
              <a:p>
                <a:pPr marL="914400" lvl="1" indent="-514350"/>
                <a:endParaRPr lang="en-US" dirty="0">
                  <a:solidFill>
                    <a:schemeClr val="accent2"/>
                  </a:solidFill>
                </a:endParaRPr>
              </a:p>
              <a:p>
                <a:pPr marL="914400" lvl="1" indent="-514350"/>
                <a:endParaRPr lang="en-US" dirty="0">
                  <a:solidFill>
                    <a:schemeClr val="accent2"/>
                  </a:solidFill>
                </a:endParaRPr>
              </a:p>
              <a:p>
                <a:pPr marL="400050" lvl="1" indent="0">
                  <a:buNone/>
                </a:pP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87A69B4-2281-49DD-8CE2-D5CB2CA104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786" y="1535147"/>
                <a:ext cx="9351136" cy="4817015"/>
              </a:xfrm>
              <a:blipFill>
                <a:blip r:embed="rId3"/>
                <a:stretch>
                  <a:fillRect l="-1173" t="-2152" b="-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6FE1095F-F25F-422F-B467-079FEC9DF9CF}"/>
              </a:ext>
            </a:extLst>
          </p:cNvPr>
          <p:cNvGrpSpPr/>
          <p:nvPr/>
        </p:nvGrpSpPr>
        <p:grpSpPr>
          <a:xfrm>
            <a:off x="8100977" y="2223951"/>
            <a:ext cx="3956549" cy="1823417"/>
            <a:chOff x="8100977" y="2223951"/>
            <a:chExt cx="3956549" cy="182341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7E19B23-5542-4A9F-AC70-70DE540A071E}"/>
                </a:ext>
              </a:extLst>
            </p:cNvPr>
            <p:cNvGrpSpPr/>
            <p:nvPr/>
          </p:nvGrpSpPr>
          <p:grpSpPr>
            <a:xfrm>
              <a:off x="8826379" y="2223951"/>
              <a:ext cx="3231147" cy="1823417"/>
              <a:chOff x="8527650" y="1449797"/>
              <a:chExt cx="3231147" cy="182341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A42C03EF-CCA9-464B-96F3-21D2EB33FFE6}"/>
                      </a:ext>
                    </a:extLst>
                  </p:cNvPr>
                  <p:cNvSpPr/>
                  <p:nvPr/>
                </p:nvSpPr>
                <p:spPr>
                  <a:xfrm>
                    <a:off x="10089120" y="1606062"/>
                    <a:ext cx="406584" cy="406583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A42C03EF-CCA9-464B-96F3-21D2EB33FFE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89120" y="1606062"/>
                    <a:ext cx="406584" cy="406583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4A7EF666-CDF8-48E4-A270-5866113436F1}"/>
                      </a:ext>
                    </a:extLst>
                  </p:cNvPr>
                  <p:cNvSpPr/>
                  <p:nvPr/>
                </p:nvSpPr>
                <p:spPr>
                  <a:xfrm>
                    <a:off x="11352213" y="2012645"/>
                    <a:ext cx="406584" cy="406583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4A7EF666-CDF8-48E4-A270-5866113436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52213" y="2012645"/>
                    <a:ext cx="406584" cy="40658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 b="-8696"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F6DF814-4729-47FF-A5C4-848043DF722F}"/>
                  </a:ext>
                </a:extLst>
              </p:cNvPr>
              <p:cNvSpPr/>
              <p:nvPr/>
            </p:nvSpPr>
            <p:spPr>
              <a:xfrm>
                <a:off x="8622735" y="1449797"/>
                <a:ext cx="406584" cy="406583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5D03365-A624-43FD-A437-E2BB7C45D5D0}"/>
                  </a:ext>
                </a:extLst>
              </p:cNvPr>
              <p:cNvSpPr/>
              <p:nvPr/>
            </p:nvSpPr>
            <p:spPr>
              <a:xfrm>
                <a:off x="10387977" y="2460048"/>
                <a:ext cx="406584" cy="406583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71A3BBF0-8D10-47BA-9DBD-4B64E2E64A4F}"/>
                      </a:ext>
                    </a:extLst>
                  </p:cNvPr>
                  <p:cNvSpPr/>
                  <p:nvPr/>
                </p:nvSpPr>
                <p:spPr>
                  <a:xfrm>
                    <a:off x="9177720" y="2215936"/>
                    <a:ext cx="406584" cy="406583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D8965379-7027-48AE-A681-EF84ACCC9C0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77720" y="2215936"/>
                    <a:ext cx="406584" cy="406583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2E996C3-2750-4243-879A-8A9C938C389E}"/>
                  </a:ext>
                </a:extLst>
              </p:cNvPr>
              <p:cNvSpPr/>
              <p:nvPr/>
            </p:nvSpPr>
            <p:spPr>
              <a:xfrm>
                <a:off x="8527650" y="2866631"/>
                <a:ext cx="406584" cy="406583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3382680-84A4-4DCC-8715-08EC9CD2C51F}"/>
                  </a:ext>
                </a:extLst>
              </p:cNvPr>
              <p:cNvCxnSpPr>
                <a:cxnSpLocks/>
                <a:stCxn id="15" idx="5"/>
                <a:endCxn id="17" idx="1"/>
              </p:cNvCxnSpPr>
              <p:nvPr/>
            </p:nvCxnSpPr>
            <p:spPr>
              <a:xfrm>
                <a:off x="8969776" y="1796837"/>
                <a:ext cx="267487" cy="47864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6568108-9E32-4C08-918B-01A8048FD73F}"/>
                  </a:ext>
                </a:extLst>
              </p:cNvPr>
              <p:cNvCxnSpPr>
                <a:cxnSpLocks/>
                <a:stCxn id="13" idx="3"/>
                <a:endCxn id="17" idx="7"/>
              </p:cNvCxnSpPr>
              <p:nvPr/>
            </p:nvCxnSpPr>
            <p:spPr>
              <a:xfrm flipH="1">
                <a:off x="9524761" y="1953102"/>
                <a:ext cx="623902" cy="32237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75F8A3C-6DA9-42A5-84DE-71E69534F008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9584304" y="2419228"/>
                <a:ext cx="863216" cy="10036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3BFDB0B-A6F3-408D-AA36-570D2DA7E757}"/>
                  </a:ext>
                </a:extLst>
              </p:cNvPr>
              <p:cNvCxnSpPr>
                <a:cxnSpLocks/>
                <a:stCxn id="18" idx="7"/>
                <a:endCxn id="17" idx="3"/>
              </p:cNvCxnSpPr>
              <p:nvPr/>
            </p:nvCxnSpPr>
            <p:spPr>
              <a:xfrm flipV="1">
                <a:off x="8874691" y="2562976"/>
                <a:ext cx="362572" cy="36319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204516C-CD12-4D2B-9E85-57667E75FBCE}"/>
                  </a:ext>
                </a:extLst>
              </p:cNvPr>
              <p:cNvCxnSpPr>
                <a:cxnSpLocks/>
                <a:stCxn id="13" idx="6"/>
                <a:endCxn id="14" idx="2"/>
              </p:cNvCxnSpPr>
              <p:nvPr/>
            </p:nvCxnSpPr>
            <p:spPr>
              <a:xfrm>
                <a:off x="10495704" y="1809354"/>
                <a:ext cx="856509" cy="4065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97E9788-E7AC-43B9-BCD7-FCBAF9D6D36B}"/>
                  </a:ext>
                </a:extLst>
              </p:cNvPr>
              <p:cNvCxnSpPr>
                <a:cxnSpLocks/>
                <a:stCxn id="13" idx="5"/>
                <a:endCxn id="16" idx="0"/>
              </p:cNvCxnSpPr>
              <p:nvPr/>
            </p:nvCxnSpPr>
            <p:spPr>
              <a:xfrm>
                <a:off x="10436161" y="1953102"/>
                <a:ext cx="155108" cy="50694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1EA34FF-C5C6-4E8D-BCC9-BFB9BE3DA7A4}"/>
                  </a:ext>
                </a:extLst>
              </p:cNvPr>
              <p:cNvCxnSpPr>
                <a:cxnSpLocks/>
                <a:stCxn id="16" idx="6"/>
                <a:endCxn id="14" idx="3"/>
              </p:cNvCxnSpPr>
              <p:nvPr/>
            </p:nvCxnSpPr>
            <p:spPr>
              <a:xfrm flipV="1">
                <a:off x="10794561" y="2359685"/>
                <a:ext cx="617195" cy="30365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1114698-2B04-4DE2-801E-609FD88FFC39}"/>
                    </a:ext>
                  </a:extLst>
                </p:cNvPr>
                <p:cNvSpPr/>
                <p:nvPr/>
              </p:nvSpPr>
              <p:spPr>
                <a:xfrm>
                  <a:off x="8100977" y="2866539"/>
                  <a:ext cx="406584" cy="406583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1114698-2B04-4DE2-801E-609FD88FFC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0977" y="2866539"/>
                  <a:ext cx="406584" cy="406583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EE9EB98-210D-40EB-8772-FBB1B538EFE8}"/>
                </a:ext>
              </a:extLst>
            </p:cNvPr>
            <p:cNvCxnSpPr>
              <a:cxnSpLocks/>
              <a:stCxn id="29" idx="6"/>
              <a:endCxn id="17" idx="2"/>
            </p:cNvCxnSpPr>
            <p:nvPr/>
          </p:nvCxnSpPr>
          <p:spPr>
            <a:xfrm>
              <a:off x="8507561" y="3069831"/>
              <a:ext cx="968888" cy="12355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8142E7D-C439-46F5-9D93-C1B33D94256E}"/>
                </a:ext>
              </a:extLst>
            </p:cNvPr>
            <p:cNvCxnSpPr>
              <a:cxnSpLocks/>
              <a:stCxn id="29" idx="5"/>
              <a:endCxn id="18" idx="1"/>
            </p:cNvCxnSpPr>
            <p:nvPr/>
          </p:nvCxnSpPr>
          <p:spPr>
            <a:xfrm>
              <a:off x="8448018" y="3213579"/>
              <a:ext cx="437904" cy="48674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717B85-E071-4762-AD30-5E6489CC4C0D}"/>
                </a:ext>
              </a:extLst>
            </p:cNvPr>
            <p:cNvCxnSpPr>
              <a:cxnSpLocks/>
              <a:stCxn id="29" idx="7"/>
              <a:endCxn id="15" idx="2"/>
            </p:cNvCxnSpPr>
            <p:nvPr/>
          </p:nvCxnSpPr>
          <p:spPr>
            <a:xfrm flipV="1">
              <a:off x="8448018" y="2427243"/>
              <a:ext cx="473446" cy="49883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4149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640AD1-6F1A-4999-A66C-018F4B0F89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1086322" cy="701731"/>
          </a:xfrm>
        </p:spPr>
        <p:txBody>
          <a:bodyPr/>
          <a:lstStyle/>
          <a:p>
            <a:r>
              <a:rPr lang="en-US" dirty="0"/>
              <a:t>Throughput-optimal propagation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5A71CF-DFA5-4888-9866-ADC3B9735B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/>
                <a:r>
                  <a:rPr lang="en-US" dirty="0">
                    <a:solidFill>
                      <a:srgbClr val="1B1B1B"/>
                    </a:solidFill>
                    <a:sym typeface="Wingdings" panose="05000000000000000000" pitchFamily="2" charset="2"/>
                  </a:rPr>
                  <a:t>Virtual queues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1B1B1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B1B1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solidFill>
                              <a:srgbClr val="1B1B1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1B1B1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1B1B1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</m:d>
                    <m:r>
                      <a:rPr lang="en-US" i="1">
                        <a:solidFill>
                          <a:srgbClr val="1B1B1B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:</m:t>
                    </m:r>
                  </m:oMath>
                </a14:m>
                <a:r>
                  <a:rPr lang="en-US" b="1" dirty="0">
                    <a:solidFill>
                      <a:srgbClr val="1B1B1B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</a:p>
              <a:p>
                <a:pPr marL="914400" lvl="1" indent="-514350"/>
                <a:r>
                  <a:rPr lang="en-US" dirty="0">
                    <a:solidFill>
                      <a:srgbClr val="1B1B1B"/>
                    </a:solidFill>
                    <a:sym typeface="Wingdings" panose="05000000000000000000" pitchFamily="2" charset="2"/>
                  </a:rPr>
                  <a:t>All missing </a:t>
                </a:r>
                <a:r>
                  <a:rPr lang="en-US" dirty="0" err="1">
                    <a:solidFill>
                      <a:srgbClr val="1B1B1B"/>
                    </a:solidFill>
                    <a:sym typeface="Wingdings" panose="05000000000000000000" pitchFamily="2" charset="2"/>
                  </a:rPr>
                  <a:t>pseudoblocks</a:t>
                </a:r>
                <a:r>
                  <a:rPr lang="en-US" dirty="0">
                    <a:solidFill>
                      <a:srgbClr val="1B1B1B"/>
                    </a:solidFill>
                    <a:sym typeface="Wingdings" panose="05000000000000000000" pitchFamily="2" charset="2"/>
                  </a:rPr>
                  <a:t> 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1B1B1B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endParaRPr lang="en-US" dirty="0">
                  <a:solidFill>
                    <a:srgbClr val="1B1B1B"/>
                  </a:solidFill>
                  <a:sym typeface="Wingdings" panose="05000000000000000000" pitchFamily="2" charset="2"/>
                </a:endParaRPr>
              </a:p>
              <a:p>
                <a:pPr marL="914400" lvl="1" indent="-514350"/>
                <a:r>
                  <a:rPr lang="en-US" dirty="0">
                    <a:solidFill>
                      <a:srgbClr val="1B1B1B"/>
                    </a:solidFill>
                    <a:sym typeface="Wingdings" panose="05000000000000000000" pitchFamily="2" charset="2"/>
                  </a:rPr>
                  <a:t>Update per </a:t>
                </a:r>
                <a:r>
                  <a:rPr lang="en-US" dirty="0" err="1">
                    <a:solidFill>
                      <a:srgbClr val="1B1B1B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inv</a:t>
                </a:r>
                <a:r>
                  <a:rPr lang="en-US" dirty="0">
                    <a:solidFill>
                      <a:srgbClr val="1B1B1B"/>
                    </a:solidFill>
                    <a:sym typeface="Wingdings" panose="05000000000000000000" pitchFamily="2" charset="2"/>
                  </a:rPr>
                  <a:t> for new </a:t>
                </a:r>
                <a:r>
                  <a:rPr lang="en-US" dirty="0" err="1">
                    <a:solidFill>
                      <a:srgbClr val="1B1B1B"/>
                    </a:solidFill>
                    <a:sym typeface="Wingdings" panose="05000000000000000000" pitchFamily="2" charset="2"/>
                  </a:rPr>
                  <a:t>pseudoblocks</a:t>
                </a:r>
                <a:endParaRPr lang="en-US" dirty="0">
                  <a:solidFill>
                    <a:srgbClr val="1B1B1B"/>
                  </a:solidFill>
                  <a:sym typeface="Wingdings" panose="05000000000000000000" pitchFamily="2" charset="2"/>
                </a:endParaRPr>
              </a:p>
              <a:p>
                <a:pPr marL="514350" indent="-514350"/>
                <a:r>
                  <a:rPr lang="en-US" dirty="0">
                    <a:solidFill>
                      <a:srgbClr val="1B1B1B"/>
                    </a:solidFill>
                    <a:sym typeface="Wingdings" panose="05000000000000000000" pitchFamily="2" charset="2"/>
                  </a:rPr>
                  <a:t>Virtual queues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B1B1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B1B1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solidFill>
                              <a:srgbClr val="1B1B1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𝑢𝑣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1B1B1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1B1B1B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1B1B1B"/>
                    </a:solidFill>
                    <a:sym typeface="Wingdings" panose="05000000000000000000" pitchFamily="2" charset="2"/>
                  </a:rPr>
                  <a:t>: </a:t>
                </a:r>
              </a:p>
              <a:p>
                <a:pPr marL="914400" lvl="1" indent="-514350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requests a </a:t>
                </a:r>
                <a:r>
                  <a:rPr lang="en-US" dirty="0" err="1"/>
                  <a:t>pseudoblock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moves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/>
                <a:r>
                  <a:rPr lang="en-US" dirty="0"/>
                  <a:t>Load balancing:</a:t>
                </a:r>
              </a:p>
              <a:p>
                <a:pPr marL="914400" lvl="1" indent="-514350"/>
                <a:r>
                  <a:rPr lang="en-US" dirty="0"/>
                  <a:t>Send request(s) to </a:t>
                </a:r>
                <a:br>
                  <a:rPr lang="en-US" dirty="0"/>
                </a:br>
                <a:r>
                  <a:rPr lang="en-US" dirty="0"/>
                  <a:t>the neighbor with min. pressure	</a:t>
                </a:r>
                <a:endParaRPr lang="en-US" sz="1000" dirty="0"/>
              </a:p>
              <a:p>
                <a:pPr marL="914400" lvl="1" indent="-514350"/>
                <a:r>
                  <a:rPr lang="en-US" dirty="0"/>
                  <a:t>Serve request(s) from </a:t>
                </a:r>
                <a:br>
                  <a:rPr lang="en-US" dirty="0"/>
                </a:br>
                <a:r>
                  <a:rPr lang="en-US" dirty="0"/>
                  <a:t>the neighbor with max. pressure</a:t>
                </a:r>
              </a:p>
              <a:p>
                <a:pPr marL="514350" indent="-514350"/>
                <a:endParaRPr lang="en-US" dirty="0"/>
              </a:p>
              <a:p>
                <a:pPr marL="514350" indent="-514350"/>
                <a:endParaRPr lang="en-US" dirty="0"/>
              </a:p>
              <a:p>
                <a:pPr marL="514350" indent="-514350"/>
                <a:endParaRPr lang="en-US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514350" indent="-514350"/>
                <a:endParaRPr lang="en-US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5A71CF-DFA5-4888-9866-ADC3B9735B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90" t="-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A6753A8-3966-4658-9C32-378D0AA9F3F2}"/>
              </a:ext>
            </a:extLst>
          </p:cNvPr>
          <p:cNvSpPr txBox="1"/>
          <p:nvPr/>
        </p:nvSpPr>
        <p:spPr>
          <a:xfrm>
            <a:off x="8680060" y="5446658"/>
            <a:ext cx="1378685" cy="448144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ToP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scheme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8EB401-9A8E-4C7F-9986-BC25269BB4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7116" y="2107096"/>
            <a:ext cx="5224572" cy="321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7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304BF9-453F-44BC-B93B-41718DDC29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1086322" cy="701731"/>
          </a:xfrm>
        </p:spPr>
        <p:txBody>
          <a:bodyPr/>
          <a:lstStyle/>
          <a:p>
            <a:r>
              <a:rPr lang="en-US" dirty="0"/>
              <a:t>Near-optimal throughput guarantee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8B1885-B9C7-4313-A781-5F9A971262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Theorem 1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be the set of all packers, where the production rates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satisfy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  </a:t>
                </a:r>
                <a:br>
                  <a:rPr lang="en-US" dirty="0"/>
                </a:br>
                <a:r>
                  <a:rPr lang="en-US" dirty="0"/>
                  <a:t>Then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&gt;0, </m:t>
                    </m:r>
                  </m:oMath>
                </a14:m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0070C0"/>
                    </a:solidFill>
                  </a:rPr>
                  <a:t>average queue size of nodes is bounded</a:t>
                </a:r>
                <a:r>
                  <a:rPr lang="en-US" dirty="0"/>
                  <a:t> by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</a:p>
              <a:p>
                <a:pPr marL="0" indent="0">
                  <a:buNone/>
                </a:pPr>
                <a:r>
                  <a:rPr lang="en-US" dirty="0"/>
                  <a:t>     for some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initial queue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Synchronize </a:t>
                </a:r>
                <a:r>
                  <a:rPr lang="en-US" dirty="0" err="1"/>
                  <a:t>pseudoblocks</a:t>
                </a:r>
                <a:r>
                  <a:rPr lang="en-US" dirty="0"/>
                  <a:t> up to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throughput</a:t>
                </a:r>
              </a:p>
              <a:p>
                <a:r>
                  <a:rPr lang="en-US" dirty="0"/>
                  <a:t>Near-optimal throughput under the assumptions</a:t>
                </a:r>
              </a:p>
              <a:p>
                <a:pPr lvl="1"/>
                <a:r>
                  <a:rPr lang="en-US" dirty="0"/>
                  <a:t>Limited fraction of duplicate/conflict transactions</a:t>
                </a:r>
              </a:p>
              <a:p>
                <a:pPr lvl="1"/>
                <a:r>
                  <a:rPr lang="en-US" dirty="0"/>
                  <a:t>Miners include a non-trivial fraction of </a:t>
                </a:r>
                <a:r>
                  <a:rPr lang="en-US" dirty="0" err="1"/>
                  <a:t>pseudoblocks</a:t>
                </a:r>
                <a:r>
                  <a:rPr lang="en-US" dirty="0"/>
                  <a:t> in the blockchain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8B1885-B9C7-4313-A781-5F9A971262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90" t="-2152" b="-9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3705E79-D008-4C6B-BDC9-CAF099AB9F1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912" y="2744787"/>
            <a:ext cx="62007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85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1A4F31-6478-4548-B0CE-1FAA5E3F33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6502982" cy="701731"/>
          </a:xfrm>
        </p:spPr>
        <p:txBody>
          <a:bodyPr/>
          <a:lstStyle/>
          <a:p>
            <a:r>
              <a:rPr lang="en-US" dirty="0"/>
              <a:t>Optimal Propagation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EF5572-4328-4217-AF6D-A837053F1E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6137" y="1535147"/>
                <a:ext cx="11086323" cy="4817015"/>
              </a:xfrm>
            </p:spPr>
            <p:txBody>
              <a:bodyPr/>
              <a:lstStyle/>
              <a:p>
                <a:r>
                  <a:rPr lang="en-US" dirty="0"/>
                  <a:t>Confirmation time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𝑝𝑟𝑜𝑝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/>
                  <a:t>eversal probability, 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0.01%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Lower-bound on propagation time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	Block producer (aka source)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	Maximum of minimum latency path from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to any node in the network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: 	</a:t>
                </a:r>
                <a:r>
                  <a:rPr lang="en-US" dirty="0" err="1"/>
                  <a:t>Txs</a:t>
                </a:r>
                <a:r>
                  <a:rPr lang="en-US" dirty="0"/>
                  <a:t> verification time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EF5572-4328-4217-AF6D-A837053F1E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6137" y="1535147"/>
                <a:ext cx="11086323" cy="4817015"/>
              </a:xfrm>
              <a:blipFill>
                <a:blip r:embed="rId2"/>
                <a:stretch>
                  <a:fillRect l="-990" t="-127" b="-7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CC25B89-A93E-4E50-9C00-C1F3587E8C75}"/>
              </a:ext>
            </a:extLst>
          </p:cNvPr>
          <p:cNvGrpSpPr/>
          <p:nvPr/>
        </p:nvGrpSpPr>
        <p:grpSpPr>
          <a:xfrm>
            <a:off x="7674044" y="2299006"/>
            <a:ext cx="3274436" cy="2259987"/>
            <a:chOff x="8537698" y="1683667"/>
            <a:chExt cx="3274436" cy="22599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6A5D71E-D0F8-4FE7-82D5-C28A3198BBAB}"/>
                    </a:ext>
                  </a:extLst>
                </p:cNvPr>
                <p:cNvSpPr txBox="1"/>
                <p:nvPr/>
              </p:nvSpPr>
              <p:spPr>
                <a:xfrm>
                  <a:off x="10165287" y="1683667"/>
                  <a:ext cx="406329" cy="461665"/>
                </a:xfrm>
                <a:prstGeom prst="rect">
                  <a:avLst/>
                </a:prstGeom>
                <a:noFill/>
              </p:spPr>
              <p:txBody>
                <a:bodyPr wrap="none" lIns="0" rtlCol="0" anchor="t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75B32B0-C801-494F-9B63-C6C7CB6FEB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5287" y="1683667"/>
                  <a:ext cx="40632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1CBBC58-CAF1-44F6-9AE5-44B5A8A3F06B}"/>
                </a:ext>
              </a:extLst>
            </p:cNvPr>
            <p:cNvGrpSpPr/>
            <p:nvPr/>
          </p:nvGrpSpPr>
          <p:grpSpPr>
            <a:xfrm>
              <a:off x="8537698" y="1964451"/>
              <a:ext cx="3274436" cy="1979203"/>
              <a:chOff x="8537698" y="1964451"/>
              <a:chExt cx="3274436" cy="197920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89A8000-9495-4B45-BEFB-9CA613BC1A5C}"/>
                  </a:ext>
                </a:extLst>
              </p:cNvPr>
              <p:cNvGrpSpPr/>
              <p:nvPr/>
            </p:nvGrpSpPr>
            <p:grpSpPr>
              <a:xfrm>
                <a:off x="8537698" y="1964451"/>
                <a:ext cx="3231147" cy="1979203"/>
                <a:chOff x="8527650" y="1449797"/>
                <a:chExt cx="3231147" cy="197920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Oval 9">
                      <a:extLst>
                        <a:ext uri="{FF2B5EF4-FFF2-40B4-BE49-F238E27FC236}">
                          <a16:creationId xmlns:a16="http://schemas.microsoft.com/office/drawing/2014/main" id="{E0BC49BF-2874-4CC0-A1E5-9C3B27081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89120" y="1606062"/>
                      <a:ext cx="406584" cy="406583"/>
                    </a:xfrm>
                    <a:prstGeom prst="ellipse">
                      <a:avLst/>
                    </a:prstGeom>
                    <a:ln/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" name="Oval 4">
                      <a:extLst>
                        <a:ext uri="{FF2B5EF4-FFF2-40B4-BE49-F238E27FC236}">
                          <a16:creationId xmlns:a16="http://schemas.microsoft.com/office/drawing/2014/main" id="{4943D7F6-D262-4D4D-AC2E-9EEAB75D8C6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089120" y="1606062"/>
                      <a:ext cx="406584" cy="406583"/>
                    </a:xfrm>
                    <a:prstGeom prst="ellipse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Oval 10">
                      <a:extLst>
                        <a:ext uri="{FF2B5EF4-FFF2-40B4-BE49-F238E27FC236}">
                          <a16:creationId xmlns:a16="http://schemas.microsoft.com/office/drawing/2014/main" id="{CF8BB2FE-E88B-4B07-A73C-38B68FEAC1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52213" y="2012645"/>
                      <a:ext cx="406584" cy="406583"/>
                    </a:xfrm>
                    <a:prstGeom prst="ellipse">
                      <a:avLst/>
                    </a:prstGeom>
                    <a:ln/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" name="Oval 5">
                      <a:extLst>
                        <a:ext uri="{FF2B5EF4-FFF2-40B4-BE49-F238E27FC236}">
                          <a16:creationId xmlns:a16="http://schemas.microsoft.com/office/drawing/2014/main" id="{099E6A36-9AFD-44A3-BBA1-F61B775A6AC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352213" y="2012645"/>
                      <a:ext cx="406584" cy="406583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 b="-8824"/>
                      </a:stretch>
                    </a:blipFill>
                    <a:ln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9B12DB0-50B5-4306-9C20-B73CAF56BC65}"/>
                    </a:ext>
                  </a:extLst>
                </p:cNvPr>
                <p:cNvSpPr/>
                <p:nvPr/>
              </p:nvSpPr>
              <p:spPr>
                <a:xfrm>
                  <a:off x="8622735" y="1449797"/>
                  <a:ext cx="406584" cy="406583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7240A98C-40CF-47CD-B7C5-C1F5F159A336}"/>
                    </a:ext>
                  </a:extLst>
                </p:cNvPr>
                <p:cNvSpPr/>
                <p:nvPr/>
              </p:nvSpPr>
              <p:spPr>
                <a:xfrm>
                  <a:off x="10387977" y="2460048"/>
                  <a:ext cx="406584" cy="406583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Oval 13">
                      <a:extLst>
                        <a:ext uri="{FF2B5EF4-FFF2-40B4-BE49-F238E27FC236}">
                          <a16:creationId xmlns:a16="http://schemas.microsoft.com/office/drawing/2014/main" id="{BD2C8BFD-3FE5-40D8-A15A-249935FC40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77720" y="2215936"/>
                      <a:ext cx="406584" cy="406583"/>
                    </a:xfrm>
                    <a:prstGeom prst="ellipse">
                      <a:avLst/>
                    </a:prstGeom>
                    <a:ln/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" name="Oval 13">
                      <a:extLst>
                        <a:ext uri="{FF2B5EF4-FFF2-40B4-BE49-F238E27FC236}">
                          <a16:creationId xmlns:a16="http://schemas.microsoft.com/office/drawing/2014/main" id="{BD2C8BFD-3FE5-40D8-A15A-249935FC401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77720" y="2215936"/>
                      <a:ext cx="406584" cy="406583"/>
                    </a:xfrm>
                    <a:prstGeom prst="ellipse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47D0D51E-5F1C-49CE-A910-8446B50CB135}"/>
                    </a:ext>
                  </a:extLst>
                </p:cNvPr>
                <p:cNvSpPr/>
                <p:nvPr/>
              </p:nvSpPr>
              <p:spPr>
                <a:xfrm>
                  <a:off x="8527650" y="2866631"/>
                  <a:ext cx="406584" cy="406583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9795998-C2B8-4CFA-B1FD-EC96F76AE227}"/>
                    </a:ext>
                  </a:extLst>
                </p:cNvPr>
                <p:cNvSpPr/>
                <p:nvPr/>
              </p:nvSpPr>
              <p:spPr>
                <a:xfrm>
                  <a:off x="9682536" y="3022417"/>
                  <a:ext cx="406584" cy="406583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D11AABCE-51BE-447B-90DC-E48E405D0B1D}"/>
                    </a:ext>
                  </a:extLst>
                </p:cNvPr>
                <p:cNvCxnSpPr>
                  <a:cxnSpLocks/>
                  <a:stCxn id="12" idx="5"/>
                  <a:endCxn id="14" idx="1"/>
                </p:cNvCxnSpPr>
                <p:nvPr/>
              </p:nvCxnSpPr>
              <p:spPr>
                <a:xfrm>
                  <a:off x="8969776" y="1796837"/>
                  <a:ext cx="267487" cy="47864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A50BA1B9-D4E0-495F-9AF4-7AF073FBDD0B}"/>
                    </a:ext>
                  </a:extLst>
                </p:cNvPr>
                <p:cNvCxnSpPr>
                  <a:cxnSpLocks/>
                  <a:stCxn id="10" idx="3"/>
                  <a:endCxn id="14" idx="7"/>
                </p:cNvCxnSpPr>
                <p:nvPr/>
              </p:nvCxnSpPr>
              <p:spPr>
                <a:xfrm flipH="1">
                  <a:off x="9524761" y="1953102"/>
                  <a:ext cx="623902" cy="32237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65D94A5C-C104-4A03-BA01-DC95347F8B25}"/>
                    </a:ext>
                  </a:extLst>
                </p:cNvPr>
                <p:cNvCxnSpPr>
                  <a:cxnSpLocks/>
                  <a:stCxn id="16" idx="1"/>
                  <a:endCxn id="14" idx="5"/>
                </p:cNvCxnSpPr>
                <p:nvPr/>
              </p:nvCxnSpPr>
              <p:spPr>
                <a:xfrm flipH="1" flipV="1">
                  <a:off x="9524761" y="2562976"/>
                  <a:ext cx="217318" cy="51898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CFBEBA3C-6F83-4DEE-A0DC-F76E6EFFE189}"/>
                    </a:ext>
                  </a:extLst>
                </p:cNvPr>
                <p:cNvCxnSpPr>
                  <a:cxnSpLocks/>
                  <a:stCxn id="15" idx="7"/>
                  <a:endCxn id="14" idx="3"/>
                </p:cNvCxnSpPr>
                <p:nvPr/>
              </p:nvCxnSpPr>
              <p:spPr>
                <a:xfrm flipV="1">
                  <a:off x="8874691" y="2562976"/>
                  <a:ext cx="362572" cy="36319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DB0DE3F6-C6BA-45A1-86D2-96C5C39088F0}"/>
                    </a:ext>
                  </a:extLst>
                </p:cNvPr>
                <p:cNvCxnSpPr>
                  <a:cxnSpLocks/>
                  <a:stCxn id="15" idx="5"/>
                  <a:endCxn id="16" idx="2"/>
                </p:cNvCxnSpPr>
                <p:nvPr/>
              </p:nvCxnSpPr>
              <p:spPr>
                <a:xfrm>
                  <a:off x="8874691" y="3213671"/>
                  <a:ext cx="807845" cy="1203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B0EDF155-65EF-4E2D-8AB7-DAA368CC46C3}"/>
                    </a:ext>
                  </a:extLst>
                </p:cNvPr>
                <p:cNvCxnSpPr>
                  <a:cxnSpLocks/>
                  <a:stCxn id="10" idx="6"/>
                  <a:endCxn id="11" idx="2"/>
                </p:cNvCxnSpPr>
                <p:nvPr/>
              </p:nvCxnSpPr>
              <p:spPr>
                <a:xfrm>
                  <a:off x="10495704" y="1809354"/>
                  <a:ext cx="856509" cy="40658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EFC7BC51-6FB7-49A1-A8AD-874CDB6D35F2}"/>
                    </a:ext>
                  </a:extLst>
                </p:cNvPr>
                <p:cNvCxnSpPr>
                  <a:cxnSpLocks/>
                  <a:stCxn id="10" idx="5"/>
                  <a:endCxn id="13" idx="0"/>
                </p:cNvCxnSpPr>
                <p:nvPr/>
              </p:nvCxnSpPr>
              <p:spPr>
                <a:xfrm>
                  <a:off x="10436161" y="1953102"/>
                  <a:ext cx="155108" cy="50694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D85022E4-6B19-4079-B937-025EA85AC36C}"/>
                    </a:ext>
                  </a:extLst>
                </p:cNvPr>
                <p:cNvCxnSpPr>
                  <a:cxnSpLocks/>
                  <a:stCxn id="13" idx="6"/>
                  <a:endCxn id="11" idx="3"/>
                </p:cNvCxnSpPr>
                <p:nvPr/>
              </p:nvCxnSpPr>
              <p:spPr>
                <a:xfrm flipV="1">
                  <a:off x="10794561" y="2359685"/>
                  <a:ext cx="617195" cy="30365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E7062928-2357-462E-AD3D-CCD53D1B85CB}"/>
                    </a:ext>
                  </a:extLst>
                </p:cNvPr>
                <p:cNvCxnSpPr>
                  <a:cxnSpLocks/>
                  <a:stCxn id="13" idx="3"/>
                  <a:endCxn id="16" idx="7"/>
                </p:cNvCxnSpPr>
                <p:nvPr/>
              </p:nvCxnSpPr>
              <p:spPr>
                <a:xfrm flipH="1">
                  <a:off x="10029577" y="2807088"/>
                  <a:ext cx="417943" cy="27487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91B450EA-610C-4E3E-AB96-7E0ACBD7F635}"/>
                      </a:ext>
                    </a:extLst>
                  </p:cNvPr>
                  <p:cNvSpPr txBox="1"/>
                  <p:nvPr/>
                </p:nvSpPr>
                <p:spPr>
                  <a:xfrm>
                    <a:off x="11406190" y="2078363"/>
                    <a:ext cx="405944" cy="491288"/>
                  </a:xfrm>
                  <a:prstGeom prst="rect">
                    <a:avLst/>
                  </a:prstGeom>
                  <a:noFill/>
                </p:spPr>
                <p:txBody>
                  <a:bodyPr wrap="none" lIns="0" rtlCol="0" anchor="t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𝑗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DD5AAEDE-892C-466A-A09D-07E2F26F06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6190" y="2078363"/>
                    <a:ext cx="405944" cy="49128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EB4E290B-B464-404F-A0C3-F006BDDECD73}"/>
                      </a:ext>
                    </a:extLst>
                  </p:cNvPr>
                  <p:cNvSpPr txBox="1"/>
                  <p:nvPr/>
                </p:nvSpPr>
                <p:spPr>
                  <a:xfrm>
                    <a:off x="10852793" y="2118812"/>
                    <a:ext cx="415563" cy="491288"/>
                  </a:xfrm>
                  <a:prstGeom prst="rect">
                    <a:avLst/>
                  </a:prstGeom>
                  <a:noFill/>
                </p:spPr>
                <p:txBody>
                  <a:bodyPr wrap="none" lIns="0" rtlCol="0" anchor="t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𝑖𝑗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38D30A8-41E8-4B24-8295-16DD35A4F1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52793" y="2118812"/>
                    <a:ext cx="415563" cy="49128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4E558-86FE-4379-A4F3-41B3CC85434C}"/>
                  </a:ext>
                </a:extLst>
              </p:cNvPr>
              <p:cNvSpPr txBox="1"/>
              <p:nvPr/>
            </p:nvSpPr>
            <p:spPr>
              <a:xfrm>
                <a:off x="3855662" y="4324580"/>
                <a:ext cx="3487108" cy="944489"/>
              </a:xfrm>
              <a:prstGeom prst="rect">
                <a:avLst/>
              </a:prstGeom>
              <a:noFill/>
            </p:spPr>
            <p:txBody>
              <a:bodyPr wrap="none" lIns="0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𝑳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𝑽𝒆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  <a:p>
                <a:pPr>
                  <a:lnSpc>
                    <a:spcPct val="120000"/>
                  </a:lnSpc>
                </a:pPr>
                <a:endPara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4E558-86FE-4379-A4F3-41B3CC854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662" y="4324580"/>
                <a:ext cx="3487108" cy="9444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 txBox="1">
            <a:spLocks noGrp="1"/>
          </p:cNvSpPr>
          <p:nvPr>
            <p:ph type="body" idx="1"/>
          </p:nvPr>
        </p:nvSpPr>
        <p:spPr>
          <a:xfrm>
            <a:off x="839787" y="660400"/>
            <a:ext cx="9305699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dirty="0" err="1"/>
              <a:t>Blockchain</a:t>
            </a:r>
            <a:r>
              <a:rPr lang="en-US" dirty="0"/>
              <a:t> issues</a:t>
            </a:r>
            <a:endParaRPr dirty="0"/>
          </a:p>
        </p:txBody>
      </p:sp>
      <p:sp>
        <p:nvSpPr>
          <p:cNvPr id="264" name="Google Shape;264;p28"/>
          <p:cNvSpPr txBox="1">
            <a:spLocks noGrp="1"/>
          </p:cNvSpPr>
          <p:nvPr>
            <p:ph type="body" idx="2"/>
          </p:nvPr>
        </p:nvSpPr>
        <p:spPr>
          <a:xfrm>
            <a:off x="839787" y="1535147"/>
            <a:ext cx="11086323" cy="481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Char char="❑"/>
            </a:pPr>
            <a:r>
              <a:rPr lang="en-US" b="1" dirty="0"/>
              <a:t>Low throughput</a:t>
            </a:r>
            <a:r>
              <a:rPr lang="en-US" dirty="0"/>
              <a:t>:</a:t>
            </a:r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Bitcoin 		~  	 7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txs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/s</a:t>
            </a:r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Ethereum 	~ 	15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txs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/s 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VISA 		~  10,000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txs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Char char="❑"/>
            </a:pPr>
            <a:r>
              <a:rPr lang="en-US" b="1" dirty="0"/>
              <a:t>High latency (i.e., confirmation time)</a:t>
            </a:r>
            <a:r>
              <a:rPr lang="en-US" dirty="0"/>
              <a:t>: </a:t>
            </a:r>
            <a:endParaRPr dirty="0"/>
          </a:p>
          <a:p>
            <a:pPr marL="742950" lvl="1" indent="-285750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Bitcoin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Ethereum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~ 	1 hour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VISA 		    ~    7 seconds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</a:pPr>
            <a:endParaRPr dirty="0"/>
          </a:p>
          <a:p>
            <a:pPr marL="742950" lvl="1" indent="-133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133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133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4CA0622-0E65-744D-A61A-985EB06FA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305079" y="1779804"/>
            <a:ext cx="3954855" cy="25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FF232E-4E55-446C-B3D7-6D2D0C9330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7" y="660400"/>
            <a:ext cx="8251203" cy="1439368"/>
          </a:xfrm>
        </p:spPr>
        <p:txBody>
          <a:bodyPr/>
          <a:lstStyle/>
          <a:p>
            <a:r>
              <a:rPr lang="en-US" dirty="0" err="1"/>
              <a:t>Bitcoin</a:t>
            </a:r>
            <a:r>
              <a:rPr lang="en-US" dirty="0"/>
              <a:t> propagation time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056872-A747-4835-9CFB-6FE53AEB58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PT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𝑠𝑜𝑙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𝑉𝑒𝑟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 	link latency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: 	time to transmit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including wait time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𝑠𝑜𝑙</m:t>
                        </m:r>
                      </m:sub>
                    </m:sSub>
                  </m:oMath>
                </a14:m>
                <a:r>
                  <a:rPr lang="en-US" dirty="0"/>
                  <a:t>: 	time to verify the nonce (almost instant)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𝑉𝑒𝑟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: 	time to verify the transactions in the block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𝐵𝑖𝑡𝑐𝑜𝑖𝑛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𝑃𝑇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056872-A747-4835-9CFB-6FE53AEB58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2812DED-C49F-4237-9A6A-1B04FEE0F94B}"/>
              </a:ext>
            </a:extLst>
          </p:cNvPr>
          <p:cNvGrpSpPr/>
          <p:nvPr/>
        </p:nvGrpSpPr>
        <p:grpSpPr>
          <a:xfrm>
            <a:off x="8871682" y="3977664"/>
            <a:ext cx="3231147" cy="1979203"/>
            <a:chOff x="8537698" y="1964451"/>
            <a:chExt cx="3231147" cy="197920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EDFD157-E017-4A2E-A1D2-87A8C9C5535E}"/>
                </a:ext>
              </a:extLst>
            </p:cNvPr>
            <p:cNvGrpSpPr/>
            <p:nvPr/>
          </p:nvGrpSpPr>
          <p:grpSpPr>
            <a:xfrm>
              <a:off x="8537698" y="1964451"/>
              <a:ext cx="3231147" cy="1979203"/>
              <a:chOff x="8527650" y="1449797"/>
              <a:chExt cx="3231147" cy="197920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8D3491A7-96D6-4532-A49A-78FC884EB2A3}"/>
                      </a:ext>
                    </a:extLst>
                  </p:cNvPr>
                  <p:cNvSpPr/>
                  <p:nvPr/>
                </p:nvSpPr>
                <p:spPr>
                  <a:xfrm>
                    <a:off x="10089120" y="1606062"/>
                    <a:ext cx="406584" cy="406583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8D3491A7-96D6-4532-A49A-78FC884EB2A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89120" y="1606062"/>
                    <a:ext cx="406584" cy="406583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060A5AED-3B0C-4B20-A108-A9C98FB697B0}"/>
                      </a:ext>
                    </a:extLst>
                  </p:cNvPr>
                  <p:cNvSpPr/>
                  <p:nvPr/>
                </p:nvSpPr>
                <p:spPr>
                  <a:xfrm>
                    <a:off x="11352213" y="2012645"/>
                    <a:ext cx="406584" cy="406583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060A5AED-3B0C-4B20-A108-A9C98FB697B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52213" y="2012645"/>
                    <a:ext cx="406584" cy="406583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 b="-4348"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9A64D00-2B16-4E87-B3B4-116DB8C4F082}"/>
                  </a:ext>
                </a:extLst>
              </p:cNvPr>
              <p:cNvSpPr/>
              <p:nvPr/>
            </p:nvSpPr>
            <p:spPr>
              <a:xfrm>
                <a:off x="8622735" y="1449797"/>
                <a:ext cx="406584" cy="406583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E8516FF-75C5-4ACE-91AD-A8514EA630AB}"/>
                  </a:ext>
                </a:extLst>
              </p:cNvPr>
              <p:cNvSpPr/>
              <p:nvPr/>
            </p:nvSpPr>
            <p:spPr>
              <a:xfrm>
                <a:off x="10387977" y="2460048"/>
                <a:ext cx="406584" cy="406583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55E1AC22-F953-4704-89D1-692B1822F853}"/>
                      </a:ext>
                    </a:extLst>
                  </p:cNvPr>
                  <p:cNvSpPr/>
                  <p:nvPr/>
                </p:nvSpPr>
                <p:spPr>
                  <a:xfrm>
                    <a:off x="9177720" y="2215936"/>
                    <a:ext cx="406584" cy="406583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55E1AC22-F953-4704-89D1-692B1822F85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77720" y="2215936"/>
                    <a:ext cx="406584" cy="40658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B10B8F4-EB33-4178-8941-4A3F27C08650}"/>
                  </a:ext>
                </a:extLst>
              </p:cNvPr>
              <p:cNvSpPr/>
              <p:nvPr/>
            </p:nvSpPr>
            <p:spPr>
              <a:xfrm>
                <a:off x="8527650" y="2866631"/>
                <a:ext cx="406584" cy="406583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E836FD0-32C8-4C19-B305-E34CF4E8C684}"/>
                  </a:ext>
                </a:extLst>
              </p:cNvPr>
              <p:cNvSpPr/>
              <p:nvPr/>
            </p:nvSpPr>
            <p:spPr>
              <a:xfrm>
                <a:off x="9682536" y="3022417"/>
                <a:ext cx="406584" cy="406583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5312F24-E924-40B8-978F-62E8878AC92A}"/>
                  </a:ext>
                </a:extLst>
              </p:cNvPr>
              <p:cNvCxnSpPr>
                <a:cxnSpLocks/>
                <a:stCxn id="12" idx="5"/>
                <a:endCxn id="14" idx="1"/>
              </p:cNvCxnSpPr>
              <p:nvPr/>
            </p:nvCxnSpPr>
            <p:spPr>
              <a:xfrm>
                <a:off x="8969776" y="1796837"/>
                <a:ext cx="267487" cy="47864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CD598C6-5B9E-4AD0-AB7E-FBFC333A9E42}"/>
                  </a:ext>
                </a:extLst>
              </p:cNvPr>
              <p:cNvCxnSpPr>
                <a:cxnSpLocks/>
                <a:stCxn id="10" idx="3"/>
                <a:endCxn id="14" idx="7"/>
              </p:cNvCxnSpPr>
              <p:nvPr/>
            </p:nvCxnSpPr>
            <p:spPr>
              <a:xfrm flipH="1">
                <a:off x="9524761" y="1953102"/>
                <a:ext cx="623902" cy="32237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FA95B73-5B9F-415F-8AE0-6757FBBACC97}"/>
                  </a:ext>
                </a:extLst>
              </p:cNvPr>
              <p:cNvCxnSpPr>
                <a:cxnSpLocks/>
                <a:stCxn id="16" idx="1"/>
                <a:endCxn id="14" idx="5"/>
              </p:cNvCxnSpPr>
              <p:nvPr/>
            </p:nvCxnSpPr>
            <p:spPr>
              <a:xfrm flipH="1" flipV="1">
                <a:off x="9524761" y="2562976"/>
                <a:ext cx="217318" cy="51898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5EDF464-DC04-43CB-BF08-10A632EF5BD2}"/>
                  </a:ext>
                </a:extLst>
              </p:cNvPr>
              <p:cNvCxnSpPr>
                <a:cxnSpLocks/>
                <a:stCxn id="15" idx="7"/>
                <a:endCxn id="14" idx="3"/>
              </p:cNvCxnSpPr>
              <p:nvPr/>
            </p:nvCxnSpPr>
            <p:spPr>
              <a:xfrm flipV="1">
                <a:off x="8874691" y="2562976"/>
                <a:ext cx="362572" cy="36319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4608A7B-C6A2-408B-B49E-3AFA1BBFCBF3}"/>
                  </a:ext>
                </a:extLst>
              </p:cNvPr>
              <p:cNvCxnSpPr>
                <a:cxnSpLocks/>
                <a:stCxn id="15" idx="5"/>
                <a:endCxn id="16" idx="2"/>
              </p:cNvCxnSpPr>
              <p:nvPr/>
            </p:nvCxnSpPr>
            <p:spPr>
              <a:xfrm>
                <a:off x="8874691" y="3213671"/>
                <a:ext cx="807845" cy="1203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209A581-3789-4092-9E85-243E2648B235}"/>
                  </a:ext>
                </a:extLst>
              </p:cNvPr>
              <p:cNvCxnSpPr>
                <a:cxnSpLocks/>
                <a:stCxn id="10" idx="6"/>
                <a:endCxn id="11" idx="2"/>
              </p:cNvCxnSpPr>
              <p:nvPr/>
            </p:nvCxnSpPr>
            <p:spPr>
              <a:xfrm>
                <a:off x="10495704" y="1809354"/>
                <a:ext cx="856509" cy="4065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AF20DDA-6631-471C-AA0B-10F2F72BBCD4}"/>
                  </a:ext>
                </a:extLst>
              </p:cNvPr>
              <p:cNvCxnSpPr>
                <a:cxnSpLocks/>
                <a:stCxn id="10" idx="5"/>
                <a:endCxn id="13" idx="0"/>
              </p:cNvCxnSpPr>
              <p:nvPr/>
            </p:nvCxnSpPr>
            <p:spPr>
              <a:xfrm>
                <a:off x="10436161" y="1953102"/>
                <a:ext cx="155108" cy="50694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E70E4F1-E8D5-4621-A3C5-19FD5C33422A}"/>
                  </a:ext>
                </a:extLst>
              </p:cNvPr>
              <p:cNvCxnSpPr>
                <a:cxnSpLocks/>
                <a:stCxn id="13" idx="6"/>
                <a:endCxn id="11" idx="3"/>
              </p:cNvCxnSpPr>
              <p:nvPr/>
            </p:nvCxnSpPr>
            <p:spPr>
              <a:xfrm flipV="1">
                <a:off x="10794561" y="2359685"/>
                <a:ext cx="617195" cy="30365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5CC3DBD-425F-4219-987E-6D352AD763ED}"/>
                  </a:ext>
                </a:extLst>
              </p:cNvPr>
              <p:cNvCxnSpPr>
                <a:cxnSpLocks/>
                <a:stCxn id="13" idx="3"/>
                <a:endCxn id="16" idx="7"/>
              </p:cNvCxnSpPr>
              <p:nvPr/>
            </p:nvCxnSpPr>
            <p:spPr>
              <a:xfrm flipH="1">
                <a:off x="10029577" y="2807088"/>
                <a:ext cx="417943" cy="27487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2201361-2963-486B-81B0-5C06334BED09}"/>
                    </a:ext>
                  </a:extLst>
                </p:cNvPr>
                <p:cNvSpPr txBox="1"/>
                <p:nvPr/>
              </p:nvSpPr>
              <p:spPr>
                <a:xfrm>
                  <a:off x="9421628" y="2119967"/>
                  <a:ext cx="653449" cy="495457"/>
                </a:xfrm>
                <a:prstGeom prst="rect">
                  <a:avLst/>
                </a:prstGeom>
                <a:noFill/>
              </p:spPr>
              <p:txBody>
                <a:bodyPr wrap="none" lIns="0" rtlCol="0" anchor="t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Segoe UI Light" panose="020B05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Segoe UI Light" panose="020B0502040204020203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Segoe UI Light" panose="020B0502040204020203" pitchFamily="34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Segoe UI Light" panose="020B05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Segoe UI Light" panose="020B0502040204020203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Segoe UI Light" panose="020B05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2201361-2963-486B-81B0-5C06334BED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1628" y="2119967"/>
                  <a:ext cx="653449" cy="49545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114114B-4DD7-428B-8AAF-B081C2011BFE}"/>
              </a:ext>
            </a:extLst>
          </p:cNvPr>
          <p:cNvGrpSpPr/>
          <p:nvPr/>
        </p:nvGrpSpPr>
        <p:grpSpPr>
          <a:xfrm>
            <a:off x="183457" y="1490551"/>
            <a:ext cx="12008543" cy="1550803"/>
            <a:chOff x="211945" y="2268433"/>
            <a:chExt cx="12008543" cy="1550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D511056-F2EB-4852-9E25-3B232F7A04F1}"/>
                    </a:ext>
                  </a:extLst>
                </p:cNvPr>
                <p:cNvSpPr txBox="1"/>
                <p:nvPr/>
              </p:nvSpPr>
              <p:spPr>
                <a:xfrm>
                  <a:off x="10981309" y="2597038"/>
                  <a:ext cx="1239179" cy="3250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400" dirty="0"/>
                    <a:t>accept </a:t>
                  </a:r>
                  <a:r>
                    <a:rPr lang="en-US" sz="1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B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D511056-F2EB-4852-9E25-3B232F7A04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1309" y="2597038"/>
                  <a:ext cx="1239179" cy="325089"/>
                </a:xfrm>
                <a:prstGeom prst="rect">
                  <a:avLst/>
                </a:prstGeom>
                <a:blipFill>
                  <a:blip r:embed="rId7"/>
                  <a:stretch>
                    <a:fillRect t="-3704" b="-111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E82B05-820F-4156-A921-D48B8A1FA331}"/>
                </a:ext>
              </a:extLst>
            </p:cNvPr>
            <p:cNvSpPr txBox="1"/>
            <p:nvPr/>
          </p:nvSpPr>
          <p:spPr>
            <a:xfrm>
              <a:off x="10102787" y="2685012"/>
              <a:ext cx="12184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verify</a:t>
              </a:r>
            </a:p>
            <a:p>
              <a:pPr algn="ctr"/>
              <a:r>
                <a:rPr lang="en-US" sz="1400" dirty="0"/>
                <a:t>transactions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6E0FE9C-92C0-474A-85CC-83088E757CF6}"/>
                </a:ext>
              </a:extLst>
            </p:cNvPr>
            <p:cNvSpPr txBox="1"/>
            <p:nvPr/>
          </p:nvSpPr>
          <p:spPr>
            <a:xfrm>
              <a:off x="211945" y="2268433"/>
              <a:ext cx="123917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new </a:t>
              </a:r>
            </a:p>
            <a:p>
              <a:pPr algn="ctr"/>
              <a:r>
                <a:rPr lang="en-US" sz="1400" dirty="0"/>
                <a:t>block </a:t>
              </a:r>
              <a:r>
                <a:rPr lang="en-US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C454186-C912-4B56-8E32-94D43161FB04}"/>
                    </a:ext>
                  </a:extLst>
                </p:cNvPr>
                <p:cNvSpPr txBox="1"/>
                <p:nvPr/>
              </p:nvSpPr>
              <p:spPr>
                <a:xfrm>
                  <a:off x="883322" y="3256774"/>
                  <a:ext cx="1239179" cy="5624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400" b="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C454186-C912-4B56-8E32-94D43161FB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322" y="3256774"/>
                  <a:ext cx="1239179" cy="56246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718D9F0-F520-4D9B-AEAD-0509EEE839E6}"/>
                    </a:ext>
                  </a:extLst>
                </p:cNvPr>
                <p:cNvSpPr/>
                <p:nvPr/>
              </p:nvSpPr>
              <p:spPr>
                <a:xfrm>
                  <a:off x="479393" y="2860830"/>
                  <a:ext cx="692459" cy="7967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Node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718D9F0-F520-4D9B-AEAD-0509EEE839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393" y="2860830"/>
                  <a:ext cx="692459" cy="796770"/>
                </a:xfrm>
                <a:prstGeom prst="rect">
                  <a:avLst/>
                </a:prstGeom>
                <a:blipFill>
                  <a:blip r:embed="rId9"/>
                  <a:stretch>
                    <a:fillRect l="-172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4FAD20D-35CF-4ED8-954B-8699AD55C4A2}"/>
                    </a:ext>
                  </a:extLst>
                </p:cNvPr>
                <p:cNvSpPr/>
                <p:nvPr/>
              </p:nvSpPr>
              <p:spPr>
                <a:xfrm>
                  <a:off x="1919056" y="2860830"/>
                  <a:ext cx="692459" cy="7967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Node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4FAD20D-35CF-4ED8-954B-8699AD55C4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9056" y="2860830"/>
                  <a:ext cx="692459" cy="796770"/>
                </a:xfrm>
                <a:prstGeom prst="rect">
                  <a:avLst/>
                </a:prstGeom>
                <a:blipFill>
                  <a:blip r:embed="rId10"/>
                  <a:stretch>
                    <a:fillRect l="-862" r="-86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2403D78B-89B1-4549-A13B-9CB0E163B9F7}"/>
                    </a:ext>
                  </a:extLst>
                </p:cNvPr>
                <p:cNvSpPr/>
                <p:nvPr/>
              </p:nvSpPr>
              <p:spPr>
                <a:xfrm>
                  <a:off x="8213327" y="2857500"/>
                  <a:ext cx="692459" cy="7967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Node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6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2403D78B-89B1-4549-A13B-9CB0E163B9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3327" y="2857500"/>
                  <a:ext cx="692459" cy="796770"/>
                </a:xfrm>
                <a:prstGeom prst="rect">
                  <a:avLst/>
                </a:prstGeom>
                <a:blipFill>
                  <a:blip r:embed="rId11"/>
                  <a:stretch>
                    <a:fillRect l="-1739" r="-87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57D75712-B660-40E5-A690-1EB2B6F4C243}"/>
                    </a:ext>
                  </a:extLst>
                </p:cNvPr>
                <p:cNvSpPr/>
                <p:nvPr/>
              </p:nvSpPr>
              <p:spPr>
                <a:xfrm>
                  <a:off x="6362331" y="2857500"/>
                  <a:ext cx="692459" cy="7967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Node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57D75712-B660-40E5-A690-1EB2B6F4C2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2331" y="2857500"/>
                  <a:ext cx="692459" cy="796770"/>
                </a:xfrm>
                <a:prstGeom prst="rect">
                  <a:avLst/>
                </a:prstGeom>
                <a:blipFill>
                  <a:blip r:embed="rId12"/>
                  <a:stretch>
                    <a:fillRect l="-862" r="-86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9CA3C6B-6E39-4AF2-92D3-DCBEC955F19C}"/>
                </a:ext>
              </a:extLst>
            </p:cNvPr>
            <p:cNvCxnSpPr>
              <a:stCxn id="32" idx="3"/>
              <a:endCxn id="33" idx="1"/>
            </p:cNvCxnSpPr>
            <p:nvPr/>
          </p:nvCxnSpPr>
          <p:spPr>
            <a:xfrm>
              <a:off x="1171852" y="3259215"/>
              <a:ext cx="74720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BAA302B-E35D-48E3-8C82-42034FC7DC2A}"/>
                </a:ext>
              </a:extLst>
            </p:cNvPr>
            <p:cNvSpPr/>
            <p:nvPr/>
          </p:nvSpPr>
          <p:spPr>
            <a:xfrm>
              <a:off x="3259582" y="3004637"/>
              <a:ext cx="559294" cy="5091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9360EFA-1EB1-4311-BBE8-5F276C2BC24A}"/>
                </a:ext>
              </a:extLst>
            </p:cNvPr>
            <p:cNvCxnSpPr>
              <a:stCxn id="33" idx="3"/>
              <a:endCxn id="37" idx="2"/>
            </p:cNvCxnSpPr>
            <p:nvPr/>
          </p:nvCxnSpPr>
          <p:spPr>
            <a:xfrm>
              <a:off x="2611515" y="3259215"/>
              <a:ext cx="64806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D8C6C81-8F71-406C-8FF0-65FBCC10E9FE}"/>
                </a:ext>
              </a:extLst>
            </p:cNvPr>
            <p:cNvSpPr txBox="1"/>
            <p:nvPr/>
          </p:nvSpPr>
          <p:spPr>
            <a:xfrm>
              <a:off x="2458373" y="2673578"/>
              <a:ext cx="95435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verify</a:t>
              </a:r>
            </a:p>
            <a:p>
              <a:pPr algn="ctr"/>
              <a:r>
                <a:rPr lang="en-US" sz="1400" dirty="0"/>
                <a:t>sol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B623189-530D-449C-9A09-E5891F6E85CC}"/>
                </a:ext>
              </a:extLst>
            </p:cNvPr>
            <p:cNvSpPr/>
            <p:nvPr/>
          </p:nvSpPr>
          <p:spPr>
            <a:xfrm>
              <a:off x="5027718" y="3004637"/>
              <a:ext cx="559294" cy="5091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FFBFCAA-4D0D-42A8-B4A1-63A099BFC28C}"/>
                </a:ext>
              </a:extLst>
            </p:cNvPr>
            <p:cNvCxnSpPr>
              <a:stCxn id="37" idx="6"/>
              <a:endCxn id="40" idx="2"/>
            </p:cNvCxnSpPr>
            <p:nvPr/>
          </p:nvCxnSpPr>
          <p:spPr>
            <a:xfrm>
              <a:off x="3818876" y="3259215"/>
              <a:ext cx="12088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58B96C6-FB20-4374-83BC-FD280332E85A}"/>
                </a:ext>
              </a:extLst>
            </p:cNvPr>
            <p:cNvSpPr txBox="1"/>
            <p:nvPr/>
          </p:nvSpPr>
          <p:spPr>
            <a:xfrm>
              <a:off x="3754508" y="2685012"/>
              <a:ext cx="123917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verify</a:t>
              </a:r>
            </a:p>
            <a:p>
              <a:pPr algn="ctr"/>
              <a:r>
                <a:rPr lang="en-US" sz="1400" dirty="0"/>
                <a:t>transactions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0114593-95B0-4083-AE0A-79CA9DAF073E}"/>
                </a:ext>
              </a:extLst>
            </p:cNvPr>
            <p:cNvCxnSpPr>
              <a:cxnSpLocks/>
              <a:stCxn id="40" idx="6"/>
              <a:endCxn id="35" idx="1"/>
            </p:cNvCxnSpPr>
            <p:nvPr/>
          </p:nvCxnSpPr>
          <p:spPr>
            <a:xfrm flipV="1">
              <a:off x="5587012" y="3255885"/>
              <a:ext cx="775319" cy="33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C6B53D2-5F68-4396-A780-15ED28CFC98B}"/>
                </a:ext>
              </a:extLst>
            </p:cNvPr>
            <p:cNvCxnSpPr>
              <a:cxnSpLocks/>
            </p:cNvCxnSpPr>
            <p:nvPr/>
          </p:nvCxnSpPr>
          <p:spPr>
            <a:xfrm>
              <a:off x="7054790" y="3255885"/>
              <a:ext cx="37581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63ED3B6-93C6-4F37-BEB5-C1F987C6B28C}"/>
                </a:ext>
              </a:extLst>
            </p:cNvPr>
            <p:cNvCxnSpPr>
              <a:cxnSpLocks/>
            </p:cNvCxnSpPr>
            <p:nvPr/>
          </p:nvCxnSpPr>
          <p:spPr>
            <a:xfrm>
              <a:off x="7847860" y="3270411"/>
              <a:ext cx="36546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1A63609-5EEA-481E-84F7-A7A15FD905CE}"/>
                </a:ext>
              </a:extLst>
            </p:cNvPr>
            <p:cNvSpPr txBox="1"/>
            <p:nvPr/>
          </p:nvSpPr>
          <p:spPr>
            <a:xfrm>
              <a:off x="7176116" y="2857500"/>
              <a:ext cx="95435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…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265D710-C7BF-4173-B048-9CF8E96D82D1}"/>
                </a:ext>
              </a:extLst>
            </p:cNvPr>
            <p:cNvSpPr/>
            <p:nvPr/>
          </p:nvSpPr>
          <p:spPr>
            <a:xfrm>
              <a:off x="9553115" y="3016071"/>
              <a:ext cx="559294" cy="5091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A6CB977-DC8E-4D11-A978-A92E788871D7}"/>
                </a:ext>
              </a:extLst>
            </p:cNvPr>
            <p:cNvCxnSpPr>
              <a:endCxn id="47" idx="2"/>
            </p:cNvCxnSpPr>
            <p:nvPr/>
          </p:nvCxnSpPr>
          <p:spPr>
            <a:xfrm>
              <a:off x="8905048" y="3270649"/>
              <a:ext cx="64806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361114E-E752-4F47-91E0-304F6AAA918E}"/>
                </a:ext>
              </a:extLst>
            </p:cNvPr>
            <p:cNvSpPr txBox="1"/>
            <p:nvPr/>
          </p:nvSpPr>
          <p:spPr>
            <a:xfrm>
              <a:off x="8751906" y="2685012"/>
              <a:ext cx="95435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verify</a:t>
              </a:r>
            </a:p>
            <a:p>
              <a:pPr algn="ctr"/>
              <a:r>
                <a:rPr lang="en-US" sz="1400" dirty="0"/>
                <a:t>sol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66DF29E-040D-4CB9-8726-C868022AD361}"/>
                </a:ext>
              </a:extLst>
            </p:cNvPr>
            <p:cNvSpPr/>
            <p:nvPr/>
          </p:nvSpPr>
          <p:spPr>
            <a:xfrm>
              <a:off x="11321251" y="3016071"/>
              <a:ext cx="559294" cy="5091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FEF2284-5AC5-467D-A69A-0B678022700F}"/>
                </a:ext>
              </a:extLst>
            </p:cNvPr>
            <p:cNvCxnSpPr>
              <a:stCxn id="47" idx="6"/>
              <a:endCxn id="50" idx="2"/>
            </p:cNvCxnSpPr>
            <p:nvPr/>
          </p:nvCxnSpPr>
          <p:spPr>
            <a:xfrm>
              <a:off x="10112409" y="3270649"/>
              <a:ext cx="12088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617937B-D3A8-4632-9163-0B6E1E3E7B35}"/>
                </a:ext>
              </a:extLst>
            </p:cNvPr>
            <p:cNvSpPr txBox="1"/>
            <p:nvPr/>
          </p:nvSpPr>
          <p:spPr>
            <a:xfrm>
              <a:off x="5415383" y="2488168"/>
              <a:ext cx="954351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mic Sans MS" panose="030F0702030302020204" pitchFamily="66" charset="0"/>
                </a:rPr>
                <a:t>inv</a:t>
              </a:r>
            </a:p>
            <a:p>
              <a:pPr algn="ctr"/>
              <a:r>
                <a:rPr lang="en-US" sz="1400" dirty="0">
                  <a:latin typeface="Comic Sans MS" panose="030F0702030302020204" pitchFamily="66" charset="0"/>
                </a:rPr>
                <a:t>get</a:t>
              </a:r>
            </a:p>
            <a:p>
              <a:pPr algn="ctr"/>
              <a:r>
                <a:rPr lang="en-US" sz="1400" dirty="0">
                  <a:latin typeface="Comic Sans MS" panose="030F0702030302020204" pitchFamily="66" charset="0"/>
                </a:rPr>
                <a:t>send</a:t>
              </a:r>
              <a:endParaRPr lang="en-US" sz="12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34F7DE5-8318-40E4-B19F-83DAEEBE6E2E}"/>
                    </a:ext>
                  </a:extLst>
                </p:cNvPr>
                <p:cNvSpPr txBox="1"/>
                <p:nvPr/>
              </p:nvSpPr>
              <p:spPr>
                <a:xfrm>
                  <a:off x="5347684" y="3253248"/>
                  <a:ext cx="1239179" cy="5601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400" b="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34F7DE5-8318-40E4-B19F-83DAEEBE6E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7684" y="3253248"/>
                  <a:ext cx="1239179" cy="56015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7BE202-75B3-4671-8CFB-AD23EAC9C9E8}"/>
                </a:ext>
              </a:extLst>
            </p:cNvPr>
            <p:cNvSpPr txBox="1"/>
            <p:nvPr/>
          </p:nvSpPr>
          <p:spPr>
            <a:xfrm>
              <a:off x="1068279" y="2424888"/>
              <a:ext cx="954351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mic Sans MS" panose="030F0702030302020204" pitchFamily="66" charset="0"/>
                </a:rPr>
                <a:t>inv</a:t>
              </a:r>
            </a:p>
            <a:p>
              <a:pPr algn="ctr"/>
              <a:r>
                <a:rPr lang="en-US" sz="1400" dirty="0">
                  <a:latin typeface="Comic Sans MS" panose="030F0702030302020204" pitchFamily="66" charset="0"/>
                </a:rPr>
                <a:t>get</a:t>
              </a:r>
            </a:p>
            <a:p>
              <a:pPr algn="ctr"/>
              <a:r>
                <a:rPr lang="en-US" sz="1400" dirty="0">
                  <a:latin typeface="Comic Sans MS" panose="030F0702030302020204" pitchFamily="66" charset="0"/>
                </a:rPr>
                <a:t>send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064FCFE-0E72-45CE-8431-F649FE84AD1D}"/>
                    </a:ext>
                  </a:extLst>
                </p:cNvPr>
                <p:cNvSpPr txBox="1"/>
                <p:nvPr/>
              </p:nvSpPr>
              <p:spPr>
                <a:xfrm>
                  <a:off x="2286361" y="3227362"/>
                  <a:ext cx="1239179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𝑠𝑜𝑙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064FCFE-0E72-45CE-8431-F649FE84AD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361" y="3227362"/>
                  <a:ext cx="1239179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8EAD1D5-0C43-40B5-9884-47CF1733A2B0}"/>
                    </a:ext>
                  </a:extLst>
                </p:cNvPr>
                <p:cNvSpPr txBox="1"/>
                <p:nvPr/>
              </p:nvSpPr>
              <p:spPr>
                <a:xfrm>
                  <a:off x="3751173" y="3227362"/>
                  <a:ext cx="1239179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𝑉𝑒𝑟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8EAD1D5-0C43-40B5-9884-47CF1733A2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1173" y="3227362"/>
                  <a:ext cx="1239179" cy="30777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4372491-4A8D-4D34-BBAF-846439F33615}"/>
                    </a:ext>
                  </a:extLst>
                </p:cNvPr>
                <p:cNvSpPr txBox="1"/>
                <p:nvPr/>
              </p:nvSpPr>
              <p:spPr>
                <a:xfrm>
                  <a:off x="8591000" y="3227362"/>
                  <a:ext cx="1239179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𝑠𝑜𝑙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4372491-4A8D-4D34-BBAF-846439F336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1000" y="3227362"/>
                  <a:ext cx="1239179" cy="30777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B9662ABD-DD07-4DE0-B0F3-CE67E2F4187B}"/>
                    </a:ext>
                  </a:extLst>
                </p:cNvPr>
                <p:cNvSpPr txBox="1"/>
                <p:nvPr/>
              </p:nvSpPr>
              <p:spPr>
                <a:xfrm>
                  <a:off x="10014007" y="3227362"/>
                  <a:ext cx="1239179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𝑉𝑒𝑟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B9662ABD-DD07-4DE0-B0F3-CE67E2F418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4007" y="3227362"/>
                  <a:ext cx="1239179" cy="30777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33481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9518A5-C1CA-42B5-8ECB-FDA4218330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7" y="660400"/>
            <a:ext cx="10981151" cy="701731"/>
          </a:xfrm>
        </p:spPr>
        <p:txBody>
          <a:bodyPr/>
          <a:lstStyle/>
          <a:p>
            <a:r>
              <a:rPr lang="en-US" dirty="0"/>
              <a:t>Latency-optimal propagation (</a:t>
            </a:r>
            <a:r>
              <a:rPr lang="en-US" dirty="0" err="1"/>
              <a:t>LoP</a:t>
            </a:r>
            <a:r>
              <a:rPr lang="en-US" dirty="0"/>
              <a:t>)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CE11A6-11D1-4EC9-9C2A-486A6EDB1A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USend</a:t>
                </a:r>
                <a:r>
                  <a:rPr lang="en-US" dirty="0"/>
                  <a:t>: unsolicited broadcast of the meta-block to all neighbors</a:t>
                </a:r>
              </a:p>
              <a:p>
                <a:pPr lvl="1"/>
                <a:r>
                  <a:rPr lang="en-US" dirty="0"/>
                  <a:t>3-fold reduction in latency: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Transmission time: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  [meta-block: 2-4KB vs. block: 2MB]</a:t>
                </a:r>
              </a:p>
              <a:p>
                <a:r>
                  <a:rPr lang="en-US" dirty="0"/>
                  <a:t>Minimize verification</a:t>
                </a:r>
              </a:p>
              <a:p>
                <a:pPr lvl="1"/>
                <a:r>
                  <a:rPr lang="en-US" dirty="0"/>
                  <a:t>Only verify the solution (nonce) before forwarding </a:t>
                </a:r>
              </a:p>
              <a:p>
                <a:pPr lvl="1"/>
                <a:r>
                  <a:rPr lang="en-US" dirty="0"/>
                  <a:t>“Remove”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after each hop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CE11A6-11D1-4EC9-9C2A-486A6EDB1A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90" t="-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BC4E0BC5-4980-40D1-B793-FE522101E829}"/>
              </a:ext>
            </a:extLst>
          </p:cNvPr>
          <p:cNvGrpSpPr/>
          <p:nvPr/>
        </p:nvGrpSpPr>
        <p:grpSpPr>
          <a:xfrm>
            <a:off x="970821" y="4158038"/>
            <a:ext cx="10381392" cy="2571145"/>
            <a:chOff x="207876" y="2227360"/>
            <a:chExt cx="10381392" cy="25711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7FE9386-559D-4D14-ADE8-35CB6E90C467}"/>
                    </a:ext>
                  </a:extLst>
                </p:cNvPr>
                <p:cNvSpPr txBox="1"/>
                <p:nvPr/>
              </p:nvSpPr>
              <p:spPr>
                <a:xfrm>
                  <a:off x="9300090" y="3824568"/>
                  <a:ext cx="1289178" cy="3250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400" dirty="0"/>
                    <a:t>accept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7FE9386-559D-4D14-ADE8-35CB6E90C4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0090" y="3824568"/>
                  <a:ext cx="1289178" cy="325089"/>
                </a:xfrm>
                <a:prstGeom prst="rect">
                  <a:avLst/>
                </a:prstGeom>
                <a:blipFill>
                  <a:blip r:embed="rId3"/>
                  <a:stretch>
                    <a:fillRect t="-5660" b="-132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41768A1-9B61-4FD2-B838-9D7EE1677DE4}"/>
                    </a:ext>
                  </a:extLst>
                </p:cNvPr>
                <p:cNvSpPr txBox="1"/>
                <p:nvPr/>
              </p:nvSpPr>
              <p:spPr>
                <a:xfrm>
                  <a:off x="207876" y="2227360"/>
                  <a:ext cx="1239179" cy="7386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new meta-block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endParaRPr lang="en-US" sz="1400" dirty="0"/>
                </a:p>
                <a:p>
                  <a:pPr algn="ctr"/>
                  <a:endParaRPr lang="en-US" sz="14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41768A1-9B61-4FD2-B838-9D7EE1677D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876" y="2227360"/>
                  <a:ext cx="1239179" cy="738664"/>
                </a:xfrm>
                <a:prstGeom prst="rect">
                  <a:avLst/>
                </a:prstGeom>
                <a:blipFill>
                  <a:blip r:embed="rId4"/>
                  <a:stretch>
                    <a:fillRect t="-247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6B1C405-CD21-403B-ADEE-5970A02F8C82}"/>
                    </a:ext>
                  </a:extLst>
                </p:cNvPr>
                <p:cNvSpPr txBox="1"/>
                <p:nvPr/>
              </p:nvSpPr>
              <p:spPr>
                <a:xfrm>
                  <a:off x="918118" y="3231273"/>
                  <a:ext cx="1239179" cy="7779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sz="14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400" dirty="0"/>
                </a:p>
                <a:p>
                  <a:pPr algn="ctr"/>
                  <a:endParaRPr lang="en-US" sz="14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6B1C405-CD21-403B-ADEE-5970A02F8C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118" y="3231273"/>
                  <a:ext cx="1239179" cy="77790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C6E6D09-3E68-49CE-97D0-3638DC6B87CC}"/>
                    </a:ext>
                  </a:extLst>
                </p:cNvPr>
                <p:cNvSpPr/>
                <p:nvPr/>
              </p:nvSpPr>
              <p:spPr>
                <a:xfrm>
                  <a:off x="479393" y="2860830"/>
                  <a:ext cx="692459" cy="7967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Node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C6E6D09-3E68-49CE-97D0-3638DC6B87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393" y="2860830"/>
                  <a:ext cx="692459" cy="796770"/>
                </a:xfrm>
                <a:prstGeom prst="rect">
                  <a:avLst/>
                </a:prstGeom>
                <a:blipFill>
                  <a:blip r:embed="rId6"/>
                  <a:stretch>
                    <a:fillRect l="-1739" r="-87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B46E3B42-BABD-45BC-AAAC-AD9A6E01D026}"/>
                    </a:ext>
                  </a:extLst>
                </p:cNvPr>
                <p:cNvSpPr/>
                <p:nvPr/>
              </p:nvSpPr>
              <p:spPr>
                <a:xfrm>
                  <a:off x="1919056" y="2860830"/>
                  <a:ext cx="692459" cy="7967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Node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B46E3B42-BABD-45BC-AAAC-AD9A6E01D0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9056" y="2860830"/>
                  <a:ext cx="692459" cy="796770"/>
                </a:xfrm>
                <a:prstGeom prst="rect">
                  <a:avLst/>
                </a:prstGeom>
                <a:blipFill>
                  <a:blip r:embed="rId7"/>
                  <a:stretch>
                    <a:fillRect l="-172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3D0FC7A4-3531-4EAD-98DE-8C7700B264C2}"/>
                    </a:ext>
                  </a:extLst>
                </p:cNvPr>
                <p:cNvSpPr/>
                <p:nvPr/>
              </p:nvSpPr>
              <p:spPr>
                <a:xfrm>
                  <a:off x="6477370" y="2860830"/>
                  <a:ext cx="692459" cy="7967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Node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6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3D0FC7A4-3531-4EAD-98DE-8C7700B264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370" y="2860830"/>
                  <a:ext cx="692459" cy="796770"/>
                </a:xfrm>
                <a:prstGeom prst="rect">
                  <a:avLst/>
                </a:prstGeom>
                <a:blipFill>
                  <a:blip r:embed="rId8"/>
                  <a:stretch>
                    <a:fillRect l="-1739" r="-87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02E7734-D9FA-4F3B-A832-C39CEC562014}"/>
                    </a:ext>
                  </a:extLst>
                </p:cNvPr>
                <p:cNvSpPr/>
                <p:nvPr/>
              </p:nvSpPr>
              <p:spPr>
                <a:xfrm>
                  <a:off x="4602334" y="2860830"/>
                  <a:ext cx="692459" cy="7967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Node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02E7734-D9FA-4F3B-A832-C39CEC5620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2334" y="2860830"/>
                  <a:ext cx="692459" cy="796770"/>
                </a:xfrm>
                <a:prstGeom prst="rect">
                  <a:avLst/>
                </a:prstGeom>
                <a:blipFill>
                  <a:blip r:embed="rId9"/>
                  <a:stretch>
                    <a:fillRect l="-862" r="-86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A9F59916-F8F7-4FD7-B1B7-F26F5FAB5FB8}"/>
                </a:ext>
              </a:extLst>
            </p:cNvPr>
            <p:cNvCxnSpPr>
              <a:stCxn id="46" idx="3"/>
              <a:endCxn id="47" idx="1"/>
            </p:cNvCxnSpPr>
            <p:nvPr/>
          </p:nvCxnSpPr>
          <p:spPr>
            <a:xfrm>
              <a:off x="1171852" y="3259215"/>
              <a:ext cx="74720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DBE00BF-FFE7-424E-9DDF-40324A470324}"/>
                </a:ext>
              </a:extLst>
            </p:cNvPr>
            <p:cNvSpPr/>
            <p:nvPr/>
          </p:nvSpPr>
          <p:spPr>
            <a:xfrm>
              <a:off x="3259582" y="3004637"/>
              <a:ext cx="559294" cy="5091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AAE0217-7D53-4A72-8E2A-111A32AF3FE7}"/>
                </a:ext>
              </a:extLst>
            </p:cNvPr>
            <p:cNvCxnSpPr>
              <a:stCxn id="47" idx="3"/>
              <a:endCxn id="51" idx="2"/>
            </p:cNvCxnSpPr>
            <p:nvPr/>
          </p:nvCxnSpPr>
          <p:spPr>
            <a:xfrm>
              <a:off x="2611515" y="3259215"/>
              <a:ext cx="64806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8A50BA7-B797-4A56-A3A6-7D82A5FB37A5}"/>
                </a:ext>
              </a:extLst>
            </p:cNvPr>
            <p:cNvSpPr txBox="1"/>
            <p:nvPr/>
          </p:nvSpPr>
          <p:spPr>
            <a:xfrm>
              <a:off x="2458373" y="2602317"/>
              <a:ext cx="95435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verify</a:t>
              </a:r>
            </a:p>
            <a:p>
              <a:pPr algn="ctr"/>
              <a:r>
                <a:rPr lang="en-US" sz="1400" dirty="0"/>
                <a:t>sol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92F64DF-8A9A-4817-9F86-B3FB8A829F0E}"/>
                </a:ext>
              </a:extLst>
            </p:cNvPr>
            <p:cNvCxnSpPr>
              <a:cxnSpLocks/>
              <a:stCxn id="51" idx="6"/>
              <a:endCxn id="49" idx="1"/>
            </p:cNvCxnSpPr>
            <p:nvPr/>
          </p:nvCxnSpPr>
          <p:spPr>
            <a:xfrm>
              <a:off x="3818876" y="3259215"/>
              <a:ext cx="78345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C1DC0DD-F08A-4B64-9F1D-1960600BFC42}"/>
                </a:ext>
              </a:extLst>
            </p:cNvPr>
            <p:cNvCxnSpPr>
              <a:cxnSpLocks/>
              <a:stCxn id="49" idx="3"/>
            </p:cNvCxnSpPr>
            <p:nvPr/>
          </p:nvCxnSpPr>
          <p:spPr>
            <a:xfrm>
              <a:off x="5294793" y="3259215"/>
              <a:ext cx="3998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0ABE54F-5FE2-4266-AED6-78DD60222B27}"/>
                </a:ext>
              </a:extLst>
            </p:cNvPr>
            <p:cNvCxnSpPr>
              <a:cxnSpLocks/>
            </p:cNvCxnSpPr>
            <p:nvPr/>
          </p:nvCxnSpPr>
          <p:spPr>
            <a:xfrm>
              <a:off x="6111903" y="3273741"/>
              <a:ext cx="36546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AE0BAB7-94F7-4C58-99DD-E2C949EFB615}"/>
                </a:ext>
              </a:extLst>
            </p:cNvPr>
            <p:cNvSpPr txBox="1"/>
            <p:nvPr/>
          </p:nvSpPr>
          <p:spPr>
            <a:xfrm>
              <a:off x="5440159" y="2860830"/>
              <a:ext cx="95435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6DBBD1F-9690-492B-BEEE-6A51C9712D09}"/>
                    </a:ext>
                  </a:extLst>
                </p:cNvPr>
                <p:cNvSpPr txBox="1"/>
                <p:nvPr/>
              </p:nvSpPr>
              <p:spPr>
                <a:xfrm>
                  <a:off x="3584627" y="3221681"/>
                  <a:ext cx="1239179" cy="5601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400" b="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6DBBD1F-9690-492B-BEEE-6A51C9712D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4627" y="3221681"/>
                  <a:ext cx="1239179" cy="56015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E68B417-98E7-457E-8D5B-001F2486937E}"/>
                </a:ext>
              </a:extLst>
            </p:cNvPr>
            <p:cNvSpPr/>
            <p:nvPr/>
          </p:nvSpPr>
          <p:spPr>
            <a:xfrm>
              <a:off x="3259582" y="4236151"/>
              <a:ext cx="559294" cy="5091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2B4BA2A6-FF28-48E9-8B05-4D687D230552}"/>
                </a:ext>
              </a:extLst>
            </p:cNvPr>
            <p:cNvCxnSpPr>
              <a:cxnSpLocks/>
              <a:stCxn id="51" idx="4"/>
              <a:endCxn id="59" idx="0"/>
            </p:cNvCxnSpPr>
            <p:nvPr/>
          </p:nvCxnSpPr>
          <p:spPr>
            <a:xfrm>
              <a:off x="3539229" y="3513792"/>
              <a:ext cx="0" cy="7223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3A409DB-FFA7-4401-B576-ED96D4A95EBD}"/>
                </a:ext>
              </a:extLst>
            </p:cNvPr>
            <p:cNvSpPr/>
            <p:nvPr/>
          </p:nvSpPr>
          <p:spPr>
            <a:xfrm>
              <a:off x="4991208" y="4236151"/>
              <a:ext cx="559294" cy="5091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7FD40F4-0443-4161-AD2A-580DD8EEA4C1}"/>
                </a:ext>
              </a:extLst>
            </p:cNvPr>
            <p:cNvCxnSpPr>
              <a:cxnSpLocks/>
            </p:cNvCxnSpPr>
            <p:nvPr/>
          </p:nvCxnSpPr>
          <p:spPr>
            <a:xfrm>
              <a:off x="3818876" y="4490728"/>
              <a:ext cx="117233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1AB0988-72D2-4394-9E27-BE02273A65D3}"/>
                    </a:ext>
                  </a:extLst>
                </p:cNvPr>
                <p:cNvSpPr txBox="1"/>
                <p:nvPr/>
              </p:nvSpPr>
              <p:spPr>
                <a:xfrm>
                  <a:off x="1052739" y="2680620"/>
                  <a:ext cx="954351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err="1"/>
                    <a:t>USend</a:t>
                  </a:r>
                  <a:r>
                    <a:rPr lang="en-US" sz="14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1AB0988-72D2-4394-9E27-BE02273A65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739" y="2680620"/>
                  <a:ext cx="954351" cy="523220"/>
                </a:xfrm>
                <a:prstGeom prst="rect">
                  <a:avLst/>
                </a:prstGeom>
                <a:blipFill>
                  <a:blip r:embed="rId11"/>
                  <a:stretch>
                    <a:fillRect t="-232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C27C7135-9ED1-43F1-BCD5-B4A20562797F}"/>
                    </a:ext>
                  </a:extLst>
                </p:cNvPr>
                <p:cNvSpPr txBox="1"/>
                <p:nvPr/>
              </p:nvSpPr>
              <p:spPr>
                <a:xfrm>
                  <a:off x="3699398" y="2674441"/>
                  <a:ext cx="954351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err="1"/>
                    <a:t>USend</a:t>
                  </a:r>
                  <a:r>
                    <a:rPr lang="en-US" sz="14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C27C7135-9ED1-43F1-BCD5-B4A2056279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9398" y="2674441"/>
                  <a:ext cx="954351" cy="523220"/>
                </a:xfrm>
                <a:prstGeom prst="rect">
                  <a:avLst/>
                </a:prstGeom>
                <a:blipFill>
                  <a:blip r:embed="rId12"/>
                  <a:stretch>
                    <a:fillRect t="-232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053D55B-1DDF-4B40-A5FA-45449385F048}"/>
                </a:ext>
              </a:extLst>
            </p:cNvPr>
            <p:cNvSpPr txBox="1"/>
            <p:nvPr/>
          </p:nvSpPr>
          <p:spPr>
            <a:xfrm>
              <a:off x="3738404" y="3852738"/>
              <a:ext cx="123917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verify</a:t>
              </a:r>
            </a:p>
            <a:p>
              <a:pPr algn="ctr"/>
              <a:r>
                <a:rPr lang="en-US" sz="1400" dirty="0"/>
                <a:t>transactions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4C6094B-F83A-41FB-A83E-B27C6F4C4244}"/>
                </a:ext>
              </a:extLst>
            </p:cNvPr>
            <p:cNvSpPr/>
            <p:nvPr/>
          </p:nvSpPr>
          <p:spPr>
            <a:xfrm>
              <a:off x="7941073" y="4236151"/>
              <a:ext cx="559294" cy="5091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0300D2C-AA63-4519-B4CF-7EA983A9C9C2}"/>
                </a:ext>
              </a:extLst>
            </p:cNvPr>
            <p:cNvSpPr/>
            <p:nvPr/>
          </p:nvSpPr>
          <p:spPr>
            <a:xfrm>
              <a:off x="9579278" y="4236151"/>
              <a:ext cx="559294" cy="5091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23F6C4B-52CA-4C4F-B511-25666E1BD6B5}"/>
                </a:ext>
              </a:extLst>
            </p:cNvPr>
            <p:cNvCxnSpPr>
              <a:cxnSpLocks/>
            </p:cNvCxnSpPr>
            <p:nvPr/>
          </p:nvCxnSpPr>
          <p:spPr>
            <a:xfrm>
              <a:off x="8500367" y="4490728"/>
              <a:ext cx="10789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5363AB1-CAC5-4E3F-9BBF-25489B65E865}"/>
                </a:ext>
              </a:extLst>
            </p:cNvPr>
            <p:cNvSpPr txBox="1"/>
            <p:nvPr/>
          </p:nvSpPr>
          <p:spPr>
            <a:xfrm>
              <a:off x="8367291" y="3852738"/>
              <a:ext cx="123917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verify</a:t>
              </a:r>
            </a:p>
            <a:p>
              <a:pPr algn="ctr"/>
              <a:r>
                <a:rPr lang="en-US" sz="1400" dirty="0"/>
                <a:t>transactions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BF5176F-2BD1-4CB7-8E22-F4227CFE1D57}"/>
                </a:ext>
              </a:extLst>
            </p:cNvPr>
            <p:cNvSpPr/>
            <p:nvPr/>
          </p:nvSpPr>
          <p:spPr>
            <a:xfrm>
              <a:off x="7941073" y="3004638"/>
              <a:ext cx="559294" cy="5091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76D9077-7E0E-48C2-8453-F0EDAC991FC5}"/>
                </a:ext>
              </a:extLst>
            </p:cNvPr>
            <p:cNvCxnSpPr>
              <a:cxnSpLocks/>
              <a:stCxn id="70" idx="4"/>
              <a:endCxn id="66" idx="0"/>
            </p:cNvCxnSpPr>
            <p:nvPr/>
          </p:nvCxnSpPr>
          <p:spPr>
            <a:xfrm>
              <a:off x="8220720" y="3513793"/>
              <a:ext cx="0" cy="7223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04995A2D-52C6-410F-AC75-DA4A8143A985}"/>
                </a:ext>
              </a:extLst>
            </p:cNvPr>
            <p:cNvCxnSpPr>
              <a:cxnSpLocks/>
              <a:stCxn id="48" idx="3"/>
              <a:endCxn id="70" idx="2"/>
            </p:cNvCxnSpPr>
            <p:nvPr/>
          </p:nvCxnSpPr>
          <p:spPr>
            <a:xfrm>
              <a:off x="7169829" y="3259215"/>
              <a:ext cx="77124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E51B4CC-F606-495B-A9D1-A05702E818A2}"/>
                </a:ext>
              </a:extLst>
            </p:cNvPr>
            <p:cNvSpPr txBox="1"/>
            <p:nvPr/>
          </p:nvSpPr>
          <p:spPr>
            <a:xfrm>
              <a:off x="7006147" y="2602317"/>
              <a:ext cx="95435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verify</a:t>
              </a:r>
            </a:p>
            <a:p>
              <a:pPr algn="ctr"/>
              <a:r>
                <a:rPr lang="en-US" sz="1400" dirty="0"/>
                <a:t>sol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4285D3A7-2090-4EBE-98B9-629D9B9F2685}"/>
                    </a:ext>
                  </a:extLst>
                </p:cNvPr>
                <p:cNvSpPr txBox="1"/>
                <p:nvPr/>
              </p:nvSpPr>
              <p:spPr>
                <a:xfrm>
                  <a:off x="2312799" y="3226477"/>
                  <a:ext cx="1239179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𝑠𝑜𝑙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4285D3A7-2090-4EBE-98B9-629D9B9F26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2799" y="3226477"/>
                  <a:ext cx="1239179" cy="30777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BA18321-28D4-4D05-A458-E0842923B7B6}"/>
                    </a:ext>
                  </a:extLst>
                </p:cNvPr>
                <p:cNvSpPr txBox="1"/>
                <p:nvPr/>
              </p:nvSpPr>
              <p:spPr>
                <a:xfrm>
                  <a:off x="3735670" y="4490728"/>
                  <a:ext cx="1239179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𝑉𝑒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BA18321-28D4-4D05-A458-E0842923B7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5670" y="4490728"/>
                  <a:ext cx="1239179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80B44A67-4978-4AB9-98D7-B143DCAF74B5}"/>
                    </a:ext>
                  </a:extLst>
                </p:cNvPr>
                <p:cNvSpPr txBox="1"/>
                <p:nvPr/>
              </p:nvSpPr>
              <p:spPr>
                <a:xfrm>
                  <a:off x="6898020" y="3226477"/>
                  <a:ext cx="1239179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𝑠𝑜𝑙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80B44A67-4978-4AB9-98D7-B143DCAF74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8020" y="3226477"/>
                  <a:ext cx="1239179" cy="30777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74580C7A-2A4E-491E-8570-55F0E36BCF5E}"/>
                    </a:ext>
                  </a:extLst>
                </p:cNvPr>
                <p:cNvSpPr txBox="1"/>
                <p:nvPr/>
              </p:nvSpPr>
              <p:spPr>
                <a:xfrm>
                  <a:off x="8382355" y="4490728"/>
                  <a:ext cx="1239179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𝑉𝑒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74580C7A-2A4E-491E-8570-55F0E36BCF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355" y="4490728"/>
                  <a:ext cx="1239179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ACF2FE94-2A46-4285-83AF-5B5CEFEDE2D1}"/>
                    </a:ext>
                  </a:extLst>
                </p:cNvPr>
                <p:cNvSpPr txBox="1"/>
                <p:nvPr/>
              </p:nvSpPr>
              <p:spPr>
                <a:xfrm>
                  <a:off x="2319504" y="3583602"/>
                  <a:ext cx="1239179" cy="7386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Pseudo-block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endParaRPr lang="en-US" sz="1400" dirty="0"/>
                </a:p>
                <a:p>
                  <a:pPr algn="ctr"/>
                  <a:r>
                    <a:rPr lang="en-US" sz="1400" dirty="0"/>
                    <a:t>received</a:t>
                  </a: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ACF2FE94-2A46-4285-83AF-5B5CEFEDE2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9504" y="3583602"/>
                  <a:ext cx="1239179" cy="738664"/>
                </a:xfrm>
                <a:prstGeom prst="rect">
                  <a:avLst/>
                </a:prstGeom>
                <a:blipFill>
                  <a:blip r:embed="rId15"/>
                  <a:stretch>
                    <a:fillRect t="-2479" r="-3941" b="-6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645A44F1-1EDE-4F9C-8B9E-BFC06302E461}"/>
                    </a:ext>
                  </a:extLst>
                </p:cNvPr>
                <p:cNvSpPr txBox="1"/>
                <p:nvPr/>
              </p:nvSpPr>
              <p:spPr>
                <a:xfrm>
                  <a:off x="7033925" y="3583602"/>
                  <a:ext cx="1239179" cy="7386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pseudo-block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endParaRPr lang="en-US" sz="1400" dirty="0"/>
                </a:p>
                <a:p>
                  <a:pPr algn="ctr"/>
                  <a:r>
                    <a:rPr lang="en-US" sz="1400" dirty="0"/>
                    <a:t>received</a:t>
                  </a: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645A44F1-1EDE-4F9C-8B9E-BFC06302E4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3925" y="3583602"/>
                  <a:ext cx="1239179" cy="738664"/>
                </a:xfrm>
                <a:prstGeom prst="rect">
                  <a:avLst/>
                </a:prstGeom>
                <a:blipFill>
                  <a:blip r:embed="rId16"/>
                  <a:stretch>
                    <a:fillRect t="-2479" r="-4433" b="-6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21350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7" y="660400"/>
            <a:ext cx="8467985" cy="1311128"/>
          </a:xfrm>
        </p:spPr>
        <p:txBody>
          <a:bodyPr/>
          <a:lstStyle/>
          <a:p>
            <a:r>
              <a:rPr lang="en-US" dirty="0"/>
              <a:t>Intentional packing delay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if meta-block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arrives before the </a:t>
                </a:r>
                <a:r>
                  <a:rPr lang="en-US" dirty="0" err="1"/>
                  <a:t>pseudoblocks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Wait time can be large</a:t>
                </a:r>
              </a:p>
              <a:p>
                <a:pPr lvl="1"/>
                <a:r>
                  <a:rPr lang="en-US" dirty="0"/>
                  <a:t>The same issue faced by other </a:t>
                </a:r>
                <a:br>
                  <a:rPr lang="en-US" dirty="0"/>
                </a:br>
                <a:r>
                  <a:rPr lang="en-US" dirty="0"/>
                  <a:t>“data first, order later” blockchains (e.g.  Conflux, Prism)</a:t>
                </a:r>
              </a:p>
              <a:p>
                <a:r>
                  <a:rPr lang="en-US" dirty="0"/>
                  <a:t>Intentional packing delay</a:t>
                </a:r>
              </a:p>
              <a:p>
                <a:pPr lvl="1"/>
                <a:r>
                  <a:rPr lang="en-US" dirty="0"/>
                  <a:t>Only </a:t>
                </a:r>
                <a:r>
                  <a:rPr lang="en-US" dirty="0">
                    <a:sym typeface="Symbol" panose="05050102010706020507" pitchFamily="18" charset="2"/>
                  </a:rPr>
                  <a:t>-</a:t>
                </a:r>
                <a:r>
                  <a:rPr lang="en-US" b="1" dirty="0"/>
                  <a:t>old</a:t>
                </a:r>
                <a:r>
                  <a:rPr lang="en-US" dirty="0"/>
                  <a:t> pseudo-blocks are selected for a meta-block, </a:t>
                </a:r>
              </a:p>
              <a:p>
                <a:pPr marL="457200" lvl="1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is the time to deliver any message</a:t>
                </a:r>
              </a:p>
              <a:p>
                <a:pPr lvl="1"/>
                <a:r>
                  <a:rPr lang="en-US" dirty="0"/>
                  <a:t>Leave enough time for the meta-blocks to arrive </a:t>
                </a:r>
                <a:r>
                  <a:rPr lang="en-US" b="1" dirty="0"/>
                  <a:t>after</a:t>
                </a:r>
                <a:r>
                  <a:rPr lang="en-US" dirty="0"/>
                  <a:t> all their referenced </a:t>
                </a:r>
                <a:r>
                  <a:rPr lang="en-US" dirty="0" err="1"/>
                  <a:t>pseudoblocks</a:t>
                </a:r>
                <a:endParaRPr lang="en-US" dirty="0"/>
              </a:p>
              <a:p>
                <a:pPr marL="742950" lvl="2" indent="-342900">
                  <a:spcBef>
                    <a:spcPts val="1000"/>
                  </a:spcBef>
                  <a:buClr>
                    <a:schemeClr val="accent3"/>
                  </a:buClr>
                  <a:buFont typeface="Wingdings" pitchFamily="2" charset="2"/>
                  <a:buChar char="q"/>
                </a:pPr>
                <a:r>
                  <a:rPr lang="en-US" sz="2400" dirty="0"/>
                  <a:t>Can be enforced using verifiable delay functions (VDFs) or timestamping </a:t>
                </a:r>
                <a:br>
                  <a:rPr lang="en-US" sz="2400" dirty="0"/>
                </a:br>
                <a:r>
                  <a:rPr lang="en-US" sz="2400" dirty="0"/>
                  <a:t>using block height</a:t>
                </a:r>
              </a:p>
              <a:p>
                <a:pPr marL="342900" lvl="1" indent="-342900">
                  <a:spcBef>
                    <a:spcPts val="1000"/>
                  </a:spcBef>
                  <a:buClr>
                    <a:schemeClr val="accent3"/>
                  </a:buClr>
                  <a:buFont typeface="Wingdings" pitchFamily="2" charset="2"/>
                  <a:buChar char="q"/>
                </a:pPr>
                <a:r>
                  <a:rPr lang="en-US" dirty="0"/>
                  <a:t>Now the wait time for </a:t>
                </a:r>
                <a:r>
                  <a:rPr lang="en-US" dirty="0" err="1"/>
                  <a:t>pseudoblocks</a:t>
                </a:r>
                <a:r>
                  <a:rPr lang="en-US" dirty="0"/>
                  <a:t> is 0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90" t="-2152" b="-3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824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F5C735-0D44-4F22-AF5A-048A624E84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1086322" cy="701731"/>
          </a:xfrm>
        </p:spPr>
        <p:txBody>
          <a:bodyPr/>
          <a:lstStyle/>
          <a:p>
            <a:r>
              <a:rPr lang="en-US" dirty="0"/>
              <a:t>Near-optimal propagation-time guarantee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AC5177-6A35-4A8F-BEB1-C2BCFFA2D7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𝐵𝑃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𝑠𝑜𝑙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𝑉𝑒𝑟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𝐵𝑃</m:t>
                        </m:r>
                      </m:sup>
                    </m:sSub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𝐵𝑃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𝑽𝒆𝒓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h𝑜𝑝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𝑠𝑜𝑙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			    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1" i="1" dirty="0">
                        <a:latin typeface="Cambria Math" panose="02040503050406030204" pitchFamily="18" charset="0"/>
                      </a:rPr>
                      <m:t>𝑳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Assuming time to transmit meta-block and verify nonce is substantially small</a:t>
                </a:r>
              </a:p>
              <a:p>
                <a:pPr lvl="1"/>
                <a:r>
                  <a:rPr lang="en-US" dirty="0"/>
                  <a:t>Confirmed in our experiments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AC5177-6A35-4A8F-BEB1-C2BCFFA2D7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9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5090C3F-1B88-4EAB-91E6-71AD64B3FBDA}"/>
              </a:ext>
            </a:extLst>
          </p:cNvPr>
          <p:cNvGrpSpPr/>
          <p:nvPr/>
        </p:nvGrpSpPr>
        <p:grpSpPr>
          <a:xfrm>
            <a:off x="839787" y="2143427"/>
            <a:ext cx="10381392" cy="2571145"/>
            <a:chOff x="207876" y="2227360"/>
            <a:chExt cx="10381392" cy="25711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8D60DF9-75D1-4FC7-8E15-6FC74C6221EC}"/>
                    </a:ext>
                  </a:extLst>
                </p:cNvPr>
                <p:cNvSpPr txBox="1"/>
                <p:nvPr/>
              </p:nvSpPr>
              <p:spPr>
                <a:xfrm>
                  <a:off x="9300090" y="3824568"/>
                  <a:ext cx="1289178" cy="3250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400" dirty="0"/>
                    <a:t>accept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8D60DF9-75D1-4FC7-8E15-6FC74C6221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0090" y="3824568"/>
                  <a:ext cx="1289178" cy="325089"/>
                </a:xfrm>
                <a:prstGeom prst="rect">
                  <a:avLst/>
                </a:prstGeom>
                <a:blipFill>
                  <a:blip r:embed="rId3"/>
                  <a:stretch>
                    <a:fillRect t="-5660" b="-1132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3FA6EFE-E4A5-4A4A-9628-C6DB300F5DAE}"/>
                    </a:ext>
                  </a:extLst>
                </p:cNvPr>
                <p:cNvSpPr txBox="1"/>
                <p:nvPr/>
              </p:nvSpPr>
              <p:spPr>
                <a:xfrm>
                  <a:off x="207876" y="2227360"/>
                  <a:ext cx="1239179" cy="7386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new meta-block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endParaRPr lang="en-US" sz="1400" dirty="0"/>
                </a:p>
                <a:p>
                  <a:pPr algn="ctr"/>
                  <a:endParaRPr lang="en-US" sz="1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3FA6EFE-E4A5-4A4A-9628-C6DB300F5D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876" y="2227360"/>
                  <a:ext cx="1239179" cy="738664"/>
                </a:xfrm>
                <a:prstGeom prst="rect">
                  <a:avLst/>
                </a:prstGeom>
                <a:blipFill>
                  <a:blip r:embed="rId4"/>
                  <a:stretch>
                    <a:fillRect t="-247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D0C048E-08D2-4558-8F34-601B17A85E8F}"/>
                    </a:ext>
                  </a:extLst>
                </p:cNvPr>
                <p:cNvSpPr txBox="1"/>
                <p:nvPr/>
              </p:nvSpPr>
              <p:spPr>
                <a:xfrm>
                  <a:off x="918118" y="3231273"/>
                  <a:ext cx="1239179" cy="7779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sz="14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400" dirty="0"/>
                </a:p>
                <a:p>
                  <a:pPr algn="ctr"/>
                  <a:endParaRPr lang="en-US" sz="1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D0C048E-08D2-4558-8F34-601B17A85E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118" y="3231273"/>
                  <a:ext cx="1239179" cy="77790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C62AA27-6F78-4CB7-B0A2-9409CBB630D2}"/>
                    </a:ext>
                  </a:extLst>
                </p:cNvPr>
                <p:cNvSpPr/>
                <p:nvPr/>
              </p:nvSpPr>
              <p:spPr>
                <a:xfrm>
                  <a:off x="479393" y="2860830"/>
                  <a:ext cx="692459" cy="7967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Node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C62AA27-6F78-4CB7-B0A2-9409CBB630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393" y="2860830"/>
                  <a:ext cx="692459" cy="796770"/>
                </a:xfrm>
                <a:prstGeom prst="rect">
                  <a:avLst/>
                </a:prstGeom>
                <a:blipFill>
                  <a:blip r:embed="rId6"/>
                  <a:stretch>
                    <a:fillRect l="-862" r="-86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C4CAFA4F-C38B-447F-B325-5FFFDA56AA37}"/>
                    </a:ext>
                  </a:extLst>
                </p:cNvPr>
                <p:cNvSpPr/>
                <p:nvPr/>
              </p:nvSpPr>
              <p:spPr>
                <a:xfrm>
                  <a:off x="1919056" y="2860830"/>
                  <a:ext cx="692459" cy="7967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Node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C4CAFA4F-C38B-447F-B325-5FFFDA56AA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9056" y="2860830"/>
                  <a:ext cx="692459" cy="796770"/>
                </a:xfrm>
                <a:prstGeom prst="rect">
                  <a:avLst/>
                </a:prstGeom>
                <a:blipFill>
                  <a:blip r:embed="rId7"/>
                  <a:stretch>
                    <a:fillRect l="-862" r="-86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59C0A46-D7A8-47B5-A00B-BA273B41422C}"/>
                    </a:ext>
                  </a:extLst>
                </p:cNvPr>
                <p:cNvSpPr/>
                <p:nvPr/>
              </p:nvSpPr>
              <p:spPr>
                <a:xfrm>
                  <a:off x="6477370" y="2860830"/>
                  <a:ext cx="692459" cy="7967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Node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6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59C0A46-D7A8-47B5-A00B-BA273B4142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370" y="2860830"/>
                  <a:ext cx="692459" cy="796770"/>
                </a:xfrm>
                <a:prstGeom prst="rect">
                  <a:avLst/>
                </a:prstGeom>
                <a:blipFill>
                  <a:blip r:embed="rId8"/>
                  <a:stretch>
                    <a:fillRect l="-862" r="-86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09260E5-F1A6-46EF-8FD7-8331F08FFBB1}"/>
                    </a:ext>
                  </a:extLst>
                </p:cNvPr>
                <p:cNvSpPr/>
                <p:nvPr/>
              </p:nvSpPr>
              <p:spPr>
                <a:xfrm>
                  <a:off x="4602334" y="2860830"/>
                  <a:ext cx="692459" cy="7967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Node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09260E5-F1A6-46EF-8FD7-8331F08FFB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2334" y="2860830"/>
                  <a:ext cx="692459" cy="796770"/>
                </a:xfrm>
                <a:prstGeom prst="rect">
                  <a:avLst/>
                </a:prstGeom>
                <a:blipFill>
                  <a:blip r:embed="rId9"/>
                  <a:stretch>
                    <a:fillRect l="-1739" r="-87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14767B2-702E-43E0-A23B-FD842D19B84D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>
              <a:off x="1171852" y="3259215"/>
              <a:ext cx="74720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F2E5761-25EB-47F5-AE39-D8DDD75F8A62}"/>
                </a:ext>
              </a:extLst>
            </p:cNvPr>
            <p:cNvSpPr/>
            <p:nvPr/>
          </p:nvSpPr>
          <p:spPr>
            <a:xfrm>
              <a:off x="3259582" y="3004637"/>
              <a:ext cx="559294" cy="5091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AB5C3DF-9F03-46D9-AC8A-DEBF3E4846C9}"/>
                </a:ext>
              </a:extLst>
            </p:cNvPr>
            <p:cNvCxnSpPr>
              <a:stCxn id="9" idx="3"/>
              <a:endCxn id="13" idx="2"/>
            </p:cNvCxnSpPr>
            <p:nvPr/>
          </p:nvCxnSpPr>
          <p:spPr>
            <a:xfrm>
              <a:off x="2611515" y="3259215"/>
              <a:ext cx="64806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D2E640-A904-4901-AB82-EC6B1B1C1780}"/>
                </a:ext>
              </a:extLst>
            </p:cNvPr>
            <p:cNvSpPr txBox="1"/>
            <p:nvPr/>
          </p:nvSpPr>
          <p:spPr>
            <a:xfrm>
              <a:off x="2458373" y="2602317"/>
              <a:ext cx="95435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verify</a:t>
              </a:r>
            </a:p>
            <a:p>
              <a:pPr algn="ctr"/>
              <a:r>
                <a:rPr lang="en-US" sz="1400" dirty="0"/>
                <a:t>sol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F71B766-E14A-4B67-A671-70602FAFDA54}"/>
                </a:ext>
              </a:extLst>
            </p:cNvPr>
            <p:cNvCxnSpPr>
              <a:cxnSpLocks/>
              <a:stCxn id="13" idx="6"/>
              <a:endCxn id="11" idx="1"/>
            </p:cNvCxnSpPr>
            <p:nvPr/>
          </p:nvCxnSpPr>
          <p:spPr>
            <a:xfrm>
              <a:off x="3818876" y="3259215"/>
              <a:ext cx="78345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8DAF715-A129-4AB9-A07B-AABC19D320FE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5294793" y="3259215"/>
              <a:ext cx="3998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F507685-A3E5-4382-83D9-2B17BB8CA5E3}"/>
                </a:ext>
              </a:extLst>
            </p:cNvPr>
            <p:cNvCxnSpPr>
              <a:cxnSpLocks/>
            </p:cNvCxnSpPr>
            <p:nvPr/>
          </p:nvCxnSpPr>
          <p:spPr>
            <a:xfrm>
              <a:off x="6111903" y="3273741"/>
              <a:ext cx="36546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5C3965D-27D7-4793-87B4-6B13781D7E7F}"/>
                </a:ext>
              </a:extLst>
            </p:cNvPr>
            <p:cNvSpPr txBox="1"/>
            <p:nvPr/>
          </p:nvSpPr>
          <p:spPr>
            <a:xfrm>
              <a:off x="5440159" y="2860830"/>
              <a:ext cx="95435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8CA62A5-BEC8-4A54-B000-CD226F7DD38C}"/>
                    </a:ext>
                  </a:extLst>
                </p:cNvPr>
                <p:cNvSpPr txBox="1"/>
                <p:nvPr/>
              </p:nvSpPr>
              <p:spPr>
                <a:xfrm>
                  <a:off x="3584627" y="3221681"/>
                  <a:ext cx="1239179" cy="5601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400" b="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8CA62A5-BEC8-4A54-B000-CD226F7DD3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4627" y="3221681"/>
                  <a:ext cx="1239179" cy="56015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B9A7C5B-762A-403E-A7AD-F04339A2BB34}"/>
                </a:ext>
              </a:extLst>
            </p:cNvPr>
            <p:cNvSpPr/>
            <p:nvPr/>
          </p:nvSpPr>
          <p:spPr>
            <a:xfrm>
              <a:off x="3259582" y="4236151"/>
              <a:ext cx="559294" cy="5091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735D448-5EF6-4711-9F9D-655C57E5586C}"/>
                </a:ext>
              </a:extLst>
            </p:cNvPr>
            <p:cNvCxnSpPr>
              <a:cxnSpLocks/>
              <a:stCxn id="13" idx="4"/>
              <a:endCxn id="21" idx="0"/>
            </p:cNvCxnSpPr>
            <p:nvPr/>
          </p:nvCxnSpPr>
          <p:spPr>
            <a:xfrm>
              <a:off x="3539229" y="3513792"/>
              <a:ext cx="0" cy="7223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1E37DC4-85D5-4015-965C-FE4FE6FBD39A}"/>
                </a:ext>
              </a:extLst>
            </p:cNvPr>
            <p:cNvSpPr/>
            <p:nvPr/>
          </p:nvSpPr>
          <p:spPr>
            <a:xfrm>
              <a:off x="4991208" y="4236151"/>
              <a:ext cx="559294" cy="5091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F27593D-99CA-4AE0-AC18-06B042AF1F03}"/>
                </a:ext>
              </a:extLst>
            </p:cNvPr>
            <p:cNvCxnSpPr>
              <a:cxnSpLocks/>
            </p:cNvCxnSpPr>
            <p:nvPr/>
          </p:nvCxnSpPr>
          <p:spPr>
            <a:xfrm>
              <a:off x="3818876" y="4490728"/>
              <a:ext cx="117233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8B56D5A-760C-48EE-92E2-88C1C7393E50}"/>
                    </a:ext>
                  </a:extLst>
                </p:cNvPr>
                <p:cNvSpPr txBox="1"/>
                <p:nvPr/>
              </p:nvSpPr>
              <p:spPr>
                <a:xfrm>
                  <a:off x="1052739" y="2680620"/>
                  <a:ext cx="954351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err="1"/>
                    <a:t>USend</a:t>
                  </a:r>
                  <a:r>
                    <a:rPr lang="en-US" sz="14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8B56D5A-760C-48EE-92E2-88C1C7393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739" y="2680620"/>
                  <a:ext cx="954351" cy="523220"/>
                </a:xfrm>
                <a:prstGeom prst="rect">
                  <a:avLst/>
                </a:prstGeom>
                <a:blipFill>
                  <a:blip r:embed="rId11"/>
                  <a:stretch>
                    <a:fillRect t="-34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A71DF1C-D94E-4AEC-86B5-CCFFCDBA8D22}"/>
                    </a:ext>
                  </a:extLst>
                </p:cNvPr>
                <p:cNvSpPr txBox="1"/>
                <p:nvPr/>
              </p:nvSpPr>
              <p:spPr>
                <a:xfrm>
                  <a:off x="3699398" y="2674441"/>
                  <a:ext cx="954351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err="1"/>
                    <a:t>USend</a:t>
                  </a:r>
                  <a:r>
                    <a:rPr lang="en-US" sz="14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A71DF1C-D94E-4AEC-86B5-CCFFCDBA8D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9398" y="2674441"/>
                  <a:ext cx="954351" cy="523220"/>
                </a:xfrm>
                <a:prstGeom prst="rect">
                  <a:avLst/>
                </a:prstGeom>
                <a:blipFill>
                  <a:blip r:embed="rId12"/>
                  <a:stretch>
                    <a:fillRect t="-34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C06D44-73E9-4338-9328-40FE080B24C4}"/>
                </a:ext>
              </a:extLst>
            </p:cNvPr>
            <p:cNvSpPr txBox="1"/>
            <p:nvPr/>
          </p:nvSpPr>
          <p:spPr>
            <a:xfrm>
              <a:off x="3738404" y="3852738"/>
              <a:ext cx="123917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verify</a:t>
              </a:r>
            </a:p>
            <a:p>
              <a:pPr algn="ctr"/>
              <a:r>
                <a:rPr lang="en-US" sz="1400" dirty="0"/>
                <a:t>transactions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A2ABC09-5CFA-4F45-BD2A-8C09B247B8DA}"/>
                </a:ext>
              </a:extLst>
            </p:cNvPr>
            <p:cNvSpPr/>
            <p:nvPr/>
          </p:nvSpPr>
          <p:spPr>
            <a:xfrm>
              <a:off x="7941073" y="4236151"/>
              <a:ext cx="559294" cy="5091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ED014E4-5DCB-490D-A820-F3AA09B184BC}"/>
                </a:ext>
              </a:extLst>
            </p:cNvPr>
            <p:cNvSpPr/>
            <p:nvPr/>
          </p:nvSpPr>
          <p:spPr>
            <a:xfrm>
              <a:off x="9579278" y="4236151"/>
              <a:ext cx="559294" cy="5091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9335C0F-A5DD-426D-91BD-04242603BC10}"/>
                </a:ext>
              </a:extLst>
            </p:cNvPr>
            <p:cNvCxnSpPr>
              <a:cxnSpLocks/>
            </p:cNvCxnSpPr>
            <p:nvPr/>
          </p:nvCxnSpPr>
          <p:spPr>
            <a:xfrm>
              <a:off x="8500367" y="4490728"/>
              <a:ext cx="10789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E94FF51-A7BD-41DF-B8AD-66349B4DAA85}"/>
                </a:ext>
              </a:extLst>
            </p:cNvPr>
            <p:cNvSpPr txBox="1"/>
            <p:nvPr/>
          </p:nvSpPr>
          <p:spPr>
            <a:xfrm>
              <a:off x="8367291" y="3852738"/>
              <a:ext cx="123917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verify</a:t>
              </a:r>
            </a:p>
            <a:p>
              <a:pPr algn="ctr"/>
              <a:r>
                <a:rPr lang="en-US" sz="1400" dirty="0"/>
                <a:t>transactions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AA081AF-B153-4565-AC5F-417DA0E009D3}"/>
                </a:ext>
              </a:extLst>
            </p:cNvPr>
            <p:cNvSpPr/>
            <p:nvPr/>
          </p:nvSpPr>
          <p:spPr>
            <a:xfrm>
              <a:off x="7941073" y="3004638"/>
              <a:ext cx="559294" cy="5091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F48F20E-E8C7-492C-B2EA-C99E8918BB1D}"/>
                </a:ext>
              </a:extLst>
            </p:cNvPr>
            <p:cNvCxnSpPr>
              <a:cxnSpLocks/>
              <a:stCxn id="32" idx="4"/>
              <a:endCxn id="28" idx="0"/>
            </p:cNvCxnSpPr>
            <p:nvPr/>
          </p:nvCxnSpPr>
          <p:spPr>
            <a:xfrm>
              <a:off x="8220720" y="3513793"/>
              <a:ext cx="0" cy="7223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A02308D-8791-4908-802D-7C57497403E0}"/>
                </a:ext>
              </a:extLst>
            </p:cNvPr>
            <p:cNvCxnSpPr>
              <a:cxnSpLocks/>
              <a:stCxn id="10" idx="3"/>
              <a:endCxn id="32" idx="2"/>
            </p:cNvCxnSpPr>
            <p:nvPr/>
          </p:nvCxnSpPr>
          <p:spPr>
            <a:xfrm>
              <a:off x="7169829" y="3259215"/>
              <a:ext cx="77124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57049B9-23AD-4A4C-9448-3488EB4666AC}"/>
                </a:ext>
              </a:extLst>
            </p:cNvPr>
            <p:cNvSpPr txBox="1"/>
            <p:nvPr/>
          </p:nvSpPr>
          <p:spPr>
            <a:xfrm>
              <a:off x="7006147" y="2602317"/>
              <a:ext cx="95435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verify</a:t>
              </a:r>
            </a:p>
            <a:p>
              <a:pPr algn="ctr"/>
              <a:r>
                <a:rPr lang="en-US" sz="1400" dirty="0"/>
                <a:t>sol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4FF71F1-C0A8-4D0E-8022-F3CCEB7A783E}"/>
                    </a:ext>
                  </a:extLst>
                </p:cNvPr>
                <p:cNvSpPr txBox="1"/>
                <p:nvPr/>
              </p:nvSpPr>
              <p:spPr>
                <a:xfrm>
                  <a:off x="2312799" y="3226477"/>
                  <a:ext cx="1239179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𝑠𝑜𝑙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4FF71F1-C0A8-4D0E-8022-F3CCEB7A78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2799" y="3226477"/>
                  <a:ext cx="1239179" cy="30777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4B57931-A7D2-4D74-A457-5DDAFD63D777}"/>
                    </a:ext>
                  </a:extLst>
                </p:cNvPr>
                <p:cNvSpPr txBox="1"/>
                <p:nvPr/>
              </p:nvSpPr>
              <p:spPr>
                <a:xfrm>
                  <a:off x="3735670" y="4490728"/>
                  <a:ext cx="1239179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𝑉𝑒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4B57931-A7D2-4D74-A457-5DDAFD63D7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5670" y="4490728"/>
                  <a:ext cx="1239179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E29A2E5F-E123-44A6-95A6-871CE2293626}"/>
                    </a:ext>
                  </a:extLst>
                </p:cNvPr>
                <p:cNvSpPr txBox="1"/>
                <p:nvPr/>
              </p:nvSpPr>
              <p:spPr>
                <a:xfrm>
                  <a:off x="6898020" y="3226477"/>
                  <a:ext cx="1239179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𝑠𝑜𝑙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E29A2E5F-E123-44A6-95A6-871CE22936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8020" y="3226477"/>
                  <a:ext cx="1239179" cy="30777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358CDC4-9548-459A-A8AD-9F73968F7B80}"/>
                    </a:ext>
                  </a:extLst>
                </p:cNvPr>
                <p:cNvSpPr txBox="1"/>
                <p:nvPr/>
              </p:nvSpPr>
              <p:spPr>
                <a:xfrm>
                  <a:off x="8382355" y="4490728"/>
                  <a:ext cx="1239179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𝑉𝑒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358CDC4-9548-459A-A8AD-9F73968F7B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355" y="4490728"/>
                  <a:ext cx="1239179" cy="30777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BBF7629-6DD5-440A-B7C9-5176FAB68DA6}"/>
                    </a:ext>
                  </a:extLst>
                </p:cNvPr>
                <p:cNvSpPr txBox="1"/>
                <p:nvPr/>
              </p:nvSpPr>
              <p:spPr>
                <a:xfrm>
                  <a:off x="2319504" y="3583602"/>
                  <a:ext cx="1239179" cy="7386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Pseudo-block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endParaRPr lang="en-US" sz="1400" dirty="0"/>
                </a:p>
                <a:p>
                  <a:pPr algn="ctr"/>
                  <a:r>
                    <a:rPr lang="en-US" sz="1400" dirty="0"/>
                    <a:t>received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BBF7629-6DD5-440A-B7C9-5176FAB68D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9504" y="3583602"/>
                  <a:ext cx="1239179" cy="738664"/>
                </a:xfrm>
                <a:prstGeom prst="rect">
                  <a:avLst/>
                </a:prstGeom>
                <a:blipFill>
                  <a:blip r:embed="rId17"/>
                  <a:stretch>
                    <a:fillRect t="-2479" r="-3941" b="-74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3A39E1A-4F30-4D44-A78E-AC4CC453B5F3}"/>
                    </a:ext>
                  </a:extLst>
                </p:cNvPr>
                <p:cNvSpPr txBox="1"/>
                <p:nvPr/>
              </p:nvSpPr>
              <p:spPr>
                <a:xfrm>
                  <a:off x="7033925" y="3583602"/>
                  <a:ext cx="1239179" cy="7386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pseudo-block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endParaRPr lang="en-US" sz="1400" dirty="0"/>
                </a:p>
                <a:p>
                  <a:pPr algn="ctr"/>
                  <a:r>
                    <a:rPr lang="en-US" sz="1400" dirty="0"/>
                    <a:t>received</a:t>
                  </a: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3A39E1A-4F30-4D44-A78E-AC4CC453B5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3925" y="3583602"/>
                  <a:ext cx="1239179" cy="738664"/>
                </a:xfrm>
                <a:prstGeom prst="rect">
                  <a:avLst/>
                </a:prstGeom>
                <a:blipFill>
                  <a:blip r:embed="rId18"/>
                  <a:stretch>
                    <a:fillRect t="-2479" r="-4433" b="-74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43147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ABAA0F-38A2-43C6-BECE-79A26CDB9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7" y="660400"/>
            <a:ext cx="9146042" cy="701731"/>
          </a:xfrm>
        </p:spPr>
        <p:txBody>
          <a:bodyPr/>
          <a:lstStyle/>
          <a:p>
            <a:r>
              <a:rPr lang="en-US" dirty="0"/>
              <a:t>Experimental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0178E-819E-48A4-AEEB-D460A74C8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/>
              <a:t>The </a:t>
            </a:r>
            <a:r>
              <a:rPr lang="en-US" b="1" dirty="0"/>
              <a:t>“best” approach</a:t>
            </a:r>
            <a:r>
              <a:rPr lang="en-US" dirty="0"/>
              <a:t>?</a:t>
            </a:r>
          </a:p>
          <a:p>
            <a:pPr marL="514350" indent="-514350"/>
            <a:r>
              <a:rPr lang="en-US" dirty="0"/>
              <a:t>How to </a:t>
            </a:r>
            <a:r>
              <a:rPr lang="en-US" b="1" dirty="0"/>
              <a:t>fairly compare</a:t>
            </a:r>
            <a:r>
              <a:rPr lang="en-US" dirty="0"/>
              <a:t> different approaches? </a:t>
            </a:r>
          </a:p>
          <a:p>
            <a:pPr marL="914400" lvl="1" indent="-514350"/>
            <a:r>
              <a:rPr lang="en-US" dirty="0"/>
              <a:t>Different implementations with various levels of optimization</a:t>
            </a:r>
          </a:p>
          <a:p>
            <a:pPr marL="914400" lvl="1" indent="-514350"/>
            <a:r>
              <a:rPr lang="en-US" dirty="0"/>
              <a:t>Different network environments</a:t>
            </a:r>
          </a:p>
          <a:p>
            <a:pPr marL="914400" lvl="1" indent="-514350"/>
            <a:r>
              <a:rPr lang="en-US" dirty="0"/>
              <a:t>Different parameter settings</a:t>
            </a:r>
          </a:p>
          <a:p>
            <a:pPr marL="914400" lvl="1" indent="-514350"/>
            <a:r>
              <a:rPr lang="en-US" dirty="0"/>
              <a:t>Different proposals can work in tandem</a:t>
            </a:r>
          </a:p>
          <a:p>
            <a:pPr marL="914400" lvl="1" indent="-514350"/>
            <a:endParaRPr lang="en-US" dirty="0"/>
          </a:p>
          <a:p>
            <a:pPr marL="514350" indent="-514350"/>
            <a:r>
              <a:rPr lang="en-US" b="1" dirty="0"/>
              <a:t>Network bottlenecks </a:t>
            </a:r>
            <a:r>
              <a:rPr lang="en-US" dirty="0"/>
              <a:t>in each protocol?</a:t>
            </a:r>
          </a:p>
          <a:p>
            <a:pPr marL="40005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55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CE74D7-6708-4C97-AF81-A6260299C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0016898" cy="701731"/>
          </a:xfrm>
        </p:spPr>
        <p:txBody>
          <a:bodyPr/>
          <a:lstStyle/>
          <a:p>
            <a:r>
              <a:rPr lang="en-US" dirty="0"/>
              <a:t>Our blockchain simulator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BAEDB-1FAA-41AC-86D6-2832F1046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Large-scale</a:t>
            </a:r>
            <a:r>
              <a:rPr lang="en-US" dirty="0"/>
              <a:t> (&gt;20,000 nodes) and lightweight</a:t>
            </a:r>
          </a:p>
          <a:p>
            <a:r>
              <a:rPr lang="en-US" dirty="0"/>
              <a:t>Various </a:t>
            </a:r>
            <a:r>
              <a:rPr lang="en-US" b="1" dirty="0"/>
              <a:t>choices</a:t>
            </a:r>
            <a:r>
              <a:rPr lang="en-US" dirty="0"/>
              <a:t> for</a:t>
            </a:r>
            <a:r>
              <a:rPr lang="en-US" b="1" dirty="0"/>
              <a:t> parameters</a:t>
            </a:r>
          </a:p>
          <a:p>
            <a:pPr lvl="1"/>
            <a:r>
              <a:rPr lang="en-US" dirty="0"/>
              <a:t>Topology: </a:t>
            </a:r>
            <a:r>
              <a:rPr lang="en-US" dirty="0" err="1"/>
              <a:t>Kademilia</a:t>
            </a:r>
            <a:r>
              <a:rPr lang="en-US" dirty="0"/>
              <a:t>, Pastry, random, etc.</a:t>
            </a:r>
          </a:p>
          <a:p>
            <a:pPr lvl="1"/>
            <a:r>
              <a:rPr lang="en-US" dirty="0"/>
              <a:t>Latency: Geodesic coordinate-based, uniform, etc.</a:t>
            </a:r>
          </a:p>
          <a:p>
            <a:pPr lvl="1"/>
            <a:r>
              <a:rPr lang="en-US" dirty="0"/>
              <a:t>Bandwidth: Power-law, uniform, etc.</a:t>
            </a:r>
          </a:p>
          <a:p>
            <a:r>
              <a:rPr lang="en-US" dirty="0"/>
              <a:t>Supports powerful statistical analyses: </a:t>
            </a:r>
          </a:p>
          <a:p>
            <a:pPr lvl="1"/>
            <a:r>
              <a:rPr lang="en-US" dirty="0"/>
              <a:t>Throughput, block-propagation time, </a:t>
            </a:r>
            <a:br>
              <a:rPr lang="en-US" dirty="0"/>
            </a:br>
            <a:r>
              <a:rPr lang="en-US" dirty="0"/>
              <a:t>consensus delay, confirmation time, etc.</a:t>
            </a:r>
          </a:p>
          <a:p>
            <a:r>
              <a:rPr lang="en-US" dirty="0"/>
              <a:t>Event-driven and modular design </a:t>
            </a:r>
            <a:br>
              <a:rPr lang="en-US" dirty="0"/>
            </a:br>
            <a:r>
              <a:rPr lang="en-US" dirty="0"/>
              <a:t>to support </a:t>
            </a:r>
            <a:r>
              <a:rPr lang="en-US" b="1" dirty="0"/>
              <a:t>rapid prototyping</a:t>
            </a:r>
            <a:r>
              <a:rPr lang="en-US" dirty="0"/>
              <a:t> of protocols</a:t>
            </a:r>
          </a:p>
          <a:p>
            <a:r>
              <a:rPr lang="en-US" dirty="0"/>
              <a:t>To be available soon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D9F69-9C3D-4B9A-A33A-F13935C85C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9257" y="1264063"/>
            <a:ext cx="4309422" cy="508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16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8CB3EE-50C0-4C85-97C7-677FA3A6B5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0046202" cy="701731"/>
          </a:xfrm>
        </p:spPr>
        <p:txBody>
          <a:bodyPr/>
          <a:lstStyle/>
          <a:p>
            <a:r>
              <a:rPr lang="en-US" dirty="0"/>
              <a:t>Experiment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46C0D-B927-4F4C-BD87-27A9E0BDB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Protocols:</a:t>
            </a:r>
          </a:p>
          <a:p>
            <a:pPr lvl="1"/>
            <a:r>
              <a:rPr lang="en-US" dirty="0"/>
              <a:t>Bitcoin:		Original protocol </a:t>
            </a:r>
          </a:p>
          <a:p>
            <a:pPr lvl="1"/>
            <a:r>
              <a:rPr lang="en-US" dirty="0" err="1"/>
              <a:t>Bitcoin</a:t>
            </a:r>
            <a:r>
              <a:rPr lang="en-US" dirty="0"/>
              <a:t>-c:	Original protocol + Compact Block (BIP 152)</a:t>
            </a:r>
          </a:p>
          <a:p>
            <a:pPr lvl="1"/>
            <a:r>
              <a:rPr lang="en-US" dirty="0"/>
              <a:t>Bitcoin-NG</a:t>
            </a:r>
          </a:p>
          <a:p>
            <a:pPr lvl="1"/>
            <a:r>
              <a:rPr lang="en-US" dirty="0"/>
              <a:t>Conflux</a:t>
            </a:r>
          </a:p>
          <a:p>
            <a:pPr lvl="1"/>
            <a:r>
              <a:rPr lang="en-US" dirty="0" err="1"/>
              <a:t>BackPackers</a:t>
            </a:r>
            <a:endParaRPr lang="en-US" dirty="0"/>
          </a:p>
          <a:p>
            <a:r>
              <a:rPr lang="en-US" dirty="0"/>
              <a:t>1000 nodes, randomly deployed across the globe</a:t>
            </a:r>
          </a:p>
          <a:p>
            <a:r>
              <a:rPr lang="en-US" dirty="0"/>
              <a:t>Latency ~ scaled geodic distance [2s to travel around the world]</a:t>
            </a:r>
          </a:p>
          <a:p>
            <a:r>
              <a:rPr lang="en-US" dirty="0"/>
              <a:t>Average bandwidth: 20Mbps</a:t>
            </a:r>
          </a:p>
          <a:p>
            <a:r>
              <a:rPr lang="en-US" dirty="0"/>
              <a:t>Block interval: 10s; block size: 2MB; intentional packing delay: 3s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64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A345C1-17CA-4530-AC57-12BBE639E9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0254546" cy="1439368"/>
          </a:xfrm>
        </p:spPr>
        <p:txBody>
          <a:bodyPr/>
          <a:lstStyle/>
          <a:p>
            <a:r>
              <a:rPr lang="en-US" dirty="0"/>
              <a:t>Metrics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14F14-F1C2-45AD-9189-232168473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Throughput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Transactions per second (</a:t>
            </a:r>
            <a:r>
              <a:rPr lang="en-US" dirty="0" err="1"/>
              <a:t>tps</a:t>
            </a:r>
            <a:r>
              <a:rPr lang="en-US" dirty="0"/>
              <a:t>)</a:t>
            </a:r>
          </a:p>
          <a:p>
            <a:endParaRPr lang="en-US" b="1" dirty="0"/>
          </a:p>
          <a:p>
            <a:r>
              <a:rPr lang="en-US" b="1" dirty="0"/>
              <a:t>Block-propagation time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Time for 95% of nodes to receive a (full) block</a:t>
            </a:r>
          </a:p>
          <a:p>
            <a:pPr lvl="1"/>
            <a:endParaRPr lang="en-US" dirty="0"/>
          </a:p>
          <a:p>
            <a:r>
              <a:rPr lang="en-US" b="1" dirty="0"/>
              <a:t>Confirmation time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Pr</a:t>
            </a:r>
            <a:r>
              <a:rPr lang="en-US" dirty="0"/>
              <a:t>[reversing a transaction] &lt; 0.01% for adversary with 20% mining power</a:t>
            </a:r>
          </a:p>
        </p:txBody>
      </p:sp>
    </p:spTree>
    <p:extLst>
      <p:ext uri="{BB962C8B-B14F-4D97-AF65-F5344CB8AC3E}">
        <p14:creationId xmlns:p14="http://schemas.microsoft.com/office/powerpoint/2010/main" val="2827343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61C55B-0A08-44B7-A88F-05249457E6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F785E4-2747-4706-B1F7-B7504D5E291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dirty="0"/>
              <a:t>Nodes’ bandwidth: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20 Mbps</a:t>
            </a:r>
            <a:r>
              <a:rPr lang="en-US" sz="3200" dirty="0"/>
              <a:t>              </a:t>
            </a:r>
            <a:r>
              <a:rPr lang="en-US" sz="2400" dirty="0"/>
              <a:t>Nodes’ bandwidth:</a:t>
            </a:r>
            <a:r>
              <a:rPr lang="en-US" sz="3200" dirty="0"/>
              <a:t>  </a:t>
            </a:r>
            <a:r>
              <a:rPr lang="en-US" sz="3200" dirty="0">
                <a:solidFill>
                  <a:schemeClr val="accent1"/>
                </a:solidFill>
              </a:rPr>
              <a:t>100 Mbps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9AE2B3-3FB0-411B-A626-C317BC76C718}"/>
              </a:ext>
            </a:extLst>
          </p:cNvPr>
          <p:cNvSpPr txBox="1"/>
          <p:nvPr/>
        </p:nvSpPr>
        <p:spPr>
          <a:xfrm>
            <a:off x="649357" y="5145699"/>
            <a:ext cx="5458351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rtlCol="0" anchor="t">
            <a:spAutoFit/>
          </a:bodyPr>
          <a:lstStyle/>
          <a:p>
            <a:r>
              <a:rPr lang="en-US" sz="2000" b="1" dirty="0"/>
              <a:t>Throughput: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More than 10x higher than the others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Achieve up to 70% optimality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~Visa-scale (40k </a:t>
            </a:r>
            <a:r>
              <a:rPr lang="en-US" sz="2000" dirty="0" err="1"/>
              <a:t>tps</a:t>
            </a:r>
            <a:r>
              <a:rPr lang="en-US" sz="2000" dirty="0"/>
              <a:t>) for good network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07F9275-A62B-4B5B-A6B1-08C27B4E0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473961"/>
              </p:ext>
            </p:extLst>
          </p:nvPr>
        </p:nvGraphicFramePr>
        <p:xfrm>
          <a:off x="649357" y="2168450"/>
          <a:ext cx="5480807" cy="28346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378226">
                  <a:extLst>
                    <a:ext uri="{9D8B030D-6E8A-4147-A177-3AD203B41FA5}">
                      <a16:colId xmlns:a16="http://schemas.microsoft.com/office/drawing/2014/main" val="3788423536"/>
                    </a:ext>
                  </a:extLst>
                </a:gridCol>
                <a:gridCol w="1350536">
                  <a:extLst>
                    <a:ext uri="{9D8B030D-6E8A-4147-A177-3AD203B41FA5}">
                      <a16:colId xmlns:a16="http://schemas.microsoft.com/office/drawing/2014/main" val="23633285"/>
                    </a:ext>
                  </a:extLst>
                </a:gridCol>
                <a:gridCol w="1315649">
                  <a:extLst>
                    <a:ext uri="{9D8B030D-6E8A-4147-A177-3AD203B41FA5}">
                      <a16:colId xmlns:a16="http://schemas.microsoft.com/office/drawing/2014/main" val="2839783190"/>
                    </a:ext>
                  </a:extLst>
                </a:gridCol>
                <a:gridCol w="1436396">
                  <a:extLst>
                    <a:ext uri="{9D8B030D-6E8A-4147-A177-3AD203B41FA5}">
                      <a16:colId xmlns:a16="http://schemas.microsoft.com/office/drawing/2014/main" val="3040396764"/>
                    </a:ext>
                  </a:extLst>
                </a:gridCol>
              </a:tblGrid>
              <a:tr h="629341">
                <a:tc>
                  <a:txBody>
                    <a:bodyPr/>
                    <a:lstStyle/>
                    <a:p>
                      <a:r>
                        <a:rPr lang="en-US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Throughput </a:t>
                      </a:r>
                      <a:br>
                        <a:rPr lang="en-US" dirty="0"/>
                      </a:br>
                      <a:r>
                        <a:rPr lang="en-US" dirty="0"/>
                        <a:t>(</a:t>
                      </a:r>
                      <a:r>
                        <a:rPr lang="en-US" dirty="0" err="1"/>
                        <a:t>tps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Bandwidth</a:t>
                      </a:r>
                    </a:p>
                    <a:p>
                      <a:pPr algn="ctr"/>
                      <a:r>
                        <a:rPr lang="en-US" dirty="0"/>
                        <a:t>utilization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Propagation</a:t>
                      </a:r>
                    </a:p>
                    <a:p>
                      <a:pPr algn="ctr"/>
                      <a:r>
                        <a:rPr lang="en-US" dirty="0"/>
                        <a:t>time 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706449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Bitcoin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518786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Bitcoin-c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89223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Bitcoin-NG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019872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Conflux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301356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811625"/>
                  </a:ext>
                </a:extLst>
              </a:tr>
              <a:tr h="292479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BackPackers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24162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4538EB3-F7EF-418C-B6D3-B94EA01BD957}"/>
              </a:ext>
            </a:extLst>
          </p:cNvPr>
          <p:cNvSpPr/>
          <p:nvPr/>
        </p:nvSpPr>
        <p:spPr>
          <a:xfrm>
            <a:off x="6246662" y="5167312"/>
            <a:ext cx="548080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Block-propagation</a:t>
            </a:r>
            <a:r>
              <a:rPr lang="en-US" b="1" dirty="0"/>
              <a:t> time</a:t>
            </a:r>
            <a:r>
              <a:rPr lang="en-US" dirty="0"/>
              <a:t>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&lt;1s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cs typeface="Segoe UI Light" panose="020B0502040204020203" pitchFamily="34" charset="0"/>
              </a:rPr>
              <a:t>Optimal propagation time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i="1" dirty="0">
                <a:cs typeface="Segoe UI Light" panose="020B0502040204020203" pitchFamily="34" charset="0"/>
              </a:rPr>
              <a:t>Independent</a:t>
            </a:r>
            <a:r>
              <a:rPr lang="en-US" sz="2000" dirty="0">
                <a:cs typeface="Segoe UI Light" panose="020B0502040204020203" pitchFamily="34" charset="0"/>
              </a:rPr>
              <a:t> of throughput/load.</a:t>
            </a:r>
            <a:endParaRPr lang="en-US" dirty="0">
              <a:cs typeface="Segoe UI Light" panose="020B0502040204020203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9126BD-AF0E-46D2-89CC-6C83DED2F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93436"/>
              </p:ext>
            </p:extLst>
          </p:nvPr>
        </p:nvGraphicFramePr>
        <p:xfrm>
          <a:off x="6246662" y="2156964"/>
          <a:ext cx="5480806" cy="28651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13095">
                  <a:extLst>
                    <a:ext uri="{9D8B030D-6E8A-4147-A177-3AD203B41FA5}">
                      <a16:colId xmlns:a16="http://schemas.microsoft.com/office/drawing/2014/main" val="3788423536"/>
                    </a:ext>
                  </a:extLst>
                </a:gridCol>
                <a:gridCol w="1351712">
                  <a:extLst>
                    <a:ext uri="{9D8B030D-6E8A-4147-A177-3AD203B41FA5}">
                      <a16:colId xmlns:a16="http://schemas.microsoft.com/office/drawing/2014/main" val="23633285"/>
                    </a:ext>
                  </a:extLst>
                </a:gridCol>
                <a:gridCol w="1298417">
                  <a:extLst>
                    <a:ext uri="{9D8B030D-6E8A-4147-A177-3AD203B41FA5}">
                      <a16:colId xmlns:a16="http://schemas.microsoft.com/office/drawing/2014/main" val="2839783190"/>
                    </a:ext>
                  </a:extLst>
                </a:gridCol>
                <a:gridCol w="1417582">
                  <a:extLst>
                    <a:ext uri="{9D8B030D-6E8A-4147-A177-3AD203B41FA5}">
                      <a16:colId xmlns:a16="http://schemas.microsoft.com/office/drawing/2014/main" val="3040396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Throughput </a:t>
                      </a:r>
                      <a:br>
                        <a:rPr lang="en-US" dirty="0"/>
                      </a:br>
                      <a:r>
                        <a:rPr lang="en-US" dirty="0"/>
                        <a:t>(</a:t>
                      </a:r>
                      <a:r>
                        <a:rPr lang="en-US" dirty="0" err="1"/>
                        <a:t>tps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Bandwidth</a:t>
                      </a:r>
                    </a:p>
                    <a:p>
                      <a:pPr algn="ctr"/>
                      <a:r>
                        <a:rPr lang="en-US" dirty="0"/>
                        <a:t>utilization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Propagation</a:t>
                      </a:r>
                    </a:p>
                    <a:p>
                      <a:pPr algn="ctr"/>
                      <a:r>
                        <a:rPr lang="en-US" dirty="0"/>
                        <a:t>time 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706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Bitcoin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518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Bitcoin-c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892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Bitcoin-NG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019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Conflux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30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205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BackPackers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38,010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186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604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EEF494-4943-42D6-AE2D-D14A667095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7" y="660400"/>
            <a:ext cx="10981151" cy="701731"/>
          </a:xfrm>
        </p:spPr>
        <p:txBody>
          <a:bodyPr/>
          <a:lstStyle/>
          <a:p>
            <a:r>
              <a:rPr lang="en-US" dirty="0"/>
              <a:t>Throughput with faulty packers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BCC29E-0C2C-4F6E-B4C4-1324A0EF2A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787" y="1535147"/>
            <a:ext cx="6496050" cy="4448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01EB7-C994-42B4-BFE6-D26159AF1E1A}"/>
              </a:ext>
            </a:extLst>
          </p:cNvPr>
          <p:cNvSpPr txBox="1"/>
          <p:nvPr/>
        </p:nvSpPr>
        <p:spPr>
          <a:xfrm>
            <a:off x="7494863" y="2188748"/>
            <a:ext cx="4016376" cy="3596818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Even for a large number of faulty packers, the throughput can recover quickly to a high level</a:t>
            </a:r>
          </a:p>
          <a:p>
            <a:pPr>
              <a:lnSpc>
                <a:spcPct val="120000"/>
              </a:lnSpc>
            </a:pP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When all packers are unavailable, the throughput drops to Bitcoin’s level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CE19C6-7EDF-4406-B317-1799EEEBC28C}"/>
              </a:ext>
            </a:extLst>
          </p:cNvPr>
          <p:cNvCxnSpPr>
            <a:cxnSpLocks/>
          </p:cNvCxnSpPr>
          <p:nvPr/>
        </p:nvCxnSpPr>
        <p:spPr>
          <a:xfrm flipH="1">
            <a:off x="5605670" y="2469287"/>
            <a:ext cx="1889193" cy="2393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E5A884-9080-44C3-8733-F67AC4E8A159}"/>
              </a:ext>
            </a:extLst>
          </p:cNvPr>
          <p:cNvCxnSpPr>
            <a:cxnSpLocks/>
          </p:cNvCxnSpPr>
          <p:nvPr/>
        </p:nvCxnSpPr>
        <p:spPr>
          <a:xfrm flipH="1">
            <a:off x="6599584" y="4651513"/>
            <a:ext cx="895279" cy="4903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6A1F8B-B193-4108-969E-6C6A0D3B4F74}"/>
              </a:ext>
            </a:extLst>
          </p:cNvPr>
          <p:cNvCxnSpPr>
            <a:cxnSpLocks/>
          </p:cNvCxnSpPr>
          <p:nvPr/>
        </p:nvCxnSpPr>
        <p:spPr>
          <a:xfrm flipH="1">
            <a:off x="5247861" y="2469287"/>
            <a:ext cx="2247002" cy="8356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89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26F075-05D0-42AA-905C-960D85AF94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8910268" cy="701731"/>
          </a:xfrm>
        </p:spPr>
        <p:txBody>
          <a:bodyPr/>
          <a:lstStyle/>
          <a:p>
            <a:r>
              <a:rPr lang="en-US" dirty="0"/>
              <a:t>Case study: </a:t>
            </a:r>
            <a:r>
              <a:rPr lang="en-US" dirty="0" err="1"/>
              <a:t>Bitcoin’s</a:t>
            </a:r>
            <a:r>
              <a:rPr lang="en-US" dirty="0"/>
              <a:t> network 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9E6999-1DD6-4943-AC6A-BE13475AE8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3311" y="1535147"/>
                <a:ext cx="11086323" cy="4817015"/>
              </a:xfrm>
            </p:spPr>
            <p:txBody>
              <a:bodyPr/>
              <a:lstStyle/>
              <a:p>
                <a:r>
                  <a:rPr lang="en-US" dirty="0"/>
                  <a:t>Inefficient </a:t>
                </a:r>
                <a:r>
                  <a:rPr lang="en-US" dirty="0">
                    <a:solidFill>
                      <a:srgbClr val="0070C0"/>
                    </a:solidFill>
                  </a:rPr>
                  <a:t>bandwidth utilization (BU) </a:t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:r>
                  <a:rPr lang="en-US" i="1" dirty="0"/>
                  <a:t>(the fraction of bandwidth used to </a:t>
                </a:r>
                <a:br>
                  <a:rPr lang="en-US" i="1" dirty="0"/>
                </a:br>
                <a:r>
                  <a:rPr lang="en-US" i="1" dirty="0"/>
                  <a:t>transmit blockchain data, i.e., a block)</a:t>
                </a:r>
                <a:endParaRPr lang="en-US" dirty="0"/>
              </a:p>
              <a:p>
                <a:pPr lvl="1"/>
                <a:r>
                  <a:rPr lang="en-US" dirty="0"/>
                  <a:t>Bitcoin’s BU: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9.7%×1.3%≈0.13%</m:t>
                    </m:r>
                  </m:oMath>
                </a14:m>
                <a:endParaRPr lang="en-US" sz="320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Excessively high overhead</a:t>
                </a:r>
              </a:p>
              <a:p>
                <a:pPr lvl="1"/>
                <a:r>
                  <a:rPr lang="en-US" dirty="0"/>
                  <a:t>80.3% just for </a:t>
                </a:r>
                <a:r>
                  <a:rPr lang="en-US" dirty="0">
                    <a:latin typeface="Comic Sans MS" panose="030F0702030302020204" pitchFamily="66" charset="0"/>
                  </a:rPr>
                  <a:t>inv-</a:t>
                </a:r>
                <a:r>
                  <a:rPr lang="en-US" dirty="0" err="1">
                    <a:latin typeface="Comic Sans MS" panose="030F0702030302020204" pitchFamily="66" charset="0"/>
                  </a:rPr>
                  <a:t>getdata</a:t>
                </a:r>
                <a:r>
                  <a:rPr lang="en-US" dirty="0">
                    <a:latin typeface="Comic Sans MS" panose="030F0702030302020204" pitchFamily="66" charset="0"/>
                  </a:rPr>
                  <a:t>-send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9E6999-1DD6-4943-AC6A-BE13475AE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3311" y="1535147"/>
                <a:ext cx="11086323" cy="4817015"/>
              </a:xfrm>
              <a:blipFill>
                <a:blip r:embed="rId3"/>
                <a:stretch>
                  <a:fillRect l="-990" t="-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EF115CB7-322B-43E2-AA10-F953FCCBF394}"/>
              </a:ext>
            </a:extLst>
          </p:cNvPr>
          <p:cNvGrpSpPr/>
          <p:nvPr/>
        </p:nvGrpSpPr>
        <p:grpSpPr>
          <a:xfrm>
            <a:off x="6442928" y="1726537"/>
            <a:ext cx="5742830" cy="3135271"/>
            <a:chOff x="2058203" y="-170596"/>
            <a:chExt cx="8994699" cy="58563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082BF4-E20A-4A11-9A95-D6690BD1AB14}"/>
                </a:ext>
              </a:extLst>
            </p:cNvPr>
            <p:cNvSpPr/>
            <p:nvPr/>
          </p:nvSpPr>
          <p:spPr>
            <a:xfrm>
              <a:off x="3543739" y="4700226"/>
              <a:ext cx="113169" cy="985521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CC69AB-2092-42FE-824F-DF8E72A63797}"/>
                </a:ext>
              </a:extLst>
            </p:cNvPr>
            <p:cNvSpPr/>
            <p:nvPr/>
          </p:nvSpPr>
          <p:spPr>
            <a:xfrm>
              <a:off x="3656909" y="4700226"/>
              <a:ext cx="6402603" cy="9855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108EF1F-282B-4C3A-9388-7BED57F60C81}"/>
                </a:ext>
              </a:extLst>
            </p:cNvPr>
            <p:cNvSpPr/>
            <p:nvPr/>
          </p:nvSpPr>
          <p:spPr>
            <a:xfrm>
              <a:off x="4175454" y="1815058"/>
              <a:ext cx="457200" cy="985520"/>
            </a:xfrm>
            <a:prstGeom prst="rect">
              <a:avLst/>
            </a:prstGeom>
            <a:pattFill prst="dkDn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C9F77B-9DE7-4C71-A6A4-96A1002386B6}"/>
                </a:ext>
              </a:extLst>
            </p:cNvPr>
            <p:cNvSpPr/>
            <p:nvPr/>
          </p:nvSpPr>
          <p:spPr>
            <a:xfrm>
              <a:off x="4632654" y="1815058"/>
              <a:ext cx="457200" cy="985520"/>
            </a:xfrm>
            <a:prstGeom prst="rect">
              <a:avLst/>
            </a:prstGeom>
            <a:pattFill prst="dash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AA521B-E330-47C8-98AB-5D0DB5570DC9}"/>
                </a:ext>
              </a:extLst>
            </p:cNvPr>
            <p:cNvSpPr/>
            <p:nvPr/>
          </p:nvSpPr>
          <p:spPr>
            <a:xfrm>
              <a:off x="5089854" y="1815058"/>
              <a:ext cx="3657600" cy="985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71C9F5E-B322-4850-98B0-A9B9D5D240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43738" y="2784635"/>
              <a:ext cx="631716" cy="1899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1B29223-3C5E-45CA-AA26-3130C49FD8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6909" y="2800581"/>
              <a:ext cx="4714625" cy="1883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F4440C-CE55-4632-8A97-4EF3F8D8F31F}"/>
                </a:ext>
              </a:extLst>
            </p:cNvPr>
            <p:cNvSpPr/>
            <p:nvPr/>
          </p:nvSpPr>
          <p:spPr>
            <a:xfrm>
              <a:off x="3543736" y="4747585"/>
              <a:ext cx="7509166" cy="9181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Unused bandwidth 98.7%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1A567C-718B-4FD9-A30A-E477C1C90FD4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H="1" flipV="1">
              <a:off x="4307534" y="1350238"/>
              <a:ext cx="96520" cy="4648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7508CA-BB5F-4779-BAA1-0D8F0C9D1730}"/>
                </a:ext>
              </a:extLst>
            </p:cNvPr>
            <p:cNvSpPr/>
            <p:nvPr/>
          </p:nvSpPr>
          <p:spPr>
            <a:xfrm>
              <a:off x="3344608" y="8536"/>
              <a:ext cx="1503626" cy="16243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Block</a:t>
              </a:r>
            </a:p>
            <a:p>
              <a:pPr algn="ctr"/>
              <a:r>
                <a:rPr lang="en-US" sz="2000" dirty="0"/>
                <a:t>9.7%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8729521-0764-4137-9DDC-0EF8545A6059}"/>
                </a:ext>
              </a:extLst>
            </p:cNvPr>
            <p:cNvCxnSpPr/>
            <p:nvPr/>
          </p:nvCxnSpPr>
          <p:spPr>
            <a:xfrm flipV="1">
              <a:off x="4861254" y="1322298"/>
              <a:ext cx="131554" cy="492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E21D70-3876-4597-8BAF-348B7752ED3B}"/>
                </a:ext>
              </a:extLst>
            </p:cNvPr>
            <p:cNvSpPr/>
            <p:nvPr/>
          </p:nvSpPr>
          <p:spPr>
            <a:xfrm>
              <a:off x="4437968" y="71203"/>
              <a:ext cx="1653015" cy="16243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/>
                <a:t>Txs</a:t>
              </a:r>
              <a:endParaRPr lang="en-US" sz="2000" b="1" dirty="0"/>
            </a:p>
            <a:p>
              <a:pPr algn="ctr"/>
              <a:r>
                <a:rPr lang="en-US" sz="2000" dirty="0"/>
                <a:t>10%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5386D2B-C256-40FB-897C-CEA971D1CF07}"/>
                </a:ext>
              </a:extLst>
            </p:cNvPr>
            <p:cNvCxnSpPr>
              <a:cxnSpLocks/>
              <a:stCxn id="8" idx="0"/>
              <a:endCxn id="17" idx="2"/>
            </p:cNvCxnSpPr>
            <p:nvPr/>
          </p:nvCxnSpPr>
          <p:spPr>
            <a:xfrm flipV="1">
              <a:off x="6918655" y="1453753"/>
              <a:ext cx="1052461" cy="3613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9B112E-8082-4E80-A495-CFB70F186415}"/>
                </a:ext>
              </a:extLst>
            </p:cNvPr>
            <p:cNvSpPr/>
            <p:nvPr/>
          </p:nvSpPr>
          <p:spPr>
            <a:xfrm>
              <a:off x="5941595" y="-170596"/>
              <a:ext cx="4059043" cy="16243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Overhead</a:t>
              </a:r>
            </a:p>
            <a:p>
              <a:pPr algn="ctr"/>
              <a:r>
                <a:rPr lang="en-US" sz="2000" dirty="0"/>
                <a:t>80.3%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582ED99-B8D0-44F3-9AF4-1E8F76EDD3EB}"/>
                </a:ext>
              </a:extLst>
            </p:cNvPr>
            <p:cNvSpPr/>
            <p:nvPr/>
          </p:nvSpPr>
          <p:spPr>
            <a:xfrm>
              <a:off x="2058203" y="2346520"/>
              <a:ext cx="2590800" cy="23305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Used bandwidth</a:t>
              </a:r>
            </a:p>
            <a:p>
              <a:pPr algn="ctr"/>
              <a:r>
                <a:rPr lang="en-US" sz="2000" dirty="0"/>
                <a:t>1.3%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B313A9D4-262F-4569-94F3-E7B0B9991F96}"/>
              </a:ext>
            </a:extLst>
          </p:cNvPr>
          <p:cNvSpPr/>
          <p:nvPr/>
        </p:nvSpPr>
        <p:spPr>
          <a:xfrm>
            <a:off x="7744266" y="5175503"/>
            <a:ext cx="3283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(Avg.) block interval: 10 min, </a:t>
            </a:r>
            <a:br>
              <a:rPr lang="en-US" sz="1600" dirty="0"/>
            </a:br>
            <a:r>
              <a:rPr lang="en-US" sz="1600" dirty="0"/>
              <a:t>block size: 2MB, avg. connection: 32</a:t>
            </a:r>
          </a:p>
        </p:txBody>
      </p:sp>
    </p:spTree>
    <p:extLst>
      <p:ext uri="{BB962C8B-B14F-4D97-AF65-F5344CB8AC3E}">
        <p14:creationId xmlns:p14="http://schemas.microsoft.com/office/powerpoint/2010/main" val="1350674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63DC5E-1091-46D6-AB69-CB144E4F97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Confirmation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D747B-54C0-4124-854A-457B167E6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9D801-7DD6-4984-95A1-DBD4B57BB19A}"/>
              </a:ext>
            </a:extLst>
          </p:cNvPr>
          <p:cNvSpPr txBox="1"/>
          <p:nvPr/>
        </p:nvSpPr>
        <p:spPr>
          <a:xfrm>
            <a:off x="7332662" y="3453318"/>
            <a:ext cx="4175759" cy="10785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Can</a:t>
            </a:r>
            <a:r>
              <a:rPr lang="en-US" sz="2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confirm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txs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in under </a:t>
            </a:r>
            <a:b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a minute (</a:t>
            </a:r>
            <a:r>
              <a:rPr lang="en-US" sz="2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45 seconds)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CC7839-E8C5-441F-953F-D0314BFA72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787" y="1669110"/>
            <a:ext cx="6455857" cy="464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06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C7061-9F0D-41F3-809F-59F096DD4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7" y="660400"/>
            <a:ext cx="7847013" cy="701731"/>
          </a:xfrm>
        </p:spPr>
        <p:txBody>
          <a:bodyPr/>
          <a:lstStyle/>
          <a:p>
            <a:r>
              <a:rPr lang="en-US" dirty="0"/>
              <a:t>Fractal: Real-world benchmark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98A92-75AE-4D0D-8B22-D6C868BEC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Fractal</a:t>
            </a:r>
          </a:p>
          <a:p>
            <a:pPr lvl="1"/>
            <a:r>
              <a:rPr lang="en-US" dirty="0"/>
              <a:t>Proof-of-Stake: </a:t>
            </a:r>
            <a:r>
              <a:rPr lang="en-US" dirty="0" err="1"/>
              <a:t>iChing</a:t>
            </a:r>
            <a:endParaRPr lang="en-US" dirty="0"/>
          </a:p>
          <a:p>
            <a:pPr lvl="2"/>
            <a:r>
              <a:rPr lang="en-US" dirty="0"/>
              <a:t>Provable security properties</a:t>
            </a:r>
          </a:p>
          <a:p>
            <a:pPr lvl="2"/>
            <a:r>
              <a:rPr lang="en-US" dirty="0"/>
              <a:t>Novel defense against known attacks</a:t>
            </a:r>
          </a:p>
          <a:p>
            <a:pPr lvl="3"/>
            <a:r>
              <a:rPr lang="en-US" dirty="0"/>
              <a:t>Nothing-at-stakes</a:t>
            </a:r>
          </a:p>
          <a:p>
            <a:pPr lvl="3"/>
            <a:r>
              <a:rPr lang="en-US" dirty="0"/>
              <a:t>Grinding</a:t>
            </a:r>
          </a:p>
          <a:p>
            <a:pPr lvl="3"/>
            <a:r>
              <a:rPr lang="en-US" dirty="0"/>
              <a:t>Long-range attacks</a:t>
            </a:r>
          </a:p>
          <a:p>
            <a:pPr lvl="1"/>
            <a:r>
              <a:rPr lang="en-US" dirty="0" err="1"/>
              <a:t>BackPackers</a:t>
            </a:r>
            <a:endParaRPr lang="en-US" dirty="0"/>
          </a:p>
          <a:p>
            <a:r>
              <a:rPr lang="en-US" dirty="0"/>
              <a:t>20,000 nodes </a:t>
            </a:r>
          </a:p>
          <a:p>
            <a:pPr lvl="1"/>
            <a:r>
              <a:rPr lang="en-US" dirty="0"/>
              <a:t>Deployed across Asia, America, </a:t>
            </a:r>
            <a:br>
              <a:rPr lang="en-US" dirty="0"/>
            </a:br>
            <a:r>
              <a:rPr lang="en-US" dirty="0"/>
              <a:t>and Europe on AWS + Alibaba Cloud</a:t>
            </a:r>
          </a:p>
          <a:p>
            <a:r>
              <a:rPr lang="en-US" dirty="0"/>
              <a:t>Sustains </a:t>
            </a:r>
            <a:r>
              <a:rPr lang="en-US" b="1" dirty="0"/>
              <a:t>3,000–5,000 </a:t>
            </a:r>
            <a:r>
              <a:rPr lang="en-US" b="1" dirty="0" err="1"/>
              <a:t>tps</a:t>
            </a:r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1028" name="Picture 4" descr="gif">
            <a:extLst>
              <a:ext uri="{FF2B5EF4-FFF2-40B4-BE49-F238E27FC236}">
                <a16:creationId xmlns:a16="http://schemas.microsoft.com/office/drawing/2014/main" id="{20E62A5A-A454-4794-BACA-7D33CF90C0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205" y="3161328"/>
            <a:ext cx="5226072" cy="117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if">
            <a:extLst>
              <a:ext uri="{FF2B5EF4-FFF2-40B4-BE49-F238E27FC236}">
                <a16:creationId xmlns:a16="http://schemas.microsoft.com/office/drawing/2014/main" id="{1CEC57FE-7FEB-41B3-BB12-0E61D14447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204" y="4545356"/>
            <a:ext cx="5226072" cy="124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www.fractalblock.com/wp-content/themes/fractalplatform/assets/images/isometric.png">
            <a:extLst>
              <a:ext uri="{FF2B5EF4-FFF2-40B4-BE49-F238E27FC236}">
                <a16:creationId xmlns:a16="http://schemas.microsoft.com/office/drawing/2014/main" id="{A18F5A3C-BF81-4FBA-9194-73880E17D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4334" y="940640"/>
            <a:ext cx="2577983" cy="229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Fractal Platform">
            <a:extLst>
              <a:ext uri="{FF2B5EF4-FFF2-40B4-BE49-F238E27FC236}">
                <a16:creationId xmlns:a16="http://schemas.microsoft.com/office/drawing/2014/main" id="{FA3A6D2A-27CA-470D-ACD4-8CA6C7617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6880" y="1702436"/>
            <a:ext cx="1013661" cy="120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825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9B172B-0B28-4997-BB7D-253E3D057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8E6E9-BF31-4A3B-A240-FE9DF5173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Scalability</a:t>
            </a:r>
            <a:r>
              <a:rPr lang="en-US" dirty="0"/>
              <a:t>: </a:t>
            </a:r>
            <a:r>
              <a:rPr lang="en-US" dirty="0" err="1"/>
              <a:t>BackPackers</a:t>
            </a:r>
            <a:r>
              <a:rPr lang="en-US" dirty="0"/>
              <a:t> </a:t>
            </a:r>
            <a:r>
              <a:rPr lang="en-US"/>
              <a:t>– Layer-0 </a:t>
            </a:r>
            <a:r>
              <a:rPr lang="en-US" dirty="0"/>
              <a:t>Scaling </a:t>
            </a:r>
          </a:p>
          <a:p>
            <a:pPr lvl="1"/>
            <a:r>
              <a:rPr lang="en-US" dirty="0"/>
              <a:t>A. Transaction batching: Packer</a:t>
            </a:r>
          </a:p>
          <a:p>
            <a:pPr lvl="1"/>
            <a:r>
              <a:rPr lang="en-US" dirty="0"/>
              <a:t>B. </a:t>
            </a:r>
            <a:r>
              <a:rPr lang="en-US" dirty="0" err="1"/>
              <a:t>ToP</a:t>
            </a:r>
            <a:r>
              <a:rPr lang="en-US" dirty="0"/>
              <a:t>: Near-optimal throughput (up to 70% bandwidth utilization)</a:t>
            </a:r>
          </a:p>
          <a:p>
            <a:pPr lvl="1"/>
            <a:r>
              <a:rPr lang="en-US" dirty="0"/>
              <a:t>C. </a:t>
            </a:r>
            <a:r>
              <a:rPr lang="en-US" dirty="0" err="1"/>
              <a:t>LoP</a:t>
            </a:r>
            <a:r>
              <a:rPr lang="en-US" dirty="0"/>
              <a:t>: Near-optimal block-propagation time</a:t>
            </a:r>
          </a:p>
          <a:p>
            <a:pPr lvl="2"/>
            <a:r>
              <a:rPr lang="en-US" dirty="0"/>
              <a:t>B&amp; C are compatible with Bitcoin; A: compatibility under investigation; </a:t>
            </a:r>
          </a:p>
          <a:p>
            <a:r>
              <a:rPr lang="en-US" b="1" dirty="0"/>
              <a:t>Security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Lower fork rates (faster propagation time)</a:t>
            </a:r>
          </a:p>
          <a:p>
            <a:pPr lvl="1"/>
            <a:r>
              <a:rPr lang="en-US" dirty="0"/>
              <a:t>Better decentralization: </a:t>
            </a:r>
          </a:p>
          <a:p>
            <a:pPr lvl="2"/>
            <a:r>
              <a:rPr lang="en-US" dirty="0"/>
              <a:t>Lower networking bar for miners</a:t>
            </a:r>
            <a:endParaRPr lang="en-US" sz="1100" dirty="0"/>
          </a:p>
          <a:p>
            <a:r>
              <a:rPr lang="en-US" b="1" dirty="0"/>
              <a:t>Fractal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iChing</a:t>
            </a:r>
            <a:r>
              <a:rPr lang="en-US" dirty="0"/>
              <a:t> (Secure Proof-of-stake) + </a:t>
            </a:r>
            <a:r>
              <a:rPr lang="en-US" dirty="0" err="1"/>
              <a:t>BackPackers</a:t>
            </a:r>
            <a:endParaRPr lang="en-US" dirty="0"/>
          </a:p>
          <a:p>
            <a:pPr lvl="1"/>
            <a:r>
              <a:rPr lang="en-US" dirty="0"/>
              <a:t>Public </a:t>
            </a:r>
            <a:r>
              <a:rPr lang="en-US" dirty="0" err="1"/>
              <a:t>testnet</a:t>
            </a:r>
            <a:r>
              <a:rPr lang="en-US" dirty="0"/>
              <a:t> with 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full-fledged smart contracts (</a:t>
            </a:r>
            <a:r>
              <a:rPr lang="en-US" dirty="0" err="1">
                <a:solidFill>
                  <a:srgbClr val="0070C0"/>
                </a:solidFill>
              </a:rPr>
              <a:t>WebAssembly</a:t>
            </a:r>
            <a:r>
              <a:rPr lang="en-US" dirty="0">
                <a:solidFill>
                  <a:srgbClr val="0070C0"/>
                </a:solidFill>
              </a:rPr>
              <a:t>)</a:t>
            </a:r>
            <a:endParaRPr lang="en-US" dirty="0"/>
          </a:p>
          <a:p>
            <a:pPr lvl="2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86469F-1A94-4272-B223-DADD9CBA66B5}"/>
              </a:ext>
            </a:extLst>
          </p:cNvPr>
          <p:cNvGrpSpPr/>
          <p:nvPr/>
        </p:nvGrpSpPr>
        <p:grpSpPr>
          <a:xfrm>
            <a:off x="8394910" y="4016007"/>
            <a:ext cx="3179832" cy="2437243"/>
            <a:chOff x="6997161" y="1634415"/>
            <a:chExt cx="4938164" cy="4018969"/>
          </a:xfrm>
        </p:grpSpPr>
        <p:grpSp>
          <p:nvGrpSpPr>
            <p:cNvPr id="15" name="Google Shape;279;p29">
              <a:extLst>
                <a:ext uri="{FF2B5EF4-FFF2-40B4-BE49-F238E27FC236}">
                  <a16:creationId xmlns:a16="http://schemas.microsoft.com/office/drawing/2014/main" id="{E743D900-9DDD-44EC-A283-B742C5FF53ED}"/>
                </a:ext>
              </a:extLst>
            </p:cNvPr>
            <p:cNvGrpSpPr/>
            <p:nvPr/>
          </p:nvGrpSpPr>
          <p:grpSpPr>
            <a:xfrm>
              <a:off x="6997161" y="2391739"/>
              <a:ext cx="4938164" cy="3261645"/>
              <a:chOff x="66781" y="92879"/>
              <a:chExt cx="4811001" cy="3261643"/>
            </a:xfrm>
          </p:grpSpPr>
          <p:pic>
            <p:nvPicPr>
              <p:cNvPr id="19" name="Google Shape;280;p29" descr="Line">
                <a:extLst>
                  <a:ext uri="{FF2B5EF4-FFF2-40B4-BE49-F238E27FC236}">
                    <a16:creationId xmlns:a16="http://schemas.microsoft.com/office/drawing/2014/main" id="{FB6C7095-C372-4B26-B660-237D5D9175F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2104925" y="2231876"/>
                <a:ext cx="2772857" cy="4579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81;p29" descr="Line">
                <a:extLst>
                  <a:ext uri="{FF2B5EF4-FFF2-40B4-BE49-F238E27FC236}">
                    <a16:creationId xmlns:a16="http://schemas.microsoft.com/office/drawing/2014/main" id="{C7160680-71A3-4EA9-95B2-796C202A477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8621008">
                <a:off x="66781" y="2896617"/>
                <a:ext cx="2387330" cy="4579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282;p29" descr="Line">
                <a:extLst>
                  <a:ext uri="{FF2B5EF4-FFF2-40B4-BE49-F238E27FC236}">
                    <a16:creationId xmlns:a16="http://schemas.microsoft.com/office/drawing/2014/main" id="{F030FB47-0FB2-4B76-864D-3DCE2A11F7C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rot="16200000">
                <a:off x="933163" y="1098865"/>
                <a:ext cx="2469875" cy="4579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" name="Google Shape;286;p29">
              <a:extLst>
                <a:ext uri="{FF2B5EF4-FFF2-40B4-BE49-F238E27FC236}">
                  <a16:creationId xmlns:a16="http://schemas.microsoft.com/office/drawing/2014/main" id="{E52A8A58-C05A-42C0-9002-7D8EBDEF6023}"/>
                </a:ext>
              </a:extLst>
            </p:cNvPr>
            <p:cNvSpPr txBox="1"/>
            <p:nvPr/>
          </p:nvSpPr>
          <p:spPr>
            <a:xfrm rot="-2209871">
              <a:off x="7334127" y="4692860"/>
              <a:ext cx="2245676" cy="406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rgbClr val="C00000"/>
                  </a:solidFill>
                  <a:latin typeface="Segoe UI Light (Body)"/>
                  <a:ea typeface="Helvetica Neue"/>
                  <a:cs typeface="Helvetica Neue"/>
                  <a:sym typeface="Helvetica Neue"/>
                </a:rPr>
                <a:t>Scalable </a:t>
              </a:r>
              <a:endParaRPr sz="1400" dirty="0">
                <a:solidFill>
                  <a:srgbClr val="C00000"/>
                </a:solidFill>
                <a:latin typeface="Segoe UI Light (Body)"/>
              </a:endParaRPr>
            </a:p>
          </p:txBody>
        </p:sp>
        <p:sp>
          <p:nvSpPr>
            <p:cNvPr id="17" name="Google Shape;291;p29">
              <a:extLst>
                <a:ext uri="{FF2B5EF4-FFF2-40B4-BE49-F238E27FC236}">
                  <a16:creationId xmlns:a16="http://schemas.microsoft.com/office/drawing/2014/main" id="{EAEC7EFC-6EDA-41F0-92BD-96A95C932763}"/>
                </a:ext>
              </a:extLst>
            </p:cNvPr>
            <p:cNvSpPr txBox="1"/>
            <p:nvPr/>
          </p:nvSpPr>
          <p:spPr>
            <a:xfrm rot="-5400000">
              <a:off x="7397343" y="2865978"/>
              <a:ext cx="2880272" cy="417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Segoe UI Light (Body)"/>
                  <a:ea typeface="Helvetica Neue"/>
                  <a:cs typeface="Helvetica Neue"/>
                  <a:sym typeface="Helvetica Neue"/>
                </a:rPr>
                <a:t>Sustainable </a:t>
              </a:r>
              <a:endParaRPr sz="1400" dirty="0">
                <a:solidFill>
                  <a:schemeClr val="accent1">
                    <a:lumMod val="75000"/>
                  </a:schemeClr>
                </a:solidFill>
                <a:latin typeface="Segoe UI Light (Body)"/>
              </a:endParaRPr>
            </a:p>
          </p:txBody>
        </p:sp>
        <p:sp>
          <p:nvSpPr>
            <p:cNvPr id="18" name="Google Shape;292;p29">
              <a:extLst>
                <a:ext uri="{FF2B5EF4-FFF2-40B4-BE49-F238E27FC236}">
                  <a16:creationId xmlns:a16="http://schemas.microsoft.com/office/drawing/2014/main" id="{51DACFF5-B583-4543-B15E-DE90F834A14E}"/>
                </a:ext>
              </a:extLst>
            </p:cNvPr>
            <p:cNvSpPr txBox="1"/>
            <p:nvPr/>
          </p:nvSpPr>
          <p:spPr>
            <a:xfrm>
              <a:off x="9551982" y="4323583"/>
              <a:ext cx="1709534" cy="406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rgbClr val="0070C0"/>
                  </a:solidFill>
                  <a:latin typeface="Segoe UI Light (Body)"/>
                  <a:ea typeface="Helvetica Neue"/>
                  <a:cs typeface="Helvetica Neue"/>
                  <a:sym typeface="Helvetica Neue"/>
                </a:rPr>
                <a:t>Secure</a:t>
              </a:r>
              <a:endParaRPr sz="1400" dirty="0">
                <a:solidFill>
                  <a:srgbClr val="0070C0"/>
                </a:solidFill>
                <a:latin typeface="Segoe UI Light (Body)"/>
              </a:endParaRPr>
            </a:p>
          </p:txBody>
        </p:sp>
      </p:grpSp>
      <p:pic>
        <p:nvPicPr>
          <p:cNvPr id="22" name="Picture 28" descr="Fractal Platform">
            <a:extLst>
              <a:ext uri="{FF2B5EF4-FFF2-40B4-BE49-F238E27FC236}">
                <a16:creationId xmlns:a16="http://schemas.microsoft.com/office/drawing/2014/main" id="{D0D18F36-0907-4259-A67C-D61C4D036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1629" y="4694523"/>
            <a:ext cx="760231" cy="93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50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"/>
          <p:cNvSpPr txBox="1"/>
          <p:nvPr/>
        </p:nvSpPr>
        <p:spPr>
          <a:xfrm>
            <a:off x="0" y="2500008"/>
            <a:ext cx="12192000" cy="129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Segoe UI Light (Body)"/>
                <a:ea typeface="Quattrocento Sans"/>
                <a:cs typeface="Quattrocento Sans"/>
                <a:sym typeface="Quattrocento Sans"/>
              </a:rPr>
              <a:t>Thank you!</a:t>
            </a:r>
            <a:endParaRPr b="1" dirty="0">
              <a:latin typeface="Segoe UI Light (Body)"/>
            </a:endParaRPr>
          </a:p>
        </p:txBody>
      </p:sp>
    </p:spTree>
    <p:extLst>
      <p:ext uri="{BB962C8B-B14F-4D97-AF65-F5344CB8AC3E}">
        <p14:creationId xmlns:p14="http://schemas.microsoft.com/office/powerpoint/2010/main" val="487900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D85DA9-8AA2-4EFC-9679-725788740D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Packers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37D20-49F1-42A9-A796-A737448BC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selection:</a:t>
            </a:r>
          </a:p>
          <a:p>
            <a:pPr lvl="1"/>
            <a:r>
              <a:rPr lang="en-US" dirty="0"/>
              <a:t>Among the last block producer (winning miners) after a grace period</a:t>
            </a:r>
          </a:p>
          <a:p>
            <a:pPr lvl="1"/>
            <a:endParaRPr lang="en-US" dirty="0"/>
          </a:p>
          <a:p>
            <a:r>
              <a:rPr lang="en-US" dirty="0"/>
              <a:t>On-chain bidding</a:t>
            </a:r>
          </a:p>
          <a:p>
            <a:pPr lvl="1"/>
            <a:r>
              <a:rPr lang="en-US" dirty="0"/>
              <a:t>Nodes passing minimum requirements submit bids to become packers</a:t>
            </a:r>
          </a:p>
          <a:p>
            <a:pPr lvl="1"/>
            <a:r>
              <a:rPr lang="en-US" dirty="0"/>
              <a:t>Top bidders selected as packers for next period</a:t>
            </a:r>
          </a:p>
          <a:p>
            <a:endParaRPr lang="en-US" dirty="0"/>
          </a:p>
          <a:p>
            <a:r>
              <a:rPr lang="en-US" dirty="0"/>
              <a:t>Hybrid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59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63A86B-F457-4B13-B496-FE86E46C79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705983"/>
            <a:ext cx="9933176" cy="701731"/>
          </a:xfrm>
        </p:spPr>
        <p:txBody>
          <a:bodyPr/>
          <a:lstStyle/>
          <a:p>
            <a:r>
              <a:rPr lang="en-US" dirty="0"/>
              <a:t>Soft spatial </a:t>
            </a:r>
            <a:r>
              <a:rPr lang="en-US" dirty="0" err="1"/>
              <a:t>sharding</a:t>
            </a:r>
            <a:r>
              <a:rPr lang="en-US" dirty="0"/>
              <a:t> (S3)</a:t>
            </a:r>
          </a:p>
        </p:txBody>
      </p:sp>
      <p:pic>
        <p:nvPicPr>
          <p:cNvPr id="7" name="Picture 4" descr="Image result for fruit symbol">
            <a:extLst>
              <a:ext uri="{FF2B5EF4-FFF2-40B4-BE49-F238E27FC236}">
                <a16:creationId xmlns:a16="http://schemas.microsoft.com/office/drawing/2014/main" id="{F5BDCBB3-BDF3-4941-A9EC-9FE487AC0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5682" y="990464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1A156F5F-0092-450A-9F3E-82E0BC7EA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11150" y="2836255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24728F82-26C1-4B44-B731-CC432DE387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9787" y="1516980"/>
                <a:ext cx="8943918" cy="481701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3"/>
                  </a:buClr>
                  <a:buFont typeface="Wingdings" pitchFamily="2" charset="2"/>
                  <a:buChar char="q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itchFamily="49" charset="0"/>
                  <a:buChar char="o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ym typeface="Wingdings" panose="05000000000000000000" pitchFamily="2" charset="2"/>
                  </a:rPr>
                  <a:t>Goals: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Avoid packing same </a:t>
                </a:r>
                <a:r>
                  <a:rPr lang="en-US" dirty="0" err="1">
                    <a:sym typeface="Wingdings" panose="05000000000000000000" pitchFamily="2" charset="2"/>
                  </a:rPr>
                  <a:t>tx</a:t>
                </a:r>
                <a:r>
                  <a:rPr lang="en-US" dirty="0">
                    <a:sym typeface="Wingdings" panose="05000000000000000000" pitchFamily="2" charset="2"/>
                  </a:rPr>
                  <a:t> in multiple </a:t>
                </a:r>
                <a:r>
                  <a:rPr lang="en-US" dirty="0" err="1">
                    <a:sym typeface="Wingdings" panose="05000000000000000000" pitchFamily="2" charset="2"/>
                  </a:rPr>
                  <a:t>pseudoblocks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Handle offline/overloaded/malicious packers</a:t>
                </a:r>
              </a:p>
              <a:p>
                <a:endParaRPr lang="en-US" sz="800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Packers prioritize </a:t>
                </a:r>
                <a:r>
                  <a:rPr lang="en-US" b="1" dirty="0">
                    <a:sym typeface="Wingdings" panose="05000000000000000000" pitchFamily="2" charset="2"/>
                  </a:rPr>
                  <a:t>closer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err="1">
                    <a:sym typeface="Wingdings" panose="05000000000000000000" pitchFamily="2" charset="2"/>
                  </a:rPr>
                  <a:t>txs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Distance of packer to </a:t>
                </a:r>
                <a:r>
                  <a:rPr lang="en-US" dirty="0" err="1">
                    <a:sym typeface="Wingdings" panose="05000000000000000000" pitchFamily="2" charset="2"/>
                  </a:rPr>
                  <a:t>tx</a:t>
                </a:r>
                <a:r>
                  <a:rPr lang="en-US" dirty="0">
                    <a:sym typeface="Wingdings" panose="05000000000000000000" pitchFamily="2" charset="2"/>
                  </a:rPr>
                  <a:t> = H(</a:t>
                </a:r>
                <a:r>
                  <a:rPr lang="en-US" dirty="0" err="1">
                    <a:sym typeface="Wingdings" panose="05000000000000000000" pitchFamily="2" charset="2"/>
                  </a:rPr>
                  <a:t>pk</a:t>
                </a:r>
                <a:r>
                  <a:rPr lang="en-US" baseline="-25000" dirty="0" err="1">
                    <a:sym typeface="Wingdings" panose="05000000000000000000" pitchFamily="2" charset="2"/>
                  </a:rPr>
                  <a:t>i</a:t>
                </a:r>
                <a:r>
                  <a:rPr lang="en-US" dirty="0">
                    <a:sym typeface="Wingdings" panose="05000000000000000000" pitchFamily="2" charset="2"/>
                  </a:rPr>
                  <a:t>, </a:t>
                </a:r>
                <a:r>
                  <a:rPr lang="en-US" dirty="0" err="1">
                    <a:sym typeface="Wingdings" panose="05000000000000000000" pitchFamily="2" charset="2"/>
                  </a:rPr>
                  <a:t>tx</a:t>
                </a:r>
                <a:r>
                  <a:rPr lang="en-US" dirty="0">
                    <a:sym typeface="Wingdings" panose="05000000000000000000" pitchFamily="2" charset="2"/>
                  </a:rPr>
                  <a:t>)</a:t>
                </a:r>
                <a:r>
                  <a:rPr lang="en-US" dirty="0">
                    <a:latin typeface="Symbol" panose="05050102010706020507" pitchFamily="18" charset="2"/>
                    <a:sym typeface="Wingdings" panose="05000000000000000000" pitchFamily="2" charset="2"/>
                  </a:rPr>
                  <a:t> </a:t>
                </a:r>
              </a:p>
              <a:p>
                <a:pPr lvl="1"/>
                <a:r>
                  <a:rPr lang="en-US" dirty="0">
                    <a:latin typeface="Symbol" panose="05050102010706020507" pitchFamily="18" charset="2"/>
                    <a:sym typeface="Symbol" panose="05050102010706020507" pitchFamily="18" charset="2"/>
                  </a:rPr>
                  <a:t></a:t>
                </a:r>
                <a:r>
                  <a:rPr lang="en-US" baseline="-25000" dirty="0" err="1">
                    <a:sym typeface="Symbol" panose="05050102010706020507" pitchFamily="18" charset="2"/>
                  </a:rPr>
                  <a:t>i</a:t>
                </a:r>
                <a:r>
                  <a:rPr lang="en-US" dirty="0">
                    <a:sym typeface="Symbol" panose="05050102010706020507" pitchFamily="18" charset="2"/>
                  </a:rPr>
                  <a:t> = ranked distance function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Pack all unpacked </a:t>
                </a:r>
                <a:r>
                  <a:rPr lang="en-US" dirty="0" err="1">
                    <a:sym typeface="Wingdings" panose="05000000000000000000" pitchFamily="2" charset="2"/>
                  </a:rPr>
                  <a:t>tx’s</a:t>
                </a:r>
                <a:r>
                  <a:rPr lang="en-US" dirty="0">
                    <a:sym typeface="Wingdings" panose="05000000000000000000" pitchFamily="2" charset="2"/>
                  </a:rPr>
                  <a:t> with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𝑎𝑔𝑒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𝑡𝑥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)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Δ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≤0</m:t>
                    </m:r>
                  </m:oMath>
                </a14:m>
                <a:endParaRPr lang="en-US" dirty="0">
                  <a:solidFill>
                    <a:srgbClr val="00B050"/>
                  </a:solidFill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2</a:t>
                </a:r>
                <a:r>
                  <a:rPr lang="en-US" baseline="30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nd</a:t>
                </a:r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closest, 3</a:t>
                </a:r>
                <a:r>
                  <a:rPr lang="en-US" baseline="30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rd</a:t>
                </a:r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closest,… packers will pack </a:t>
                </a:r>
                <a:r>
                  <a:rPr lang="en-US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tx</a:t>
                </a:r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b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as time pass by (if still unpacked)</a:t>
                </a:r>
                <a:endParaRPr lang="en-US" dirty="0">
                  <a:solidFill>
                    <a:srgbClr val="00B050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4728F82-26C1-4B44-B731-CC432DE38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7" y="1516980"/>
                <a:ext cx="8943918" cy="4817015"/>
              </a:xfrm>
              <a:prstGeom prst="rect">
                <a:avLst/>
              </a:prstGeom>
              <a:blipFill rotWithShape="0">
                <a:blip r:embed="rId4"/>
                <a:stretch>
                  <a:fillRect l="-1227" t="-2278" b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D22F2C1B-EFAF-4FD6-B4BB-309F04CBC325}"/>
              </a:ext>
            </a:extLst>
          </p:cNvPr>
          <p:cNvSpPr/>
          <p:nvPr/>
        </p:nvSpPr>
        <p:spPr>
          <a:xfrm>
            <a:off x="8222383" y="1859792"/>
            <a:ext cx="3941825" cy="3941825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FA42B2-B327-4498-9536-E6D997C262BA}"/>
              </a:ext>
            </a:extLst>
          </p:cNvPr>
          <p:cNvGrpSpPr/>
          <p:nvPr/>
        </p:nvGrpSpPr>
        <p:grpSpPr>
          <a:xfrm>
            <a:off x="8712427" y="2231323"/>
            <a:ext cx="1811131" cy="375487"/>
            <a:chOff x="9166439" y="418320"/>
            <a:chExt cx="1811131" cy="37548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494A7B5-CA22-4D28-A43D-C17676163D37}"/>
                </a:ext>
              </a:extLst>
            </p:cNvPr>
            <p:cNvSpPr/>
            <p:nvPr/>
          </p:nvSpPr>
          <p:spPr>
            <a:xfrm>
              <a:off x="9166439" y="577811"/>
              <a:ext cx="168295" cy="168295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91A5B4-F2F2-40AE-8F9F-7B3B6D943F70}"/>
                </a:ext>
              </a:extLst>
            </p:cNvPr>
            <p:cNvSpPr txBox="1"/>
            <p:nvPr/>
          </p:nvSpPr>
          <p:spPr>
            <a:xfrm>
              <a:off x="9373163" y="418320"/>
              <a:ext cx="1604407" cy="375487"/>
            </a:xfrm>
            <a:prstGeom prst="rect">
              <a:avLst/>
            </a:prstGeom>
            <a:noFill/>
          </p:spPr>
          <p:txBody>
            <a:bodyPr wrap="square" l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a2z3uhj3l3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B06B14-0B5A-4DDF-A463-51029E3F7D0D}"/>
              </a:ext>
            </a:extLst>
          </p:cNvPr>
          <p:cNvGrpSpPr/>
          <p:nvPr/>
        </p:nvGrpSpPr>
        <p:grpSpPr>
          <a:xfrm>
            <a:off x="8201881" y="3926423"/>
            <a:ext cx="1811131" cy="375487"/>
            <a:chOff x="9166439" y="418320"/>
            <a:chExt cx="1811131" cy="37548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281C591-4130-49AB-A2D9-483167455C02}"/>
                </a:ext>
              </a:extLst>
            </p:cNvPr>
            <p:cNvSpPr/>
            <p:nvPr/>
          </p:nvSpPr>
          <p:spPr>
            <a:xfrm>
              <a:off x="9166439" y="577811"/>
              <a:ext cx="168295" cy="168295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3C1356-7AB8-4C58-9D92-6E496D31675F}"/>
                </a:ext>
              </a:extLst>
            </p:cNvPr>
            <p:cNvSpPr txBox="1"/>
            <p:nvPr/>
          </p:nvSpPr>
          <p:spPr>
            <a:xfrm>
              <a:off x="9373163" y="418320"/>
              <a:ext cx="1604407" cy="375487"/>
            </a:xfrm>
            <a:prstGeom prst="rect">
              <a:avLst/>
            </a:prstGeom>
            <a:noFill/>
          </p:spPr>
          <p:txBody>
            <a:bodyPr wrap="square" l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a2z3uhj3l3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85A5D3-1EFF-4E9E-A522-4DB7A7E2319A}"/>
              </a:ext>
            </a:extLst>
          </p:cNvPr>
          <p:cNvGrpSpPr/>
          <p:nvPr/>
        </p:nvGrpSpPr>
        <p:grpSpPr>
          <a:xfrm>
            <a:off x="9171789" y="5335422"/>
            <a:ext cx="1811131" cy="375487"/>
            <a:chOff x="9166439" y="418320"/>
            <a:chExt cx="1811131" cy="37548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5AF1C4B-C69A-4D8A-8524-221FE49F6EB7}"/>
                </a:ext>
              </a:extLst>
            </p:cNvPr>
            <p:cNvSpPr/>
            <p:nvPr/>
          </p:nvSpPr>
          <p:spPr>
            <a:xfrm>
              <a:off x="9166439" y="577811"/>
              <a:ext cx="168295" cy="168295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C84F52-E505-4A19-B100-88B014E04BF0}"/>
                </a:ext>
              </a:extLst>
            </p:cNvPr>
            <p:cNvSpPr txBox="1"/>
            <p:nvPr/>
          </p:nvSpPr>
          <p:spPr>
            <a:xfrm>
              <a:off x="9373163" y="418320"/>
              <a:ext cx="1604407" cy="375487"/>
            </a:xfrm>
            <a:prstGeom prst="rect">
              <a:avLst/>
            </a:prstGeom>
            <a:noFill/>
          </p:spPr>
          <p:txBody>
            <a:bodyPr wrap="square" l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uhe9hef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9D0C62-3798-4DED-9DF8-76BC75910E6D}"/>
              </a:ext>
            </a:extLst>
          </p:cNvPr>
          <p:cNvGrpSpPr/>
          <p:nvPr/>
        </p:nvGrpSpPr>
        <p:grpSpPr>
          <a:xfrm>
            <a:off x="10814797" y="2600812"/>
            <a:ext cx="1604407" cy="375487"/>
            <a:chOff x="8301689" y="543415"/>
            <a:chExt cx="1604407" cy="37548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416EE23-43ED-4957-ADB1-19FD4910E406}"/>
                </a:ext>
              </a:extLst>
            </p:cNvPr>
            <p:cNvSpPr/>
            <p:nvPr/>
          </p:nvSpPr>
          <p:spPr>
            <a:xfrm>
              <a:off x="9166439" y="577811"/>
              <a:ext cx="168295" cy="168295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11D6A7-FCF0-4818-BA3D-32D4575D7C43}"/>
                </a:ext>
              </a:extLst>
            </p:cNvPr>
            <p:cNvSpPr txBox="1"/>
            <p:nvPr/>
          </p:nvSpPr>
          <p:spPr>
            <a:xfrm>
              <a:off x="8301689" y="543415"/>
              <a:ext cx="1604407" cy="375487"/>
            </a:xfrm>
            <a:prstGeom prst="rect">
              <a:avLst/>
            </a:prstGeom>
            <a:noFill/>
          </p:spPr>
          <p:txBody>
            <a:bodyPr wrap="square" l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z8t9hav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7A2F96-12E7-4253-A582-E648805AD82E}"/>
              </a:ext>
            </a:extLst>
          </p:cNvPr>
          <p:cNvGrpSpPr/>
          <p:nvPr/>
        </p:nvGrpSpPr>
        <p:grpSpPr>
          <a:xfrm>
            <a:off x="11192236" y="3502864"/>
            <a:ext cx="1604407" cy="375487"/>
            <a:chOff x="8301689" y="543415"/>
            <a:chExt cx="1604407" cy="37548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2306B7E-0ABD-4D8F-BA8E-7BC3F9F41B63}"/>
                </a:ext>
              </a:extLst>
            </p:cNvPr>
            <p:cNvSpPr/>
            <p:nvPr/>
          </p:nvSpPr>
          <p:spPr>
            <a:xfrm>
              <a:off x="9166439" y="577811"/>
              <a:ext cx="168295" cy="168295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56EC33-33D8-4DD1-A870-3BF64973ECF7}"/>
                </a:ext>
              </a:extLst>
            </p:cNvPr>
            <p:cNvSpPr txBox="1"/>
            <p:nvPr/>
          </p:nvSpPr>
          <p:spPr>
            <a:xfrm>
              <a:off x="8301689" y="543415"/>
              <a:ext cx="1604407" cy="375487"/>
            </a:xfrm>
            <a:prstGeom prst="rect">
              <a:avLst/>
            </a:prstGeom>
            <a:noFill/>
          </p:spPr>
          <p:txBody>
            <a:bodyPr wrap="square" l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ki7gh2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4F0EC3-9DD9-4C0A-A751-4DB12E60DCDB}"/>
              </a:ext>
            </a:extLst>
          </p:cNvPr>
          <p:cNvGrpSpPr/>
          <p:nvPr/>
        </p:nvGrpSpPr>
        <p:grpSpPr>
          <a:xfrm>
            <a:off x="9712987" y="1480453"/>
            <a:ext cx="1710340" cy="490907"/>
            <a:chOff x="9166440" y="255199"/>
            <a:chExt cx="1710340" cy="49090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5D3DD06-8D77-426C-B6D5-A9058471E63C}"/>
                </a:ext>
              </a:extLst>
            </p:cNvPr>
            <p:cNvSpPr/>
            <p:nvPr/>
          </p:nvSpPr>
          <p:spPr>
            <a:xfrm>
              <a:off x="9166440" y="640172"/>
              <a:ext cx="105934" cy="105934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E8F082-E37F-47E4-93E7-2AFA4679BD2E}"/>
                </a:ext>
              </a:extLst>
            </p:cNvPr>
            <p:cNvSpPr txBox="1"/>
            <p:nvPr/>
          </p:nvSpPr>
          <p:spPr>
            <a:xfrm>
              <a:off x="9272373" y="255199"/>
              <a:ext cx="1604407" cy="375487"/>
            </a:xfrm>
            <a:prstGeom prst="rect">
              <a:avLst/>
            </a:prstGeom>
            <a:noFill/>
          </p:spPr>
          <p:txBody>
            <a:bodyPr wrap="square" l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tx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EE6F66C3-B8CC-4627-825E-BE649E9F960B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9018571" y="1643432"/>
            <a:ext cx="525388" cy="969379"/>
          </a:xfrm>
          <a:prstGeom prst="curvedConnector3">
            <a:avLst>
              <a:gd name="adj1" fmla="val -43511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FC77E56-8E90-4B33-8D12-341262BBA418}"/>
              </a:ext>
            </a:extLst>
          </p:cNvPr>
          <p:cNvSpPr txBox="1"/>
          <p:nvPr/>
        </p:nvSpPr>
        <p:spPr>
          <a:xfrm>
            <a:off x="7401580" y="1059183"/>
            <a:ext cx="421542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Assign each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tx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</a:t>
            </a:r>
            <a:b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its 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closest packer</a:t>
            </a: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799C0595-915C-4AF1-BE16-2ECB4FCD46D4}"/>
              </a:ext>
            </a:extLst>
          </p:cNvPr>
          <p:cNvCxnSpPr>
            <a:cxnSpLocks/>
            <a:stCxn id="23" idx="6"/>
          </p:cNvCxnSpPr>
          <p:nvPr/>
        </p:nvCxnSpPr>
        <p:spPr>
          <a:xfrm>
            <a:off x="9818921" y="1918393"/>
            <a:ext cx="1860626" cy="81502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E313E8B2-D6F8-480B-AD8E-D4DC335CF227}"/>
              </a:ext>
            </a:extLst>
          </p:cNvPr>
          <p:cNvCxnSpPr>
            <a:cxnSpLocks/>
            <a:stCxn id="23" idx="4"/>
          </p:cNvCxnSpPr>
          <p:nvPr/>
        </p:nvCxnSpPr>
        <p:spPr>
          <a:xfrm rot="5400000">
            <a:off x="7996662" y="2344874"/>
            <a:ext cx="2142806" cy="139577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E253C5-CB35-41C0-A529-DD3DD41C1BE8}"/>
              </a:ext>
            </a:extLst>
          </p:cNvPr>
          <p:cNvSpPr txBox="1"/>
          <p:nvPr/>
        </p:nvSpPr>
        <p:spPr>
          <a:xfrm>
            <a:off x="7606082" y="2824875"/>
            <a:ext cx="5404266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…then 2</a:t>
            </a:r>
            <a:r>
              <a:rPr lang="en-US" sz="2000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nd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closest, 3</a:t>
            </a:r>
            <a:r>
              <a:rPr lang="en-US" sz="2000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rd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closest, etc. </a:t>
            </a:r>
            <a:b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if still unpacked</a:t>
            </a:r>
          </a:p>
        </p:txBody>
      </p:sp>
    </p:spTree>
    <p:extLst>
      <p:ext uri="{BB962C8B-B14F-4D97-AF65-F5344CB8AC3E}">
        <p14:creationId xmlns:p14="http://schemas.microsoft.com/office/powerpoint/2010/main" val="233101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E5FC92-8734-420A-B3D3-223F2AD82C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9774604" cy="701731"/>
          </a:xfrm>
        </p:spPr>
        <p:txBody>
          <a:bodyPr/>
          <a:lstStyle/>
          <a:p>
            <a:r>
              <a:rPr lang="en-US" dirty="0"/>
              <a:t>New Congestion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B462F-A147-4E57-95F1-06B44294F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Prioritize the propagation of data</a:t>
            </a:r>
          </a:p>
          <a:p>
            <a:r>
              <a:rPr lang="en-US" dirty="0"/>
              <a:t>Meta-blocks  		  &gt; Pseudo-blocks/Transactions</a:t>
            </a:r>
          </a:p>
          <a:p>
            <a:r>
              <a:rPr lang="en-US" dirty="0"/>
              <a:t>Selected pseudo-blocks &gt; Unselected pseudo-blocks</a:t>
            </a:r>
          </a:p>
          <a:p>
            <a:r>
              <a:rPr lang="en-US" dirty="0"/>
              <a:t>New pricing for </a:t>
            </a:r>
            <a:r>
              <a:rPr lang="en-US" dirty="0" err="1"/>
              <a:t>txs</a:t>
            </a:r>
            <a:r>
              <a:rPr lang="en-US" dirty="0"/>
              <a:t>/pseudo-blocks:</a:t>
            </a:r>
          </a:p>
          <a:p>
            <a:pPr lvl="2"/>
            <a:r>
              <a:rPr lang="en-US" dirty="0"/>
              <a:t>Bitcoin: 		Fee per byte in </a:t>
            </a:r>
            <a:r>
              <a:rPr lang="en-US" b="1" dirty="0"/>
              <a:t>data</a:t>
            </a:r>
            <a:r>
              <a:rPr lang="en-US" dirty="0"/>
              <a:t> (e.g. transactions)	</a:t>
            </a:r>
          </a:p>
          <a:p>
            <a:pPr lvl="2"/>
            <a:r>
              <a:rPr lang="en-US" dirty="0" err="1"/>
              <a:t>BackPackers</a:t>
            </a:r>
            <a:r>
              <a:rPr lang="en-US" dirty="0"/>
              <a:t>: 		Fee per byte in </a:t>
            </a:r>
            <a:r>
              <a:rPr lang="en-US" b="1" dirty="0"/>
              <a:t>data + overhead</a:t>
            </a:r>
          </a:p>
          <a:p>
            <a:pPr lvl="2"/>
            <a:r>
              <a:rPr lang="en-US" dirty="0"/>
              <a:t>Incentivize transactions batching</a:t>
            </a:r>
          </a:p>
          <a:p>
            <a:pPr lvl="2"/>
            <a:r>
              <a:rPr lang="en-US" dirty="0"/>
              <a:t>Increase the cost of Denial-of-service attacks</a:t>
            </a:r>
          </a:p>
        </p:txBody>
      </p:sp>
    </p:spTree>
    <p:extLst>
      <p:ext uri="{BB962C8B-B14F-4D97-AF65-F5344CB8AC3E}">
        <p14:creationId xmlns:p14="http://schemas.microsoft.com/office/powerpoint/2010/main" val="559166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1352212" cy="701731"/>
          </a:xfrm>
        </p:spPr>
        <p:txBody>
          <a:bodyPr/>
          <a:lstStyle/>
          <a:p>
            <a:r>
              <a:rPr lang="en-US" dirty="0" err="1"/>
              <a:t>BackPackers</a:t>
            </a:r>
            <a:r>
              <a:rPr lang="en-US" dirty="0"/>
              <a:t> as a decentralized backbone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BackPackers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Throughput-optimal propagation makes every node a load balancer</a:t>
                </a:r>
              </a:p>
              <a:p>
                <a:pPr lvl="2"/>
                <a:r>
                  <a:rPr lang="en-US" dirty="0"/>
                  <a:t>Just adding powerful nodes will improve throughput</a:t>
                </a:r>
              </a:p>
              <a:p>
                <a:pPr lvl="2"/>
                <a:r>
                  <a:rPr lang="en-US" dirty="0"/>
                  <a:t>Trust-free backbone network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Fast Internet Bitcoin Relay Engine (</a:t>
                </a:r>
                <a:r>
                  <a:rPr lang="en-US" dirty="0">
                    <a:hlinkClick r:id="rId2"/>
                  </a:rPr>
                  <a:t>FIBRE</a:t>
                </a:r>
                <a:r>
                  <a:rPr lang="en-US" dirty="0"/>
                  <a:t>): requires trust assumptions</a:t>
                </a:r>
              </a:p>
              <a:p>
                <a:r>
                  <a:rPr lang="en-US" dirty="0">
                    <a:hlinkClick r:id="rId3"/>
                  </a:rPr>
                  <a:t>Falcon</a:t>
                </a:r>
                <a:r>
                  <a:rPr lang="en-US" dirty="0"/>
                  <a:t>: No block validation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/>
                  <a:t>may forward duplicate or invalid blocks</a:t>
                </a:r>
              </a:p>
              <a:p>
                <a:r>
                  <a:rPr lang="en-US" dirty="0" err="1">
                    <a:hlinkClick r:id="rId4"/>
                  </a:rPr>
                  <a:t>bloXroute</a:t>
                </a:r>
                <a:r>
                  <a:rPr lang="en-US" dirty="0"/>
                  <a:t>: Forward encrypted blocks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can be exploited for </a:t>
                </a:r>
                <a:r>
                  <a:rPr lang="en-US" dirty="0" err="1"/>
                  <a:t>DoS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990" t="-215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3A363B-C5A9-49A7-A8F3-E09EBC680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311659"/>
              </p:ext>
            </p:extLst>
          </p:nvPr>
        </p:nvGraphicFramePr>
        <p:xfrm>
          <a:off x="2078718" y="3155411"/>
          <a:ext cx="3154602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602">
                  <a:extLst>
                    <a:ext uri="{9D8B030D-6E8A-4147-A177-3AD203B41FA5}">
                      <a16:colId xmlns:a16="http://schemas.microsoft.com/office/drawing/2014/main" val="3944438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BackPackers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548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Multiple</a:t>
                      </a:r>
                      <a:r>
                        <a:rPr lang="en-US" sz="2000" dirty="0"/>
                        <a:t> parties/companies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15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Proven</a:t>
                      </a:r>
                      <a:r>
                        <a:rPr lang="en-US" sz="2000" dirty="0"/>
                        <a:t> security properties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847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Incentivization </a:t>
                      </a:r>
                      <a:r>
                        <a:rPr lang="en-US" sz="2000" b="0" dirty="0"/>
                        <a:t>via fee</a:t>
                      </a:r>
                      <a:r>
                        <a:rPr lang="en-US" sz="20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06355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4A0A0B-C12B-40B3-B29B-A805656DB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126346"/>
              </p:ext>
            </p:extLst>
          </p:nvPr>
        </p:nvGraphicFramePr>
        <p:xfrm>
          <a:off x="5233319" y="3155411"/>
          <a:ext cx="4299745" cy="1584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99745">
                  <a:extLst>
                    <a:ext uri="{9D8B030D-6E8A-4147-A177-3AD203B41FA5}">
                      <a16:colId xmlns:a16="http://schemas.microsoft.com/office/drawing/2014/main" val="2335068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FIBRE, Falcon,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bloXroute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515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Provided by a </a:t>
                      </a:r>
                      <a:r>
                        <a:rPr lang="en-US" sz="2000" b="1" dirty="0"/>
                        <a:t>single</a:t>
                      </a:r>
                      <a:r>
                        <a:rPr lang="en-US" sz="2000" dirty="0"/>
                        <a:t> party/company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702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Not proven</a:t>
                      </a:r>
                      <a:r>
                        <a:rPr lang="en-US" sz="2000" dirty="0"/>
                        <a:t> to be secure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478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938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30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362305-1E57-4E03-A2FC-A683283C41C0}"/>
              </a:ext>
            </a:extLst>
          </p:cNvPr>
          <p:cNvGraphicFramePr>
            <a:graphicFrameLocks noGrp="1"/>
          </p:cNvGraphicFramePr>
          <p:nvPr/>
        </p:nvGraphicFramePr>
        <p:xfrm>
          <a:off x="7760012" y="1376413"/>
          <a:ext cx="4299043" cy="513448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299043">
                  <a:extLst>
                    <a:ext uri="{9D8B030D-6E8A-4147-A177-3AD203B41FA5}">
                      <a16:colId xmlns:a16="http://schemas.microsoft.com/office/drawing/2014/main" val="3603907601"/>
                    </a:ext>
                  </a:extLst>
                </a:gridCol>
              </a:tblGrid>
              <a:tr h="17114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4348"/>
                  </a:ext>
                </a:extLst>
              </a:tr>
              <a:tr h="17114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422854"/>
                  </a:ext>
                </a:extLst>
              </a:tr>
              <a:tr h="17114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395469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4FC02E-0D30-442A-9973-A7AB539A6D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7" y="660400"/>
            <a:ext cx="9552441" cy="701731"/>
          </a:xfrm>
        </p:spPr>
        <p:txBody>
          <a:bodyPr/>
          <a:lstStyle/>
          <a:p>
            <a:r>
              <a:rPr lang="en-US" dirty="0"/>
              <a:t>Scaling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A1917-D2E1-4AD7-8A1B-2E43DEA4E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7" y="1535147"/>
            <a:ext cx="11086323" cy="4817015"/>
          </a:xfrm>
        </p:spPr>
        <p:txBody>
          <a:bodyPr/>
          <a:lstStyle/>
          <a:p>
            <a:r>
              <a:rPr lang="en-US" b="1" dirty="0"/>
              <a:t>Layer-2 (off-chain)</a:t>
            </a:r>
          </a:p>
          <a:p>
            <a:pPr lvl="1"/>
            <a:r>
              <a:rPr lang="en-US" dirty="0"/>
              <a:t>Payment channels</a:t>
            </a:r>
            <a:r>
              <a:rPr lang="en-US" b="1" dirty="0"/>
              <a:t>: </a:t>
            </a:r>
            <a:r>
              <a:rPr lang="en-US" dirty="0"/>
              <a:t>Lightning/Raiden network</a:t>
            </a:r>
          </a:p>
          <a:p>
            <a:pPr lvl="1"/>
            <a:r>
              <a:rPr lang="en-US" dirty="0"/>
              <a:t>Pegged sidechains, Plasma</a:t>
            </a:r>
          </a:p>
          <a:p>
            <a:r>
              <a:rPr lang="en-US" b="1" dirty="0"/>
              <a:t>Layer-1 (consensus layer)</a:t>
            </a:r>
          </a:p>
          <a:p>
            <a:pPr lvl="1"/>
            <a:r>
              <a:rPr lang="en-US" dirty="0"/>
              <a:t>Bitcoin-NG</a:t>
            </a:r>
          </a:p>
          <a:p>
            <a:pPr lvl="1"/>
            <a:r>
              <a:rPr lang="en-US" dirty="0"/>
              <a:t>DAG-based: SPECTRE, Phantom, Conflux, Prism</a:t>
            </a:r>
          </a:p>
          <a:p>
            <a:pPr lvl="1"/>
            <a:r>
              <a:rPr lang="en-US" dirty="0"/>
              <a:t>BFT protocols, </a:t>
            </a:r>
            <a:r>
              <a:rPr lang="en-US" dirty="0" err="1"/>
              <a:t>Sharding</a:t>
            </a:r>
            <a:endParaRPr lang="en-US" dirty="0"/>
          </a:p>
          <a:p>
            <a:r>
              <a:rPr lang="en-US" b="1" dirty="0"/>
              <a:t>Layer-0 (networking layer)</a:t>
            </a:r>
          </a:p>
          <a:p>
            <a:pPr lvl="1"/>
            <a:r>
              <a:rPr lang="en-US" dirty="0"/>
              <a:t>Bitcoin Compact (BIP 152)</a:t>
            </a:r>
          </a:p>
          <a:p>
            <a:pPr lvl="1"/>
            <a:r>
              <a:rPr lang="en-US" dirty="0"/>
              <a:t>FIBRE, Falcon, </a:t>
            </a:r>
            <a:r>
              <a:rPr lang="en-US" dirty="0" err="1"/>
              <a:t>bloXroute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Few and far between!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22868E-65DA-4CA6-B3DC-950E5E313C6A}"/>
              </a:ext>
            </a:extLst>
          </p:cNvPr>
          <p:cNvGrpSpPr/>
          <p:nvPr/>
        </p:nvGrpSpPr>
        <p:grpSpPr>
          <a:xfrm>
            <a:off x="7876363" y="1535147"/>
            <a:ext cx="4116220" cy="4895072"/>
            <a:chOff x="7989641" y="1804331"/>
            <a:chExt cx="4116220" cy="4895072"/>
          </a:xfrm>
        </p:grpSpPr>
        <p:pic>
          <p:nvPicPr>
            <p:cNvPr id="4" name="Google Shape;254;p27">
              <a:extLst>
                <a:ext uri="{FF2B5EF4-FFF2-40B4-BE49-F238E27FC236}">
                  <a16:creationId xmlns:a16="http://schemas.microsoft.com/office/drawing/2014/main" id="{357DBADE-1345-4D27-8F31-5CAF0332CA63}"/>
                </a:ext>
              </a:extLst>
            </p:cNvPr>
            <p:cNvPicPr preferRelativeResize="0"/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/>
          </p:blipFill>
          <p:spPr>
            <a:xfrm>
              <a:off x="7989641" y="4914473"/>
              <a:ext cx="4069414" cy="1784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255;p27" descr="https://upload.wikimedia.org/wikipedia/commons/thumb/9/98/Blockchain.svg/150px-Blockchain.svg.png">
              <a:extLst>
                <a:ext uri="{FF2B5EF4-FFF2-40B4-BE49-F238E27FC236}">
                  <a16:creationId xmlns:a16="http://schemas.microsoft.com/office/drawing/2014/main" id="{8E49E97F-FA7F-4BB6-81A9-FEF5D66ADFF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50000"/>
            </a:blip>
            <a:srcRect/>
            <a:stretch/>
          </p:blipFill>
          <p:spPr>
            <a:xfrm rot="5400000">
              <a:off x="9196141" y="2269307"/>
              <a:ext cx="1397223" cy="37166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Picture 6" descr="Image result for hashed timelock contracts">
              <a:extLst>
                <a:ext uri="{FF2B5EF4-FFF2-40B4-BE49-F238E27FC236}">
                  <a16:creationId xmlns:a16="http://schemas.microsoft.com/office/drawing/2014/main" id="{1BF2C9D2-1E71-44E4-913B-D04B46C4A5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036447" y="1804331"/>
              <a:ext cx="4069414" cy="1204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815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AE2D1E-9C4C-4C4E-964D-A231C2F692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1157944" cy="701731"/>
          </a:xfrm>
        </p:spPr>
        <p:txBody>
          <a:bodyPr/>
          <a:lstStyle/>
          <a:p>
            <a:r>
              <a:rPr lang="en-US" dirty="0"/>
              <a:t>Performance bottleneck I: </a:t>
            </a:r>
            <a:r>
              <a:rPr lang="en-US" dirty="0" err="1"/>
              <a:t>tx</a:t>
            </a:r>
            <a:r>
              <a:rPr lang="en-US" dirty="0"/>
              <a:t> relay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70096A-5832-4252-976F-4F72D1B25A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9787" y="1535147"/>
                <a:ext cx="11086323" cy="4817015"/>
              </a:xfrm>
            </p:spPr>
            <p:txBody>
              <a:bodyPr/>
              <a:lstStyle/>
              <a:p>
                <a:r>
                  <a:rPr lang="en-US" b="1" dirty="0"/>
                  <a:t>Huge overhead </a:t>
                </a:r>
                <a:r>
                  <a:rPr lang="en-US" dirty="0"/>
                  <a:t>to gossip a </a:t>
                </a:r>
                <a:r>
                  <a:rPr lang="en-US" dirty="0" err="1"/>
                  <a:t>tx</a:t>
                </a:r>
                <a:endParaRPr lang="en-US" dirty="0"/>
              </a:p>
              <a:p>
                <a:pPr lvl="1"/>
                <a:r>
                  <a:rPr lang="en-US" dirty="0"/>
                  <a:t>Nodes send invite messages (61B) to all neighbors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sz="1400" b="1" dirty="0"/>
              </a:p>
              <a:p>
                <a:pPr lvl="1"/>
                <a:r>
                  <a:rPr lang="en-US" dirty="0"/>
                  <a:t>Higher connectivity, higher overhead:</a:t>
                </a:r>
              </a:p>
              <a:p>
                <a:pPr lvl="2"/>
                <a:r>
                  <a:rPr lang="en-US" dirty="0"/>
                  <a:t>Relative overhead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𝑟𝑜</m:t>
                    </m:r>
                  </m:oMath>
                </a14:m>
                <a:r>
                  <a:rPr lang="en-US" dirty="0"/>
                  <a:t>) up to 800% of actual data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2 )</a:t>
                </a:r>
              </a:p>
              <a:p>
                <a:pPr lvl="1"/>
                <a:r>
                  <a:rPr lang="en-US" b="1" dirty="0"/>
                  <a:t>BU’s limit lemma: </a:t>
                </a:r>
                <a:r>
                  <a:rPr lang="en-US" dirty="0"/>
                  <a:t>The bandwidth utilization (BU) is no more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Overhead 800%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BU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8+1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≈11%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70096A-5832-4252-976F-4F72D1B25A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787" y="1535147"/>
                <a:ext cx="11086323" cy="4817015"/>
              </a:xfrm>
              <a:blipFill>
                <a:blip r:embed="rId3"/>
                <a:stretch>
                  <a:fillRect l="-990" t="-2152" b="-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96598B6-8B3A-4BA7-B375-44B920E376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1715" y="2239349"/>
            <a:ext cx="5047887" cy="2527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5B1085-ABD4-47C3-B91A-3CCDEC7BF90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3494" y="2422007"/>
            <a:ext cx="3278851" cy="18152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BAC152-DC61-448F-9811-4ABB7EC873FE}"/>
                  </a:ext>
                </a:extLst>
              </p:cNvPr>
              <p:cNvSpPr txBox="1"/>
              <p:nvPr/>
            </p:nvSpPr>
            <p:spPr>
              <a:xfrm>
                <a:off x="7377448" y="4237288"/>
                <a:ext cx="3680816" cy="707886"/>
              </a:xfrm>
              <a:prstGeom prst="rect">
                <a:avLst/>
              </a:prstGeom>
              <a:noFill/>
            </p:spPr>
            <p:txBody>
              <a:bodyPr wrap="none" lIns="0" rtlCol="0" anchor="t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Overhead to transmit a 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tx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250B </a:t>
                </a:r>
                <a:b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different avg. degree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BAC152-DC61-448F-9811-4ABB7EC87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448" y="4237288"/>
                <a:ext cx="3680816" cy="707886"/>
              </a:xfrm>
              <a:prstGeom prst="rect">
                <a:avLst/>
              </a:prstGeom>
              <a:blipFill>
                <a:blip r:embed="rId6"/>
                <a:stretch>
                  <a:fillRect l="-3642" t="-4310" r="-1325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860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3AB736-56B4-4B85-83A7-EAA02534D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7" y="660400"/>
            <a:ext cx="11509637" cy="701731"/>
          </a:xfrm>
        </p:spPr>
        <p:txBody>
          <a:bodyPr/>
          <a:lstStyle/>
          <a:p>
            <a:r>
              <a:rPr lang="en-US" dirty="0"/>
              <a:t>Performance bottleneck II: inefficient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A0BC8-597A-4980-8C64-BDABFD2DD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Intermittent transmission</a:t>
            </a:r>
          </a:p>
          <a:p>
            <a:pPr lvl="1"/>
            <a:r>
              <a:rPr lang="en-US" dirty="0"/>
              <a:t>Traffic spikes when new </a:t>
            </a:r>
            <a:br>
              <a:rPr lang="en-US" dirty="0"/>
            </a:br>
            <a:r>
              <a:rPr lang="en-US" dirty="0"/>
              <a:t>block created, and otherwise unused</a:t>
            </a:r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chemeClr val="accent3"/>
                </a:solidFill>
              </a:rPr>
              <a:t>Unbalanced load</a:t>
            </a:r>
          </a:p>
          <a:p>
            <a:pPr lvl="1"/>
            <a:r>
              <a:rPr lang="en-US" dirty="0"/>
              <a:t>A few nodes deliver most of </a:t>
            </a:r>
            <a:br>
              <a:rPr lang="en-US" dirty="0"/>
            </a:br>
            <a:r>
              <a:rPr lang="en-US" dirty="0"/>
              <a:t>the blocks</a:t>
            </a:r>
          </a:p>
          <a:p>
            <a:endParaRPr lang="en-US" b="1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chemeClr val="accent3"/>
                </a:solidFill>
              </a:rPr>
              <a:t>Bottleneck at source</a:t>
            </a:r>
          </a:p>
          <a:p>
            <a:pPr lvl="1"/>
            <a:r>
              <a:rPr lang="en-US" dirty="0"/>
              <a:t>Block producer may have low </a:t>
            </a:r>
            <a:br>
              <a:rPr lang="en-US" dirty="0"/>
            </a:br>
            <a:r>
              <a:rPr lang="en-US" dirty="0"/>
              <a:t>upload bandwidth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DCDB8-B980-4866-B44A-2B4BE440BA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4771" y="1631598"/>
            <a:ext cx="3887442" cy="22156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B4F9E74-4B34-4737-8FBD-4946D2F57948}"/>
              </a:ext>
            </a:extLst>
          </p:cNvPr>
          <p:cNvGrpSpPr/>
          <p:nvPr/>
        </p:nvGrpSpPr>
        <p:grpSpPr>
          <a:xfrm>
            <a:off x="7464769" y="3989952"/>
            <a:ext cx="4218748" cy="2472899"/>
            <a:chOff x="6569413" y="3625575"/>
            <a:chExt cx="4422913" cy="25759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D08B32-6E8D-4738-AF87-961953188FF6}"/>
                </a:ext>
              </a:extLst>
            </p:cNvPr>
            <p:cNvSpPr txBox="1"/>
            <p:nvPr/>
          </p:nvSpPr>
          <p:spPr>
            <a:xfrm>
              <a:off x="7588174" y="3690485"/>
              <a:ext cx="3404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5.5% of nodes propagate</a:t>
              </a:r>
              <a:br>
                <a:rPr lang="en-US" sz="1600" b="1" dirty="0"/>
              </a:br>
              <a:r>
                <a:rPr lang="en-US" sz="1600" b="1" dirty="0"/>
                <a:t>blocks  to 85% of nodes</a:t>
              </a:r>
            </a:p>
          </p:txBody>
        </p:sp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696089EB-BC13-477E-ABD5-39F976F4B1E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69139418"/>
                </p:ext>
              </p:extLst>
            </p:nvPr>
          </p:nvGraphicFramePr>
          <p:xfrm>
            <a:off x="6569413" y="3625575"/>
            <a:ext cx="4075574" cy="25759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6CEBC2-F679-46D7-8B6A-C0EAA9986D20}"/>
              </a:ext>
            </a:extLst>
          </p:cNvPr>
          <p:cNvCxnSpPr>
            <a:cxnSpLocks/>
          </p:cNvCxnSpPr>
          <p:nvPr/>
        </p:nvCxnSpPr>
        <p:spPr>
          <a:xfrm>
            <a:off x="10290531" y="4613638"/>
            <a:ext cx="0" cy="4446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83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9D7FFBF-9DCB-4E63-9428-6C4EAD8FB50D}"/>
              </a:ext>
            </a:extLst>
          </p:cNvPr>
          <p:cNvSpPr/>
          <p:nvPr/>
        </p:nvSpPr>
        <p:spPr>
          <a:xfrm>
            <a:off x="3869546" y="1644050"/>
            <a:ext cx="5038283" cy="22921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9BC635-DD18-4DF0-BB5B-6A746EA2A7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0554964" cy="1439368"/>
          </a:xfrm>
        </p:spPr>
        <p:txBody>
          <a:bodyPr/>
          <a:lstStyle/>
          <a:p>
            <a:r>
              <a:rPr lang="en-US" dirty="0" err="1"/>
              <a:t>BackPacker</a:t>
            </a:r>
            <a:r>
              <a:rPr lang="en-US" dirty="0"/>
              <a:t>: </a:t>
            </a:r>
            <a:r>
              <a:rPr lang="en-US" b="1" dirty="0">
                <a:latin typeface="Segoe UI Light" panose="020B0502040204020203" pitchFamily="34" charset="0"/>
              </a:rPr>
              <a:t>d</a:t>
            </a:r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ata first, ordering later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BC06B9-666D-49BD-BDCD-85691152EFC7}"/>
              </a:ext>
            </a:extLst>
          </p:cNvPr>
          <p:cNvSpPr txBox="1"/>
          <p:nvPr/>
        </p:nvSpPr>
        <p:spPr>
          <a:xfrm>
            <a:off x="3993514" y="1640748"/>
            <a:ext cx="5123061" cy="535531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Consensus = agreement on </a:t>
            </a:r>
            <a:r>
              <a:rPr lang="en-US" sz="24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tx</a:t>
            </a:r>
            <a:r>
              <a: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order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B1A0A9-ADA0-448F-A508-5BF49A8D2032}"/>
              </a:ext>
            </a:extLst>
          </p:cNvPr>
          <p:cNvGrpSpPr/>
          <p:nvPr/>
        </p:nvGrpSpPr>
        <p:grpSpPr>
          <a:xfrm>
            <a:off x="4568977" y="2180277"/>
            <a:ext cx="3054046" cy="997068"/>
            <a:chOff x="4795645" y="2244666"/>
            <a:chExt cx="3054046" cy="9970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995C416-2433-4C94-AEF5-A51BF677D55D}"/>
                    </a:ext>
                  </a:extLst>
                </p:cNvPr>
                <p:cNvSpPr/>
                <p:nvPr/>
              </p:nvSpPr>
              <p:spPr>
                <a:xfrm>
                  <a:off x="5265807" y="2743200"/>
                  <a:ext cx="626320" cy="46628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995C416-2433-4C94-AEF5-A51BF677D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807" y="2743200"/>
                  <a:ext cx="626320" cy="46628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784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47429FA-10F4-4A2A-A242-E5A1588D4FBC}"/>
                    </a:ext>
                  </a:extLst>
                </p:cNvPr>
                <p:cNvSpPr/>
                <p:nvPr/>
              </p:nvSpPr>
              <p:spPr>
                <a:xfrm>
                  <a:off x="6030245" y="2743200"/>
                  <a:ext cx="466283" cy="46628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7429FA-10F4-4A2A-A242-E5A1588D4F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0245" y="2743200"/>
                  <a:ext cx="466283" cy="46628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8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18C8B35-8656-49F6-BDEF-D207A09A9BD3}"/>
                    </a:ext>
                  </a:extLst>
                </p:cNvPr>
                <p:cNvSpPr/>
                <p:nvPr/>
              </p:nvSpPr>
              <p:spPr>
                <a:xfrm>
                  <a:off x="6634646" y="2743200"/>
                  <a:ext cx="615959" cy="46628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18C8B35-8656-49F6-BDEF-D207A09A9B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4646" y="2743200"/>
                  <a:ext cx="615959" cy="46628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92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228B74-7BB3-45FC-8DFF-B791D4A76EA0}"/>
                </a:ext>
              </a:extLst>
            </p:cNvPr>
            <p:cNvSpPr txBox="1"/>
            <p:nvPr/>
          </p:nvSpPr>
          <p:spPr>
            <a:xfrm>
              <a:off x="4795645" y="2244666"/>
              <a:ext cx="553998" cy="997068"/>
            </a:xfrm>
            <a:prstGeom prst="rect">
              <a:avLst/>
            </a:prstGeom>
            <a:noFill/>
          </p:spPr>
          <p:txBody>
            <a:bodyPr wrap="none" l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5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…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0D68C1-AF44-4619-B7A9-FB53955801B4}"/>
                </a:ext>
              </a:extLst>
            </p:cNvPr>
            <p:cNvSpPr txBox="1"/>
            <p:nvPr/>
          </p:nvSpPr>
          <p:spPr>
            <a:xfrm>
              <a:off x="7295693" y="2244666"/>
              <a:ext cx="553998" cy="997068"/>
            </a:xfrm>
            <a:prstGeom prst="rect">
              <a:avLst/>
            </a:prstGeom>
            <a:noFill/>
          </p:spPr>
          <p:txBody>
            <a:bodyPr wrap="none" l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5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…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0FD9F9-39D9-429A-9EB6-1A3D3AAF752C}"/>
              </a:ext>
            </a:extLst>
          </p:cNvPr>
          <p:cNvGrpSpPr/>
          <p:nvPr/>
        </p:nvGrpSpPr>
        <p:grpSpPr>
          <a:xfrm>
            <a:off x="4566368" y="2775743"/>
            <a:ext cx="3054046" cy="997068"/>
            <a:chOff x="4795645" y="2244666"/>
            <a:chExt cx="3054046" cy="9970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5AC9358-A4EF-4925-AEB6-8725E95F1199}"/>
                    </a:ext>
                  </a:extLst>
                </p:cNvPr>
                <p:cNvSpPr/>
                <p:nvPr/>
              </p:nvSpPr>
              <p:spPr>
                <a:xfrm>
                  <a:off x="5268417" y="2743200"/>
                  <a:ext cx="623710" cy="466283"/>
                </a:xfrm>
                <a:prstGeom prst="rect">
                  <a:avLst/>
                </a:prstGeom>
                <a:ln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5AC9358-A4EF-4925-AEB6-8725E95F11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8417" y="2743200"/>
                  <a:ext cx="623710" cy="46628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731"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AA5D34C-14CD-4552-A68F-45628E0656CC}"/>
                    </a:ext>
                  </a:extLst>
                </p:cNvPr>
                <p:cNvSpPr/>
                <p:nvPr/>
              </p:nvSpPr>
              <p:spPr>
                <a:xfrm>
                  <a:off x="6030245" y="2743200"/>
                  <a:ext cx="466283" cy="466283"/>
                </a:xfrm>
                <a:prstGeom prst="rect">
                  <a:avLst/>
                </a:prstGeom>
                <a:ln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8AA5D34C-14CD-4552-A68F-45628E0656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0245" y="2743200"/>
                  <a:ext cx="466283" cy="46628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564"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4932935-84E9-4363-98C1-E0E88E7E72DA}"/>
                    </a:ext>
                  </a:extLst>
                </p:cNvPr>
                <p:cNvSpPr/>
                <p:nvPr/>
              </p:nvSpPr>
              <p:spPr>
                <a:xfrm>
                  <a:off x="6634646" y="2743200"/>
                  <a:ext cx="615959" cy="466283"/>
                </a:xfrm>
                <a:prstGeom prst="rect">
                  <a:avLst/>
                </a:prstGeom>
                <a:ln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4932935-84E9-4363-98C1-E0E88E7E72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4646" y="2743200"/>
                  <a:ext cx="615959" cy="46628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6796"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51C7CE7-F631-4786-A4BA-358249D4282A}"/>
                </a:ext>
              </a:extLst>
            </p:cNvPr>
            <p:cNvSpPr txBox="1"/>
            <p:nvPr/>
          </p:nvSpPr>
          <p:spPr>
            <a:xfrm>
              <a:off x="4795645" y="2244666"/>
              <a:ext cx="553998" cy="997068"/>
            </a:xfrm>
            <a:prstGeom prst="rect">
              <a:avLst/>
            </a:prstGeom>
            <a:noFill/>
          </p:spPr>
          <p:txBody>
            <a:bodyPr wrap="none" l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5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…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563A89-2562-4DB0-A042-8448253A5020}"/>
                </a:ext>
              </a:extLst>
            </p:cNvPr>
            <p:cNvSpPr txBox="1"/>
            <p:nvPr/>
          </p:nvSpPr>
          <p:spPr>
            <a:xfrm>
              <a:off x="7295693" y="2244666"/>
              <a:ext cx="553998" cy="997068"/>
            </a:xfrm>
            <a:prstGeom prst="rect">
              <a:avLst/>
            </a:prstGeom>
            <a:noFill/>
          </p:spPr>
          <p:txBody>
            <a:bodyPr wrap="none" l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5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…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920A250-E284-4602-B609-A104F80AB45E}"/>
              </a:ext>
            </a:extLst>
          </p:cNvPr>
          <p:cNvSpPr txBox="1"/>
          <p:nvPr/>
        </p:nvSpPr>
        <p:spPr>
          <a:xfrm>
            <a:off x="2915612" y="4511440"/>
            <a:ext cx="2280954" cy="11264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l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Agreement on </a:t>
            </a:r>
            <a:r>
              <a:rPr lang="en-US" sz="2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set of </a:t>
            </a:r>
            <a:r>
              <a:rPr lang="en-US" sz="28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txs</a:t>
            </a:r>
            <a:endParaRPr lang="en-US" sz="28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69AAA0-4096-40D1-865D-5B3F940B0048}"/>
              </a:ext>
            </a:extLst>
          </p:cNvPr>
          <p:cNvSpPr txBox="1"/>
          <p:nvPr/>
        </p:nvSpPr>
        <p:spPr>
          <a:xfrm>
            <a:off x="7564488" y="4511439"/>
            <a:ext cx="2275251" cy="11264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l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Agreement on </a:t>
            </a:r>
            <a:r>
              <a:rPr lang="en-US" sz="2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ordering of </a:t>
            </a:r>
            <a:r>
              <a:rPr lang="en-US" sz="28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txs</a:t>
            </a: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317B54-10E3-40BD-B4F9-6A52000127BD}"/>
              </a:ext>
            </a:extLst>
          </p:cNvPr>
          <p:cNvSpPr txBox="1"/>
          <p:nvPr/>
        </p:nvSpPr>
        <p:spPr>
          <a:xfrm>
            <a:off x="6257308" y="4919809"/>
            <a:ext cx="425758" cy="762516"/>
          </a:xfrm>
          <a:prstGeom prst="rect">
            <a:avLst/>
          </a:prstGeom>
          <a:noFill/>
        </p:spPr>
        <p:txBody>
          <a:bodyPr wrap="none" l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+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CA640D8-73ED-48C1-83C6-BA33C874E66D}"/>
              </a:ext>
            </a:extLst>
          </p:cNvPr>
          <p:cNvCxnSpPr>
            <a:stCxn id="23" idx="2"/>
            <a:endCxn id="24" idx="0"/>
          </p:cNvCxnSpPr>
          <p:nvPr/>
        </p:nvCxnSpPr>
        <p:spPr>
          <a:xfrm flipH="1">
            <a:off x="4056089" y="3936159"/>
            <a:ext cx="2332599" cy="5752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99E5B1F-44C5-4066-8108-84BC81EFCE41}"/>
              </a:ext>
            </a:extLst>
          </p:cNvPr>
          <p:cNvCxnSpPr>
            <a:cxnSpLocks/>
            <a:stCxn id="23" idx="2"/>
            <a:endCxn id="26" idx="0"/>
          </p:cNvCxnSpPr>
          <p:nvPr/>
        </p:nvCxnSpPr>
        <p:spPr>
          <a:xfrm>
            <a:off x="6388688" y="3936159"/>
            <a:ext cx="2313426" cy="5752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0457F11-4C6A-402D-9E8A-A9D5661E1D1F}"/>
              </a:ext>
            </a:extLst>
          </p:cNvPr>
          <p:cNvSpPr txBox="1"/>
          <p:nvPr/>
        </p:nvSpPr>
        <p:spPr>
          <a:xfrm>
            <a:off x="2997186" y="6204753"/>
            <a:ext cx="2357347" cy="427425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Optimize 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F67043-B7AF-4A39-9AE4-53EECD9419D1}"/>
              </a:ext>
            </a:extLst>
          </p:cNvPr>
          <p:cNvSpPr txBox="1"/>
          <p:nvPr/>
        </p:nvSpPr>
        <p:spPr>
          <a:xfrm>
            <a:off x="7155053" y="6187171"/>
            <a:ext cx="4357670" cy="461665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Optimize block-propagation time</a:t>
            </a:r>
          </a:p>
        </p:txBody>
      </p:sp>
    </p:spTree>
    <p:extLst>
      <p:ext uri="{BB962C8B-B14F-4D97-AF65-F5344CB8AC3E}">
        <p14:creationId xmlns:p14="http://schemas.microsoft.com/office/powerpoint/2010/main" val="9914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5438182" cy="701731"/>
          </a:xfrm>
        </p:spPr>
        <p:txBody>
          <a:bodyPr/>
          <a:lstStyle/>
          <a:p>
            <a:r>
              <a:rPr lang="en-US" dirty="0"/>
              <a:t>Design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new entities called </a:t>
            </a:r>
            <a:r>
              <a:rPr lang="en-US" b="1" dirty="0"/>
              <a:t>packers</a:t>
            </a:r>
            <a:endParaRPr lang="en-US" dirty="0"/>
          </a:p>
          <a:p>
            <a:pPr lvl="1"/>
            <a:r>
              <a:rPr lang="en-US" dirty="0"/>
              <a:t>Receive transactions from users</a:t>
            </a:r>
          </a:p>
          <a:p>
            <a:pPr lvl="1"/>
            <a:r>
              <a:rPr lang="en-US" dirty="0"/>
              <a:t>Periodically create </a:t>
            </a:r>
            <a:r>
              <a:rPr lang="en-US" i="1" dirty="0" err="1"/>
              <a:t>pseudoblocks</a:t>
            </a:r>
            <a:r>
              <a:rPr lang="en-US" dirty="0"/>
              <a:t> with signed sets of transactions</a:t>
            </a:r>
          </a:p>
          <a:p>
            <a:pPr lvl="1"/>
            <a:r>
              <a:rPr lang="en-US" dirty="0"/>
              <a:t>Can be incentivized to participate (outside the scope of this talk)</a:t>
            </a:r>
          </a:p>
          <a:p>
            <a:r>
              <a:rPr lang="en-US" dirty="0"/>
              <a:t>Packers broadcast </a:t>
            </a:r>
            <a:r>
              <a:rPr lang="en-US" dirty="0" err="1"/>
              <a:t>pseudoblocks</a:t>
            </a:r>
            <a:r>
              <a:rPr lang="en-US" dirty="0"/>
              <a:t> to miners (and other packers)</a:t>
            </a:r>
          </a:p>
          <a:p>
            <a:pPr lvl="1"/>
            <a:r>
              <a:rPr lang="en-US" dirty="0"/>
              <a:t>Lower overhead; invite-request-get per </a:t>
            </a:r>
            <a:r>
              <a:rPr lang="en-US" dirty="0" err="1"/>
              <a:t>pseudoblock</a:t>
            </a:r>
            <a:r>
              <a:rPr lang="en-US" dirty="0"/>
              <a:t>, rather than per </a:t>
            </a:r>
            <a:r>
              <a:rPr lang="en-US" dirty="0" err="1"/>
              <a:t>tx</a:t>
            </a:r>
            <a:r>
              <a:rPr lang="en-US" dirty="0"/>
              <a:t>!</a:t>
            </a:r>
          </a:p>
          <a:p>
            <a:r>
              <a:rPr lang="en-US" dirty="0"/>
              <a:t>Miners solve puzzles on blocks as before</a:t>
            </a:r>
          </a:p>
          <a:p>
            <a:pPr lvl="1"/>
            <a:r>
              <a:rPr lang="en-US" dirty="0"/>
              <a:t>Blocks include </a:t>
            </a:r>
            <a:r>
              <a:rPr lang="en-US" dirty="0" err="1"/>
              <a:t>pseudoblocks</a:t>
            </a:r>
            <a:r>
              <a:rPr lang="en-US" dirty="0"/>
              <a:t> rather than </a:t>
            </a:r>
            <a:r>
              <a:rPr lang="en-US" dirty="0" err="1"/>
              <a:t>txs</a:t>
            </a:r>
            <a:endParaRPr lang="en-US" dirty="0"/>
          </a:p>
          <a:p>
            <a:r>
              <a:rPr lang="en-US" dirty="0"/>
              <a:t>After solving a puzzle, broadcast </a:t>
            </a:r>
            <a:r>
              <a:rPr lang="en-US" i="1" dirty="0"/>
              <a:t>meta-block</a:t>
            </a:r>
            <a:r>
              <a:rPr lang="en-US" dirty="0"/>
              <a:t> rather the block</a:t>
            </a:r>
          </a:p>
          <a:p>
            <a:pPr lvl="1"/>
            <a:r>
              <a:rPr lang="en-US" dirty="0"/>
              <a:t>Meta-block identifies which </a:t>
            </a:r>
            <a:r>
              <a:rPr lang="en-US" dirty="0" err="1"/>
              <a:t>pseudoblocks</a:t>
            </a:r>
            <a:r>
              <a:rPr lang="en-US" dirty="0"/>
              <a:t> are included, and their order</a:t>
            </a:r>
          </a:p>
          <a:p>
            <a:pPr lvl="1"/>
            <a:r>
              <a:rPr lang="en-US" dirty="0"/>
              <a:t>Important that </a:t>
            </a:r>
            <a:r>
              <a:rPr lang="en-US" dirty="0" err="1"/>
              <a:t>pseudoblocks</a:t>
            </a:r>
            <a:r>
              <a:rPr lang="en-US" dirty="0"/>
              <a:t> have been propagated already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4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61C55B-0A08-44B7-A88F-05249457E6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F785E4-2747-4706-B1F7-B7504D5E291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dirty="0"/>
              <a:t>Nodes’ bandwidth: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20 Mbps</a:t>
            </a:r>
            <a:r>
              <a:rPr lang="en-US" sz="3200" dirty="0"/>
              <a:t>              </a:t>
            </a:r>
            <a:r>
              <a:rPr lang="en-US" sz="2400" dirty="0"/>
              <a:t>Nodes’ bandwidth:</a:t>
            </a:r>
            <a:r>
              <a:rPr lang="en-US" sz="3200" dirty="0"/>
              <a:t>  </a:t>
            </a:r>
            <a:r>
              <a:rPr lang="en-US" sz="3200" dirty="0">
                <a:solidFill>
                  <a:schemeClr val="accent1"/>
                </a:solidFill>
              </a:rPr>
              <a:t>100 Mbps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9AE2B3-3FB0-411B-A626-C317BC76C718}"/>
              </a:ext>
            </a:extLst>
          </p:cNvPr>
          <p:cNvSpPr txBox="1"/>
          <p:nvPr/>
        </p:nvSpPr>
        <p:spPr>
          <a:xfrm>
            <a:off x="649357" y="5145699"/>
            <a:ext cx="5458351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rtlCol="0" anchor="t">
            <a:spAutoFit/>
          </a:bodyPr>
          <a:lstStyle/>
          <a:p>
            <a:r>
              <a:rPr lang="en-US" sz="2000" b="1" dirty="0"/>
              <a:t>Throughput: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More than 10x higher than the others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Achieve up to 70% optimality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~Visa-scale (40k </a:t>
            </a:r>
            <a:r>
              <a:rPr lang="en-US" sz="2000" dirty="0" err="1"/>
              <a:t>tps</a:t>
            </a:r>
            <a:r>
              <a:rPr lang="en-US" sz="2000" dirty="0"/>
              <a:t>) for good network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07F9275-A62B-4B5B-A6B1-08C27B4E0E8F}"/>
              </a:ext>
            </a:extLst>
          </p:cNvPr>
          <p:cNvGraphicFramePr>
            <a:graphicFrameLocks noGrp="1"/>
          </p:cNvGraphicFramePr>
          <p:nvPr/>
        </p:nvGraphicFramePr>
        <p:xfrm>
          <a:off x="649357" y="2168450"/>
          <a:ext cx="5480807" cy="28346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378226">
                  <a:extLst>
                    <a:ext uri="{9D8B030D-6E8A-4147-A177-3AD203B41FA5}">
                      <a16:colId xmlns:a16="http://schemas.microsoft.com/office/drawing/2014/main" val="3788423536"/>
                    </a:ext>
                  </a:extLst>
                </a:gridCol>
                <a:gridCol w="1350536">
                  <a:extLst>
                    <a:ext uri="{9D8B030D-6E8A-4147-A177-3AD203B41FA5}">
                      <a16:colId xmlns:a16="http://schemas.microsoft.com/office/drawing/2014/main" val="23633285"/>
                    </a:ext>
                  </a:extLst>
                </a:gridCol>
                <a:gridCol w="1315649">
                  <a:extLst>
                    <a:ext uri="{9D8B030D-6E8A-4147-A177-3AD203B41FA5}">
                      <a16:colId xmlns:a16="http://schemas.microsoft.com/office/drawing/2014/main" val="2839783190"/>
                    </a:ext>
                  </a:extLst>
                </a:gridCol>
                <a:gridCol w="1436396">
                  <a:extLst>
                    <a:ext uri="{9D8B030D-6E8A-4147-A177-3AD203B41FA5}">
                      <a16:colId xmlns:a16="http://schemas.microsoft.com/office/drawing/2014/main" val="3040396764"/>
                    </a:ext>
                  </a:extLst>
                </a:gridCol>
              </a:tblGrid>
              <a:tr h="629341">
                <a:tc>
                  <a:txBody>
                    <a:bodyPr/>
                    <a:lstStyle/>
                    <a:p>
                      <a:r>
                        <a:rPr lang="en-US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Throughput </a:t>
                      </a:r>
                      <a:br>
                        <a:rPr lang="en-US" dirty="0"/>
                      </a:br>
                      <a:r>
                        <a:rPr lang="en-US" dirty="0"/>
                        <a:t>(</a:t>
                      </a:r>
                      <a:r>
                        <a:rPr lang="en-US" dirty="0" err="1"/>
                        <a:t>tps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Bandwidth</a:t>
                      </a:r>
                    </a:p>
                    <a:p>
                      <a:pPr algn="ctr"/>
                      <a:r>
                        <a:rPr lang="en-US" dirty="0"/>
                        <a:t>utilization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Propagation</a:t>
                      </a:r>
                    </a:p>
                    <a:p>
                      <a:pPr algn="ctr"/>
                      <a:r>
                        <a:rPr lang="en-US" dirty="0"/>
                        <a:t>time 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706449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Bitcoin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518786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Bitcoin-c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892233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Bitcoin-NG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019872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Conflux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301356"/>
                  </a:ext>
                </a:extLst>
              </a:tr>
              <a:tr h="359623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811625"/>
                  </a:ext>
                </a:extLst>
              </a:tr>
              <a:tr h="292479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BackPacker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24162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4538EB3-F7EF-418C-B6D3-B94EA01BD957}"/>
              </a:ext>
            </a:extLst>
          </p:cNvPr>
          <p:cNvSpPr/>
          <p:nvPr/>
        </p:nvSpPr>
        <p:spPr>
          <a:xfrm>
            <a:off x="6246662" y="5167312"/>
            <a:ext cx="548080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Block-propagation</a:t>
            </a:r>
            <a:r>
              <a:rPr lang="en-US" b="1" dirty="0"/>
              <a:t> time</a:t>
            </a:r>
            <a:r>
              <a:rPr lang="en-US" dirty="0"/>
              <a:t>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&lt;1s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cs typeface="Segoe UI Light" panose="020B0502040204020203" pitchFamily="34" charset="0"/>
              </a:rPr>
              <a:t>Optimal propagation time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i="1" dirty="0">
                <a:cs typeface="Segoe UI Light" panose="020B0502040204020203" pitchFamily="34" charset="0"/>
              </a:rPr>
              <a:t>Independent</a:t>
            </a:r>
            <a:r>
              <a:rPr lang="en-US" sz="2000" dirty="0">
                <a:cs typeface="Segoe UI Light" panose="020B0502040204020203" pitchFamily="34" charset="0"/>
              </a:rPr>
              <a:t> of throughput/load.</a:t>
            </a:r>
            <a:endParaRPr lang="en-US" dirty="0">
              <a:cs typeface="Segoe UI Light" panose="020B0502040204020203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9126BD-AF0E-46D2-89CC-6C83DED2FECE}"/>
              </a:ext>
            </a:extLst>
          </p:cNvPr>
          <p:cNvGraphicFramePr>
            <a:graphicFrameLocks noGrp="1"/>
          </p:cNvGraphicFramePr>
          <p:nvPr/>
        </p:nvGraphicFramePr>
        <p:xfrm>
          <a:off x="6246662" y="2156964"/>
          <a:ext cx="5480806" cy="28651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13095">
                  <a:extLst>
                    <a:ext uri="{9D8B030D-6E8A-4147-A177-3AD203B41FA5}">
                      <a16:colId xmlns:a16="http://schemas.microsoft.com/office/drawing/2014/main" val="3788423536"/>
                    </a:ext>
                  </a:extLst>
                </a:gridCol>
                <a:gridCol w="1351712">
                  <a:extLst>
                    <a:ext uri="{9D8B030D-6E8A-4147-A177-3AD203B41FA5}">
                      <a16:colId xmlns:a16="http://schemas.microsoft.com/office/drawing/2014/main" val="23633285"/>
                    </a:ext>
                  </a:extLst>
                </a:gridCol>
                <a:gridCol w="1298417">
                  <a:extLst>
                    <a:ext uri="{9D8B030D-6E8A-4147-A177-3AD203B41FA5}">
                      <a16:colId xmlns:a16="http://schemas.microsoft.com/office/drawing/2014/main" val="2839783190"/>
                    </a:ext>
                  </a:extLst>
                </a:gridCol>
                <a:gridCol w="1417582">
                  <a:extLst>
                    <a:ext uri="{9D8B030D-6E8A-4147-A177-3AD203B41FA5}">
                      <a16:colId xmlns:a16="http://schemas.microsoft.com/office/drawing/2014/main" val="3040396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Throughput </a:t>
                      </a:r>
                      <a:br>
                        <a:rPr lang="en-US" dirty="0"/>
                      </a:br>
                      <a:r>
                        <a:rPr lang="en-US" dirty="0"/>
                        <a:t>(</a:t>
                      </a:r>
                      <a:r>
                        <a:rPr lang="en-US" dirty="0" err="1"/>
                        <a:t>tps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Bandwidth</a:t>
                      </a:r>
                    </a:p>
                    <a:p>
                      <a:pPr algn="ctr"/>
                      <a:r>
                        <a:rPr lang="en-US" dirty="0"/>
                        <a:t>utilization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Propagation</a:t>
                      </a:r>
                    </a:p>
                    <a:p>
                      <a:pPr algn="ctr"/>
                      <a:r>
                        <a:rPr lang="en-US" dirty="0"/>
                        <a:t>time 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706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Bitcoin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518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Bitcoin-c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892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Bitcoin-NG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019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Conflux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30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205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BackPacker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38,010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186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777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8">
      <a:dk1>
        <a:srgbClr val="565656"/>
      </a:dk1>
      <a:lt1>
        <a:sysClr val="window" lastClr="FFFFFF"/>
      </a:lt1>
      <a:dk2>
        <a:srgbClr val="44546A"/>
      </a:dk2>
      <a:lt2>
        <a:srgbClr val="E7E6E6"/>
      </a:lt2>
      <a:accent1>
        <a:srgbClr val="1ABC9C"/>
      </a:accent1>
      <a:accent2>
        <a:srgbClr val="3498DB"/>
      </a:accent2>
      <a:accent3>
        <a:srgbClr val="E95849"/>
      </a:accent3>
      <a:accent4>
        <a:srgbClr val="E67E22"/>
      </a:accent4>
      <a:accent5>
        <a:srgbClr val="34495E"/>
      </a:accent5>
      <a:accent6>
        <a:srgbClr val="9B59B6"/>
      </a:accent6>
      <a:hlink>
        <a:srgbClr val="00B0F0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 anchor="t">
        <a:spAutoFit/>
      </a:bodyPr>
      <a:lstStyle>
        <a:defPPr>
          <a:lnSpc>
            <a:spcPct val="120000"/>
          </a:lnSpc>
          <a:defRPr sz="2000"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A520563873D4EB8CBD5344A351BEB" ma:contentTypeVersion="0" ma:contentTypeDescription="Crée un document." ma:contentTypeScope="" ma:versionID="005ce72954985de94fc750614f2007c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6883d0f3030e52908f9a4448a35c0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457E87-E546-449E-A4D1-371201992E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BF5EC3-CBCF-41C7-846F-A9B4B81CCEA8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F14EDAB-351E-4851-B148-260C81C296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32802</TotalTime>
  <Words>1998</Words>
  <Application>Microsoft Office PowerPoint</Application>
  <PresentationFormat>Widescreen</PresentationFormat>
  <Paragraphs>756</Paragraphs>
  <Slides>37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Calibri</vt:lpstr>
      <vt:lpstr>Cambria Math</vt:lpstr>
      <vt:lpstr>Comic Sans MS</vt:lpstr>
      <vt:lpstr>Courier New</vt:lpstr>
      <vt:lpstr>Noto Sans Symbols</vt:lpstr>
      <vt:lpstr>Quattrocento Sans</vt:lpstr>
      <vt:lpstr>Segoe UI Light</vt:lpstr>
      <vt:lpstr>Segoe UI Light (Body)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Fractal: High-performance, PoS Blockchain</dc:title>
  <dc:creator>Thang N Dinh</dc:creator>
  <cp:keywords>Fractal;iChing;BackPacker</cp:keywords>
  <cp:lastModifiedBy>Thang N. Dinh</cp:lastModifiedBy>
  <cp:revision>708</cp:revision>
  <dcterms:created xsi:type="dcterms:W3CDTF">2015-10-12T10:51:44Z</dcterms:created>
  <dcterms:modified xsi:type="dcterms:W3CDTF">2019-09-11T08:18:41Z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0x01010005FA520563873D4EB8CBD5344A351BEB</vt:lpwstr>
  </property>
</Properties>
</file>